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32"/>
  </p:notesMasterIdLst>
  <p:handoutMasterIdLst>
    <p:handoutMasterId r:id="rId33"/>
  </p:handoutMasterIdLst>
  <p:sldIdLst>
    <p:sldId id="256" r:id="rId2"/>
    <p:sldId id="320" r:id="rId3"/>
    <p:sldId id="258" r:id="rId4"/>
    <p:sldId id="259" r:id="rId5"/>
    <p:sldId id="262" r:id="rId6"/>
    <p:sldId id="263" r:id="rId7"/>
    <p:sldId id="264" r:id="rId8"/>
    <p:sldId id="265" r:id="rId9"/>
    <p:sldId id="266" r:id="rId10"/>
    <p:sldId id="327" r:id="rId11"/>
    <p:sldId id="268" r:id="rId12"/>
    <p:sldId id="269" r:id="rId13"/>
    <p:sldId id="275" r:id="rId14"/>
    <p:sldId id="276" r:id="rId15"/>
    <p:sldId id="279" r:id="rId16"/>
    <p:sldId id="280" r:id="rId17"/>
    <p:sldId id="283" r:id="rId18"/>
    <p:sldId id="284" r:id="rId19"/>
    <p:sldId id="289" r:id="rId20"/>
    <p:sldId id="290" r:id="rId21"/>
    <p:sldId id="315" r:id="rId22"/>
    <p:sldId id="336" r:id="rId23"/>
    <p:sldId id="328" r:id="rId24"/>
    <p:sldId id="329" r:id="rId25"/>
    <p:sldId id="293" r:id="rId26"/>
    <p:sldId id="294" r:id="rId27"/>
    <p:sldId id="297" r:id="rId28"/>
    <p:sldId id="298" r:id="rId29"/>
    <p:sldId id="299" r:id="rId30"/>
    <p:sldId id="340" r:id="rId31"/>
  </p:sldIdLst>
  <p:sldSz cx="9144000" cy="6858000" type="screen4x3"/>
  <p:notesSz cx="7150100" cy="94488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76">
          <p15:clr>
            <a:srgbClr val="A4A3A4"/>
          </p15:clr>
        </p15:guide>
        <p15:guide id="2" pos="22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81C2"/>
    <a:srgbClr val="3366FF"/>
    <a:srgbClr val="00CCFF"/>
    <a:srgbClr val="CCFFCC"/>
    <a:srgbClr val="FFCC66"/>
    <a:srgbClr val="FF9900"/>
    <a:srgbClr val="FFCCCC"/>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25" autoAdjust="0"/>
    <p:restoredTop sz="94807" autoAdjust="0"/>
  </p:normalViewPr>
  <p:slideViewPr>
    <p:cSldViewPr>
      <p:cViewPr varScale="1">
        <p:scale>
          <a:sx n="124" d="100"/>
          <a:sy n="124" d="100"/>
        </p:scale>
        <p:origin x="38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830" y="-90"/>
      </p:cViewPr>
      <p:guideLst>
        <p:guide orient="horz" pos="2976"/>
        <p:guide pos="2252"/>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851" tIns="47425" rIns="94851" bIns="47425" numCol="1" anchor="t" anchorCtr="0" compatLnSpc="1">
            <a:prstTxWarp prst="textNoShape">
              <a:avLst/>
            </a:prstTxWarp>
          </a:bodyPr>
          <a:lstStyle>
            <a:lvl1pPr defTabSz="947738">
              <a:defRPr sz="1200"/>
            </a:lvl1pPr>
          </a:lstStyle>
          <a:p>
            <a:endParaRPr lang="en-US" altLang="en-US"/>
          </a:p>
        </p:txBody>
      </p:sp>
      <p:sp>
        <p:nvSpPr>
          <p:cNvPr id="119811" name="Rectangle 3"/>
          <p:cNvSpPr>
            <a:spLocks noGrp="1" noChangeArrowheads="1"/>
          </p:cNvSpPr>
          <p:nvPr>
            <p:ph type="dt" sz="quarter" idx="1"/>
          </p:nvPr>
        </p:nvSpPr>
        <p:spPr bwMode="auto">
          <a:xfrm>
            <a:off x="4051300" y="0"/>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851" tIns="47425" rIns="94851" bIns="47425" numCol="1" anchor="t" anchorCtr="0" compatLnSpc="1">
            <a:prstTxWarp prst="textNoShape">
              <a:avLst/>
            </a:prstTxWarp>
          </a:bodyPr>
          <a:lstStyle>
            <a:lvl1pPr algn="r" defTabSz="947738">
              <a:defRPr sz="1200"/>
            </a:lvl1pPr>
          </a:lstStyle>
          <a:p>
            <a:endParaRPr lang="en-US" altLang="en-US"/>
          </a:p>
        </p:txBody>
      </p:sp>
      <p:sp>
        <p:nvSpPr>
          <p:cNvPr id="119812" name="Rectangle 4"/>
          <p:cNvSpPr>
            <a:spLocks noGrp="1" noChangeArrowheads="1"/>
          </p:cNvSpPr>
          <p:nvPr>
            <p:ph type="ftr" sz="quarter" idx="2"/>
          </p:nvPr>
        </p:nvSpPr>
        <p:spPr bwMode="auto">
          <a:xfrm>
            <a:off x="0" y="8975725"/>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851" tIns="47425" rIns="94851" bIns="47425" numCol="1" anchor="b" anchorCtr="0" compatLnSpc="1">
            <a:prstTxWarp prst="textNoShape">
              <a:avLst/>
            </a:prstTxWarp>
          </a:bodyPr>
          <a:lstStyle>
            <a:lvl1pPr defTabSz="947738">
              <a:defRPr sz="1200"/>
            </a:lvl1pPr>
          </a:lstStyle>
          <a:p>
            <a:endParaRPr lang="en-US" altLang="en-US"/>
          </a:p>
        </p:txBody>
      </p:sp>
      <p:sp>
        <p:nvSpPr>
          <p:cNvPr id="119813" name="Rectangle 5"/>
          <p:cNvSpPr>
            <a:spLocks noGrp="1" noChangeArrowheads="1"/>
          </p:cNvSpPr>
          <p:nvPr>
            <p:ph type="sldNum" sz="quarter" idx="3"/>
          </p:nvPr>
        </p:nvSpPr>
        <p:spPr bwMode="auto">
          <a:xfrm>
            <a:off x="4051300" y="8975725"/>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851" tIns="47425" rIns="94851" bIns="47425" numCol="1" anchor="b" anchorCtr="0" compatLnSpc="1">
            <a:prstTxWarp prst="textNoShape">
              <a:avLst/>
            </a:prstTxWarp>
          </a:bodyPr>
          <a:lstStyle>
            <a:lvl1pPr algn="r" defTabSz="947738">
              <a:defRPr sz="1200"/>
            </a:lvl1pPr>
          </a:lstStyle>
          <a:p>
            <a:fld id="{16B2B158-A870-D747-AE77-D08395C31D31}" type="slidenum">
              <a:rPr lang="en-US" altLang="en-US"/>
              <a:pPr/>
              <a:t>‹#›</a:t>
            </a:fld>
            <a:endParaRPr lang="en-US" altLang="en-US"/>
          </a:p>
        </p:txBody>
      </p:sp>
    </p:spTree>
    <p:extLst>
      <p:ext uri="{BB962C8B-B14F-4D97-AF65-F5344CB8AC3E}">
        <p14:creationId xmlns:p14="http://schemas.microsoft.com/office/powerpoint/2010/main" val="1359775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851" tIns="47425" rIns="94851" bIns="47425" numCol="1" anchor="t" anchorCtr="0" compatLnSpc="1">
            <a:prstTxWarp prst="textNoShape">
              <a:avLst/>
            </a:prstTxWarp>
          </a:bodyPr>
          <a:lstStyle>
            <a:lvl1pPr defTabSz="947738">
              <a:defRPr sz="1200"/>
            </a:lvl1pPr>
          </a:lstStyle>
          <a:p>
            <a:endParaRPr lang="en-US" altLang="en-US"/>
          </a:p>
        </p:txBody>
      </p:sp>
      <p:sp>
        <p:nvSpPr>
          <p:cNvPr id="51203" name="Rectangle 3"/>
          <p:cNvSpPr>
            <a:spLocks noGrp="1" noChangeArrowheads="1"/>
          </p:cNvSpPr>
          <p:nvPr>
            <p:ph type="dt" idx="1"/>
          </p:nvPr>
        </p:nvSpPr>
        <p:spPr bwMode="auto">
          <a:xfrm>
            <a:off x="4051300" y="0"/>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851" tIns="47425" rIns="94851" bIns="47425" numCol="1" anchor="t" anchorCtr="0" compatLnSpc="1">
            <a:prstTxWarp prst="textNoShape">
              <a:avLst/>
            </a:prstTxWarp>
          </a:bodyPr>
          <a:lstStyle>
            <a:lvl1pPr algn="r" defTabSz="947738">
              <a:defRPr sz="1200"/>
            </a:lvl1pPr>
          </a:lstStyle>
          <a:p>
            <a:endParaRPr lang="en-US" altLang="en-US"/>
          </a:p>
        </p:txBody>
      </p:sp>
      <p:sp>
        <p:nvSpPr>
          <p:cNvPr id="51204" name="Rectangle 4"/>
          <p:cNvSpPr>
            <a:spLocks noGrp="1" noRot="1" noChangeAspect="1" noChangeArrowheads="1" noTextEdit="1"/>
          </p:cNvSpPr>
          <p:nvPr>
            <p:ph type="sldImg" idx="2"/>
          </p:nvPr>
        </p:nvSpPr>
        <p:spPr bwMode="auto">
          <a:xfrm>
            <a:off x="1212850" y="708025"/>
            <a:ext cx="4724400" cy="35433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954088" y="4487863"/>
            <a:ext cx="5241925" cy="425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851" tIns="47425" rIns="94851" bIns="4742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06" name="Rectangle 6"/>
          <p:cNvSpPr>
            <a:spLocks noGrp="1" noChangeArrowheads="1"/>
          </p:cNvSpPr>
          <p:nvPr>
            <p:ph type="ftr" sz="quarter" idx="4"/>
          </p:nvPr>
        </p:nvSpPr>
        <p:spPr bwMode="auto">
          <a:xfrm>
            <a:off x="0" y="8975725"/>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851" tIns="47425" rIns="94851" bIns="47425" numCol="1" anchor="b" anchorCtr="0" compatLnSpc="1">
            <a:prstTxWarp prst="textNoShape">
              <a:avLst/>
            </a:prstTxWarp>
          </a:bodyPr>
          <a:lstStyle>
            <a:lvl1pPr defTabSz="947738">
              <a:defRPr sz="1200"/>
            </a:lvl1pPr>
          </a:lstStyle>
          <a:p>
            <a:endParaRPr lang="en-US" altLang="en-US"/>
          </a:p>
        </p:txBody>
      </p:sp>
      <p:sp>
        <p:nvSpPr>
          <p:cNvPr id="51207" name="Rectangle 7"/>
          <p:cNvSpPr>
            <a:spLocks noGrp="1" noChangeArrowheads="1"/>
          </p:cNvSpPr>
          <p:nvPr>
            <p:ph type="sldNum" sz="quarter" idx="5"/>
          </p:nvPr>
        </p:nvSpPr>
        <p:spPr bwMode="auto">
          <a:xfrm>
            <a:off x="4051300" y="8975725"/>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851" tIns="47425" rIns="94851" bIns="47425" numCol="1" anchor="b" anchorCtr="0" compatLnSpc="1">
            <a:prstTxWarp prst="textNoShape">
              <a:avLst/>
            </a:prstTxWarp>
          </a:bodyPr>
          <a:lstStyle>
            <a:lvl1pPr algn="r" defTabSz="947738">
              <a:defRPr sz="1200"/>
            </a:lvl1pPr>
          </a:lstStyle>
          <a:p>
            <a:fld id="{048D3A69-8F51-724C-B0A5-18CF2C121A9A}" type="slidenum">
              <a:rPr lang="en-US" altLang="en-US"/>
              <a:pPr/>
              <a:t>‹#›</a:t>
            </a:fld>
            <a:endParaRPr lang="en-US" altLang="en-US"/>
          </a:p>
        </p:txBody>
      </p:sp>
    </p:spTree>
    <p:extLst>
      <p:ext uri="{BB962C8B-B14F-4D97-AF65-F5344CB8AC3E}">
        <p14:creationId xmlns:p14="http://schemas.microsoft.com/office/powerpoint/2010/main" val="13689148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6A940-F544-D340-8791-FB3FB17FAC66}" type="slidenum">
              <a:rPr lang="en-US" altLang="en-US"/>
              <a:pPr/>
              <a:t>1</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2882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BD3B6-583B-654D-8064-8CFC13BC0105}" type="slidenum">
              <a:rPr lang="en-US" altLang="en-US"/>
              <a:pPr/>
              <a:t>11</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22651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00D3E9-F81C-1F4A-B27C-602B7806D827}" type="slidenum">
              <a:rPr lang="en-US" altLang="en-US"/>
              <a:pPr/>
              <a:t>12</a:t>
            </a:fld>
            <a:endParaRPr lang="en-US" alt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158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FBCB3-5E8D-3040-8099-F6BB19281881}" type="slidenum">
              <a:rPr lang="en-US" altLang="en-US"/>
              <a:pPr/>
              <a:t>13</a:t>
            </a:fld>
            <a:endParaRPr lang="en-US" alt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0518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C4F164-757F-1F45-829E-6F8980DA378B}" type="slidenum">
              <a:rPr lang="en-US" altLang="en-US"/>
              <a:pPr/>
              <a:t>14</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42567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C0235-DAAF-0847-B7D6-1C7CACD81FD6}" type="slidenum">
              <a:rPr lang="en-US" altLang="en-US"/>
              <a:pPr/>
              <a:t>15</a:t>
            </a:fld>
            <a:endParaRPr lang="en-US" alt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05703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07531-FE1D-274F-B278-9219781C03CA}" type="slidenum">
              <a:rPr lang="en-US" altLang="en-US"/>
              <a:pPr/>
              <a:t>16</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78205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BCF2B-52C0-5849-87C6-DB973C8DD479}" type="slidenum">
              <a:rPr lang="en-US" altLang="en-US"/>
              <a:pPr/>
              <a:t>17</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48381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40919F-DFC3-B149-B320-07B98ABDEB68}" type="slidenum">
              <a:rPr lang="en-US" altLang="en-US"/>
              <a:pPr/>
              <a:t>18</a:t>
            </a:fld>
            <a:endParaRPr lang="en-US" alt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0183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DCF15-2EEB-4D40-9B6B-FE69B9BF4515}" type="slidenum">
              <a:rPr lang="en-US" altLang="en-US"/>
              <a:pPr/>
              <a:t>19</a:t>
            </a:fld>
            <a:endParaRPr lang="en-US" alt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45689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65A4A-5BE2-1645-9E4B-56201F567FF3}" type="slidenum">
              <a:rPr lang="en-US" altLang="en-US"/>
              <a:pPr/>
              <a:t>20</a:t>
            </a:fld>
            <a:endParaRPr lang="en-US"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kumimoji="1" lang="en-US" altLang="en-US"/>
              <a:t>May be good for 2 to 5 years. Most of the newer ones are marked on the inside but it depends on the manufacturer.</a:t>
            </a:r>
          </a:p>
          <a:p>
            <a:endParaRPr lang="en-US" altLang="en-US"/>
          </a:p>
        </p:txBody>
      </p:sp>
    </p:spTree>
    <p:extLst>
      <p:ext uri="{BB962C8B-B14F-4D97-AF65-F5344CB8AC3E}">
        <p14:creationId xmlns:p14="http://schemas.microsoft.com/office/powerpoint/2010/main" val="1669839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C214F-5B3D-AA4E-A487-D1E650156856}" type="slidenum">
              <a:rPr lang="en-US" altLang="en-US"/>
              <a:pPr/>
              <a:t>3</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71117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607E3-C98C-EC42-A591-9C22ACFDFD27}" type="slidenum">
              <a:rPr lang="en-US" altLang="en-US"/>
              <a:pPr/>
              <a:t>22</a:t>
            </a:fld>
            <a:endParaRPr lang="en-US" alt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32234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11C416-9203-8F41-94D0-D5D70DB065FA}" type="slidenum">
              <a:rPr lang="en-US" altLang="en-US"/>
              <a:pPr/>
              <a:t>24</a:t>
            </a:fld>
            <a:endParaRPr lang="en-US" altLang="en-US"/>
          </a:p>
        </p:txBody>
      </p:sp>
      <p:sp>
        <p:nvSpPr>
          <p:cNvPr id="144386" name="Rectangle 2"/>
          <p:cNvSpPr>
            <a:spLocks noGrp="1" noRot="1" noChangeAspect="1" noChangeArrowheads="1" noTextEdit="1"/>
          </p:cNvSpPr>
          <p:nvPr>
            <p:ph type="sldImg"/>
          </p:nvPr>
        </p:nvSpPr>
        <p:spPr>
          <a:xfrm>
            <a:off x="1271588" y="754063"/>
            <a:ext cx="4608512" cy="3455987"/>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44387" name="Rectangle 3"/>
          <p:cNvSpPr>
            <a:spLocks noGrp="1" noChangeArrowheads="1"/>
          </p:cNvSpPr>
          <p:nvPr>
            <p:ph type="body" idx="1"/>
          </p:nvPr>
        </p:nvSpPr>
        <p:spPr>
          <a:xfrm>
            <a:off x="954088" y="4470400"/>
            <a:ext cx="5481637" cy="4251325"/>
          </a:xfrm>
          <a:noFill/>
          <a:ln/>
        </p:spPr>
        <p:txBody>
          <a:bodyPr lIns="94000" tIns="47000" rIns="94000" bIns="47000"/>
          <a:lstStyle/>
          <a:p>
            <a:pPr defTabSz="911225"/>
            <a:endParaRPr lang="en-US" altLang="en-US" dirty="0"/>
          </a:p>
        </p:txBody>
      </p:sp>
    </p:spTree>
    <p:extLst>
      <p:ext uri="{BB962C8B-B14F-4D97-AF65-F5344CB8AC3E}">
        <p14:creationId xmlns:p14="http://schemas.microsoft.com/office/powerpoint/2010/main" val="158963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A8E23-7359-D04B-B939-1163F536B127}" type="slidenum">
              <a:rPr lang="en-US" altLang="en-US"/>
              <a:pPr/>
              <a:t>25</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4130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F18F48-F9AD-3F42-AEFD-51437166E964}" type="slidenum">
              <a:rPr lang="en-US" altLang="en-US"/>
              <a:pPr/>
              <a:t>26</a:t>
            </a:fld>
            <a:endParaRPr lang="en-US"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7420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B69EA-4011-B54F-9E12-CB427F4ADC87}" type="slidenum">
              <a:rPr lang="en-US" altLang="en-US"/>
              <a:pPr/>
              <a:t>27</a:t>
            </a:fld>
            <a:endParaRPr lang="en-US"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7658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6F327B-BCFA-BB4D-9C55-D9F5C7E63DE3}" type="slidenum">
              <a:rPr lang="en-US" altLang="en-US"/>
              <a:pPr/>
              <a:t>28</a:t>
            </a:fld>
            <a:endParaRPr lang="en-US"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71525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86E053-7225-0240-8F85-6726328B0986}" type="slidenum">
              <a:rPr lang="en-US" altLang="en-US"/>
              <a:pPr/>
              <a:t>29</a:t>
            </a:fld>
            <a:endParaRPr lang="en-US"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9552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42D24C-FE1E-F642-8AA3-F36427558A76}" type="slidenum">
              <a:rPr lang="en-US" altLang="en-US"/>
              <a:pPr/>
              <a:t>4</a:t>
            </a:fld>
            <a:endParaRPr lang="en-US"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365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8F8242-5B3D-E948-95BD-24957EBC6856}" type="slidenum">
              <a:rPr lang="en-US" altLang="en-US"/>
              <a:pPr/>
              <a:t>5</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0172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EC98C5-7842-184B-9A3D-3E6D187F1941}" type="slidenum">
              <a:rPr lang="en-US" altLang="en-US"/>
              <a:pPr/>
              <a:t>6</a:t>
            </a:fld>
            <a:endParaRPr lang="en-US" alt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21447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F2961-9DCD-AF49-8EC4-B59667E47EE7}" type="slidenum">
              <a:rPr lang="en-US" altLang="en-US"/>
              <a:pPr/>
              <a:t>7</a:t>
            </a:fld>
            <a:endParaRPr lang="en-US" alt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72369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79481F-FCF8-0845-BC3F-3A321CE91A6C}" type="slidenum">
              <a:rPr lang="en-US" altLang="en-US"/>
              <a:pPr/>
              <a:t>8</a:t>
            </a:fld>
            <a:endParaRPr lang="en-US" alt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47672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83BFEB-9D99-1949-9024-19970B95B571}" type="slidenum">
              <a:rPr lang="en-US" altLang="en-US"/>
              <a:pPr/>
              <a:t>9</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2139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0B0954-DDDF-D640-981D-DC0B778B353E}" type="slidenum">
              <a:rPr lang="en-US" altLang="en-US"/>
              <a:pPr/>
              <a:t>10</a:t>
            </a:fld>
            <a:endParaRPr lang="en-US" alt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altLang="en-US"/>
              <a:t>4</a:t>
            </a:r>
            <a:r>
              <a:rPr lang="en-US" altLang="en-US" baseline="30000"/>
              <a:t>th</a:t>
            </a:r>
            <a:r>
              <a:rPr lang="en-US" altLang="en-US"/>
              <a:t> route of exposure- Injection</a:t>
            </a:r>
          </a:p>
        </p:txBody>
      </p:sp>
    </p:spTree>
    <p:extLst>
      <p:ext uri="{BB962C8B-B14F-4D97-AF65-F5344CB8AC3E}">
        <p14:creationId xmlns:p14="http://schemas.microsoft.com/office/powerpoint/2010/main" val="103883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a:prstGeom prst="rect">
            <a:avLst/>
          </a:prstGeom>
        </p:spPr>
        <p:txBody>
          <a:bodyPr/>
          <a:lstStyle>
            <a:lvl1pPr>
              <a:defRPr baseline="0">
                <a:solidFill>
                  <a:schemeClr val="tx2"/>
                </a:solidFill>
              </a:defRPr>
            </a:lvl1pPr>
          </a:lstStyle>
          <a:p>
            <a:endParaRPr lang="en-US" altLang="en-US"/>
          </a:p>
        </p:txBody>
      </p:sp>
      <p:sp>
        <p:nvSpPr>
          <p:cNvPr id="5" name="Footer Placeholder 4"/>
          <p:cNvSpPr>
            <a:spLocks noGrp="1"/>
          </p:cNvSpPr>
          <p:nvPr>
            <p:ph type="ftr" sz="quarter" idx="11"/>
          </p:nvPr>
        </p:nvSpPr>
        <p:spPr>
          <a:xfrm>
            <a:off x="1938041" y="6453386"/>
            <a:ext cx="5267533" cy="404614"/>
          </a:xfrm>
          <a:prstGeom prst="rect">
            <a:avLst/>
          </a:prstGeom>
        </p:spPr>
        <p:txBody>
          <a:bodyPr/>
          <a:lstStyle>
            <a:lvl1pPr algn="ctr">
              <a:defRPr baseline="0">
                <a:solidFill>
                  <a:schemeClr val="tx2"/>
                </a:solidFill>
              </a:defRPr>
            </a:lvl1pPr>
          </a:lstStyle>
          <a:p>
            <a:endParaRPr lang="en-US" altLang="en-US"/>
          </a:p>
        </p:txBody>
      </p:sp>
      <p:sp>
        <p:nvSpPr>
          <p:cNvPr id="6" name="Slide Number Placeholder 5"/>
          <p:cNvSpPr>
            <a:spLocks noGrp="1"/>
          </p:cNvSpPr>
          <p:nvPr>
            <p:ph type="sldNum" sz="quarter" idx="12"/>
          </p:nvPr>
        </p:nvSpPr>
        <p:spPr>
          <a:xfrm>
            <a:off x="7373012" y="6453386"/>
            <a:ext cx="1197219" cy="404614"/>
          </a:xfrm>
          <a:prstGeom prst="rect">
            <a:avLst/>
          </a:prstGeom>
        </p:spPr>
        <p:txBody>
          <a:bodyPr/>
          <a:lstStyle>
            <a:lvl1pPr>
              <a:defRPr baseline="0">
                <a:solidFill>
                  <a:schemeClr val="tx2"/>
                </a:solidFill>
              </a:defRPr>
            </a:lvl1pPr>
          </a:lstStyle>
          <a:p>
            <a:fld id="{303F22C5-ABAF-5046-9876-7B54ADDC0E9B}" type="slidenum">
              <a:rPr lang="en-US" altLang="en-US" smtClean="0"/>
              <a:pPr/>
              <a:t>‹#›</a:t>
            </a:fld>
            <a:endParaRPr lang="en-US" alt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rgbClr val="1881C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rgbClr val="1881C2"/>
            </a:solidFill>
            <a:ln w="0">
              <a:noFill/>
              <a:prstDash val="solid"/>
              <a:round/>
              <a:headEnd/>
              <a:tailEnd/>
            </a:ln>
          </p:spPr>
        </p:sp>
      </p:grpSp>
    </p:spTree>
    <p:extLst>
      <p:ext uri="{BB962C8B-B14F-4D97-AF65-F5344CB8AC3E}">
        <p14:creationId xmlns:p14="http://schemas.microsoft.com/office/powerpoint/2010/main" val="104736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42987" y="6453386"/>
            <a:ext cx="903429" cy="404614"/>
          </a:xfrm>
          <a:prstGeom prst="rect">
            <a:avLst/>
          </a:prstGeom>
        </p:spPr>
        <p:txBody>
          <a:bodyPr/>
          <a:lstStyle/>
          <a:p>
            <a:endParaRPr lang="en-US" altLang="en-US"/>
          </a:p>
        </p:txBody>
      </p:sp>
      <p:sp>
        <p:nvSpPr>
          <p:cNvPr id="5" name="Footer Placeholder 4"/>
          <p:cNvSpPr>
            <a:spLocks noGrp="1"/>
          </p:cNvSpPr>
          <p:nvPr>
            <p:ph type="ftr" sz="quarter" idx="11"/>
          </p:nvPr>
        </p:nvSpPr>
        <p:spPr>
          <a:xfrm>
            <a:off x="1828800" y="6453762"/>
            <a:ext cx="4710623" cy="404614"/>
          </a:xfrm>
          <a:prstGeom prst="rect">
            <a:avLst/>
          </a:prstGeom>
        </p:spPr>
        <p:txBody>
          <a:bodyPr/>
          <a:lstStyle/>
          <a:p>
            <a:endParaRPr lang="en-US" altLang="en-US"/>
          </a:p>
        </p:txBody>
      </p:sp>
      <p:sp>
        <p:nvSpPr>
          <p:cNvPr id="6" name="Slide Number Placeholder 5"/>
          <p:cNvSpPr>
            <a:spLocks noGrp="1"/>
          </p:cNvSpPr>
          <p:nvPr>
            <p:ph type="sldNum" sz="quarter" idx="12"/>
          </p:nvPr>
        </p:nvSpPr>
        <p:spPr>
          <a:xfrm>
            <a:off x="7104552" y="6453386"/>
            <a:ext cx="1197219" cy="404614"/>
          </a:xfrm>
          <a:prstGeom prst="rect">
            <a:avLst/>
          </a:prstGeom>
        </p:spPr>
        <p:txBody>
          <a:bodyPr/>
          <a:lstStyle/>
          <a:p>
            <a:fld id="{190CC259-942D-4047-9788-F2537EE7765E}" type="slidenum">
              <a:rPr lang="en-US" altLang="en-US" smtClean="0"/>
              <a:pPr/>
              <a:t>‹#›</a:t>
            </a:fld>
            <a:endParaRPr lang="en-US" altLang="en-US"/>
          </a:p>
        </p:txBody>
      </p:sp>
    </p:spTree>
    <p:extLst>
      <p:ext uri="{BB962C8B-B14F-4D97-AF65-F5344CB8AC3E}">
        <p14:creationId xmlns:p14="http://schemas.microsoft.com/office/powerpoint/2010/main" val="924434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42987" y="6453386"/>
            <a:ext cx="903429" cy="404614"/>
          </a:xfrm>
          <a:prstGeom prst="rect">
            <a:avLst/>
          </a:prstGeom>
        </p:spPr>
        <p:txBody>
          <a:bodyPr/>
          <a:lstStyle/>
          <a:p>
            <a:endParaRPr lang="en-US" altLang="en-US"/>
          </a:p>
        </p:txBody>
      </p:sp>
      <p:sp>
        <p:nvSpPr>
          <p:cNvPr id="5" name="Footer Placeholder 4"/>
          <p:cNvSpPr>
            <a:spLocks noGrp="1"/>
          </p:cNvSpPr>
          <p:nvPr>
            <p:ph type="ftr" sz="quarter" idx="11"/>
          </p:nvPr>
        </p:nvSpPr>
        <p:spPr>
          <a:xfrm>
            <a:off x="1828800" y="6453762"/>
            <a:ext cx="4710623" cy="404614"/>
          </a:xfrm>
          <a:prstGeom prst="rect">
            <a:avLst/>
          </a:prstGeom>
        </p:spPr>
        <p:txBody>
          <a:bodyPr/>
          <a:lstStyle/>
          <a:p>
            <a:endParaRPr lang="en-US" altLang="en-US"/>
          </a:p>
        </p:txBody>
      </p:sp>
      <p:sp>
        <p:nvSpPr>
          <p:cNvPr id="6" name="Slide Number Placeholder 5"/>
          <p:cNvSpPr>
            <a:spLocks noGrp="1"/>
          </p:cNvSpPr>
          <p:nvPr>
            <p:ph type="sldNum" sz="quarter" idx="12"/>
          </p:nvPr>
        </p:nvSpPr>
        <p:spPr>
          <a:xfrm>
            <a:off x="7104552" y="6453386"/>
            <a:ext cx="1197219" cy="404614"/>
          </a:xfrm>
          <a:prstGeom prst="rect">
            <a:avLst/>
          </a:prstGeom>
        </p:spPr>
        <p:txBody>
          <a:bodyPr/>
          <a:lstStyle/>
          <a:p>
            <a:fld id="{58604911-5937-1B42-9D41-B20B1BE4F665}" type="slidenum">
              <a:rPr lang="en-US" altLang="en-US" smtClean="0"/>
              <a:pPr/>
              <a:t>‹#›</a:t>
            </a:fld>
            <a:endParaRPr lang="en-US" altLang="en-US"/>
          </a:p>
        </p:txBody>
      </p:sp>
    </p:spTree>
    <p:extLst>
      <p:ext uri="{BB962C8B-B14F-4D97-AF65-F5344CB8AC3E}">
        <p14:creationId xmlns:p14="http://schemas.microsoft.com/office/powerpoint/2010/main" val="2068275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0F29F235-E007-0B4A-A957-08E70EDF1616}" type="slidenum">
              <a:rPr lang="en-US" altLang="en-US"/>
              <a:pPr/>
              <a:t>‹#›</a:t>
            </a:fld>
            <a:endParaRPr lang="en-US" altLang="en-US"/>
          </a:p>
        </p:txBody>
      </p:sp>
    </p:spTree>
    <p:extLst>
      <p:ext uri="{BB962C8B-B14F-4D97-AF65-F5344CB8AC3E}">
        <p14:creationId xmlns:p14="http://schemas.microsoft.com/office/powerpoint/2010/main" val="18253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38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a:prstGeom prst="rect">
            <a:avLst/>
          </a:prstGeom>
        </p:spPr>
        <p:txBody>
          <a:bodyPr/>
          <a:lstStyle>
            <a:lvl1pPr>
              <a:defRPr>
                <a:solidFill>
                  <a:schemeClr val="tx2"/>
                </a:solidFill>
              </a:defRPr>
            </a:lvl1pPr>
          </a:lstStyle>
          <a:p>
            <a:endParaRPr lang="en-US" altLang="en-US"/>
          </a:p>
        </p:txBody>
      </p:sp>
      <p:sp>
        <p:nvSpPr>
          <p:cNvPr id="5" name="Footer Placeholder 4"/>
          <p:cNvSpPr>
            <a:spLocks noGrp="1"/>
          </p:cNvSpPr>
          <p:nvPr>
            <p:ph type="ftr" sz="quarter" idx="11"/>
          </p:nvPr>
        </p:nvSpPr>
        <p:spPr>
          <a:xfrm>
            <a:off x="1938234" y="6453386"/>
            <a:ext cx="5267533" cy="404614"/>
          </a:xfrm>
          <a:prstGeom prst="rect">
            <a:avLst/>
          </a:prstGeom>
        </p:spPr>
        <p:txBody>
          <a:bodyPr/>
          <a:lstStyle>
            <a:lvl1pPr algn="ctr">
              <a:defRPr>
                <a:solidFill>
                  <a:schemeClr val="tx2"/>
                </a:solidFill>
              </a:defRPr>
            </a:lvl1pPr>
          </a:lstStyle>
          <a:p>
            <a:endParaRPr lang="en-US" altLang="en-US"/>
          </a:p>
        </p:txBody>
      </p:sp>
      <p:sp>
        <p:nvSpPr>
          <p:cNvPr id="6" name="Slide Number Placeholder 5"/>
          <p:cNvSpPr>
            <a:spLocks noGrp="1"/>
          </p:cNvSpPr>
          <p:nvPr>
            <p:ph type="sldNum" sz="quarter" idx="12"/>
          </p:nvPr>
        </p:nvSpPr>
        <p:spPr>
          <a:xfrm>
            <a:off x="7373012" y="6453386"/>
            <a:ext cx="1197219" cy="404614"/>
          </a:xfrm>
          <a:prstGeom prst="rect">
            <a:avLst/>
          </a:prstGeom>
        </p:spPr>
        <p:txBody>
          <a:bodyPr/>
          <a:lstStyle>
            <a:lvl1pPr>
              <a:defRPr>
                <a:solidFill>
                  <a:schemeClr val="tx2"/>
                </a:solidFill>
              </a:defRPr>
            </a:lvl1pPr>
          </a:lstStyle>
          <a:p>
            <a:fld id="{8CAA65BD-AA18-6540-BBB2-0B91740752E6}" type="slidenum">
              <a:rPr lang="en-US" altLang="en-US" smtClean="0"/>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3180487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endParaRPr lang="en-US" altLang="en-US"/>
          </a:p>
        </p:txBody>
      </p:sp>
      <p:sp>
        <p:nvSpPr>
          <p:cNvPr id="6" name="Footer Placeholder 5"/>
          <p:cNvSpPr>
            <a:spLocks noGrp="1"/>
          </p:cNvSpPr>
          <p:nvPr>
            <p:ph type="ftr" sz="quarter" idx="11"/>
          </p:nvPr>
        </p:nvSpPr>
        <p:spPr>
          <a:xfrm>
            <a:off x="1828800" y="6453762"/>
            <a:ext cx="4710623" cy="404614"/>
          </a:xfrm>
          <a:prstGeom prst="rect">
            <a:avLst/>
          </a:prstGeom>
        </p:spPr>
        <p:txBody>
          <a:bodyPr/>
          <a:lstStyle/>
          <a:p>
            <a:endParaRPr lang="en-US" alt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fld id="{264C11D5-EF9B-544C-AC65-09AD5EC2D048}" type="slidenum">
              <a:rPr lang="en-US" altLang="en-US" smtClean="0"/>
              <a:pPr/>
              <a:t>‹#›</a:t>
            </a:fld>
            <a:endParaRPr lang="en-US" altLang="en-US"/>
          </a:p>
        </p:txBody>
      </p:sp>
    </p:spTree>
    <p:extLst>
      <p:ext uri="{BB962C8B-B14F-4D97-AF65-F5344CB8AC3E}">
        <p14:creationId xmlns:p14="http://schemas.microsoft.com/office/powerpoint/2010/main" val="115217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042987" y="6453386"/>
            <a:ext cx="903429" cy="404614"/>
          </a:xfrm>
          <a:prstGeom prst="rect">
            <a:avLst/>
          </a:prstGeom>
        </p:spPr>
        <p:txBody>
          <a:bodyPr/>
          <a:lstStyle/>
          <a:p>
            <a:endParaRPr lang="en-US" altLang="en-US"/>
          </a:p>
        </p:txBody>
      </p:sp>
      <p:sp>
        <p:nvSpPr>
          <p:cNvPr id="8" name="Footer Placeholder 7"/>
          <p:cNvSpPr>
            <a:spLocks noGrp="1"/>
          </p:cNvSpPr>
          <p:nvPr>
            <p:ph type="ftr" sz="quarter" idx="11"/>
          </p:nvPr>
        </p:nvSpPr>
        <p:spPr>
          <a:xfrm>
            <a:off x="1828800" y="6453762"/>
            <a:ext cx="4710623" cy="404614"/>
          </a:xfrm>
          <a:prstGeom prst="rect">
            <a:avLst/>
          </a:prstGeom>
        </p:spPr>
        <p:txBody>
          <a:bodyPr/>
          <a:lstStyle/>
          <a:p>
            <a:endParaRPr lang="en-US" altLang="en-US"/>
          </a:p>
        </p:txBody>
      </p:sp>
      <p:sp>
        <p:nvSpPr>
          <p:cNvPr id="9" name="Slide Number Placeholder 8"/>
          <p:cNvSpPr>
            <a:spLocks noGrp="1"/>
          </p:cNvSpPr>
          <p:nvPr>
            <p:ph type="sldNum" sz="quarter" idx="12"/>
          </p:nvPr>
        </p:nvSpPr>
        <p:spPr>
          <a:xfrm>
            <a:off x="7104552" y="6453386"/>
            <a:ext cx="1197219" cy="404614"/>
          </a:xfrm>
          <a:prstGeom prst="rect">
            <a:avLst/>
          </a:prstGeom>
        </p:spPr>
        <p:txBody>
          <a:bodyPr/>
          <a:lstStyle/>
          <a:p>
            <a:fld id="{938D3F43-9ADC-8A41-8656-FE10E0562042}" type="slidenum">
              <a:rPr lang="en-US" altLang="en-US" smtClean="0"/>
              <a:pPr/>
              <a:t>‹#›</a:t>
            </a:fld>
            <a:endParaRPr lang="en-US" altLang="en-US"/>
          </a:p>
        </p:txBody>
      </p:sp>
    </p:spTree>
    <p:extLst>
      <p:ext uri="{BB962C8B-B14F-4D97-AF65-F5344CB8AC3E}">
        <p14:creationId xmlns:p14="http://schemas.microsoft.com/office/powerpoint/2010/main" val="79422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9218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2987" y="6453386"/>
            <a:ext cx="903429" cy="404614"/>
          </a:xfrm>
          <a:prstGeom prst="rect">
            <a:avLst/>
          </a:prstGeom>
        </p:spPr>
        <p:txBody>
          <a:bodyPr/>
          <a:lstStyle/>
          <a:p>
            <a:endParaRPr lang="en-US" altLang="en-US"/>
          </a:p>
        </p:txBody>
      </p:sp>
      <p:sp>
        <p:nvSpPr>
          <p:cNvPr id="3" name="Footer Placeholder 2"/>
          <p:cNvSpPr>
            <a:spLocks noGrp="1"/>
          </p:cNvSpPr>
          <p:nvPr>
            <p:ph type="ftr" sz="quarter" idx="11"/>
          </p:nvPr>
        </p:nvSpPr>
        <p:spPr>
          <a:xfrm>
            <a:off x="1828800" y="6453762"/>
            <a:ext cx="4710623" cy="404614"/>
          </a:xfrm>
          <a:prstGeom prst="rect">
            <a:avLst/>
          </a:prstGeom>
        </p:spPr>
        <p:txBody>
          <a:bodyPr/>
          <a:lstStyle/>
          <a:p>
            <a:endParaRPr lang="en-US" altLang="en-US"/>
          </a:p>
        </p:txBody>
      </p:sp>
      <p:sp>
        <p:nvSpPr>
          <p:cNvPr id="4" name="Slide Number Placeholder 3"/>
          <p:cNvSpPr>
            <a:spLocks noGrp="1"/>
          </p:cNvSpPr>
          <p:nvPr>
            <p:ph type="sldNum" sz="quarter" idx="12"/>
          </p:nvPr>
        </p:nvSpPr>
        <p:spPr>
          <a:xfrm>
            <a:off x="7104552" y="6453386"/>
            <a:ext cx="1197219" cy="404614"/>
          </a:xfrm>
          <a:prstGeom prst="rect">
            <a:avLst/>
          </a:prstGeom>
        </p:spPr>
        <p:txBody>
          <a:bodyPr/>
          <a:lstStyle/>
          <a:p>
            <a:fld id="{FF048B46-BC21-1B4E-BADB-F8600786D6DB}" type="slidenum">
              <a:rPr lang="en-US" altLang="en-US" smtClean="0"/>
              <a:pPr/>
              <a:t>‹#›</a:t>
            </a:fld>
            <a:endParaRPr lang="en-US" altLang="en-US"/>
          </a:p>
        </p:txBody>
      </p:sp>
    </p:spTree>
    <p:extLst>
      <p:ext uri="{BB962C8B-B14F-4D97-AF65-F5344CB8AC3E}">
        <p14:creationId xmlns:p14="http://schemas.microsoft.com/office/powerpoint/2010/main" val="2053837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a:prstGeom prst="rect">
            <a:avLst/>
          </a:prstGeom>
        </p:spPr>
        <p:txBody>
          <a:bodyPr/>
          <a:lstStyle>
            <a:lvl1pPr>
              <a:defRPr>
                <a:solidFill>
                  <a:schemeClr val="tx2"/>
                </a:solidFill>
              </a:defRPr>
            </a:lvl1pPr>
          </a:lstStyle>
          <a:p>
            <a:endParaRPr lang="en-US" altLang="en-US"/>
          </a:p>
        </p:txBody>
      </p:sp>
      <p:sp>
        <p:nvSpPr>
          <p:cNvPr id="6" name="Footer Placeholder 5"/>
          <p:cNvSpPr>
            <a:spLocks noGrp="1"/>
          </p:cNvSpPr>
          <p:nvPr>
            <p:ph type="ftr" sz="quarter" idx="11"/>
          </p:nvPr>
        </p:nvSpPr>
        <p:spPr>
          <a:xfrm>
            <a:off x="1654459" y="6453386"/>
            <a:ext cx="1780256" cy="404614"/>
          </a:xfrm>
          <a:prstGeom prst="rect">
            <a:avLst/>
          </a:prstGeom>
        </p:spPr>
        <p:txBody>
          <a:bodyPr/>
          <a:lstStyle>
            <a:lvl1pPr>
              <a:defRPr>
                <a:solidFill>
                  <a:schemeClr val="tx2"/>
                </a:solidFill>
              </a:defRPr>
            </a:lvl1pPr>
          </a:lstStyle>
          <a:p>
            <a:endParaRPr lang="en-US" altLang="en-US"/>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CE7D73F8-57C9-6246-B698-5229852C311C}" type="slidenum">
              <a:rPr lang="en-US" altLang="en-US" smtClean="0"/>
              <a:pPr/>
              <a:t>‹#›</a:t>
            </a:fld>
            <a:endParaRPr lang="en-US"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24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a:prstGeom prst="rect">
            <a:avLst/>
          </a:prstGeom>
        </p:spPr>
        <p:txBody>
          <a:bodyPr/>
          <a:lstStyle>
            <a:lvl1pPr>
              <a:defRPr>
                <a:solidFill>
                  <a:schemeClr val="tx2"/>
                </a:solidFill>
              </a:defRPr>
            </a:lvl1pPr>
          </a:lstStyle>
          <a:p>
            <a:endParaRPr lang="en-US" altLang="en-US"/>
          </a:p>
        </p:txBody>
      </p:sp>
      <p:sp>
        <p:nvSpPr>
          <p:cNvPr id="6" name="Footer Placeholder 5"/>
          <p:cNvSpPr>
            <a:spLocks noGrp="1"/>
          </p:cNvSpPr>
          <p:nvPr>
            <p:ph type="ftr" sz="quarter" idx="11"/>
          </p:nvPr>
        </p:nvSpPr>
        <p:spPr>
          <a:xfrm>
            <a:off x="1654459" y="6453386"/>
            <a:ext cx="1780256" cy="404614"/>
          </a:xfrm>
          <a:prstGeom prst="rect">
            <a:avLst/>
          </a:prstGeom>
        </p:spPr>
        <p:txBody>
          <a:bodyPr/>
          <a:lstStyle>
            <a:lvl1pPr>
              <a:defRPr>
                <a:solidFill>
                  <a:schemeClr val="tx2"/>
                </a:solidFill>
              </a:defRPr>
            </a:lvl1pPr>
          </a:lstStyle>
          <a:p>
            <a:endParaRPr lang="en-US" altLang="en-US"/>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B503E21D-139B-4C4A-BE12-B9FE839A1035}" type="slidenum">
              <a:rPr lang="en-US" altLang="en-US" smtClean="0"/>
              <a:pPr/>
              <a:t>‹#›</a:t>
            </a:fld>
            <a:endParaRPr lang="en-US"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63977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rgbClr val="1881C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943600" y="5867400"/>
            <a:ext cx="3048000" cy="914400"/>
          </a:xfrm>
          <a:prstGeom prst="rect">
            <a:avLst/>
          </a:prstGeom>
        </p:spPr>
      </p:pic>
    </p:spTree>
    <p:extLst>
      <p:ext uri="{BB962C8B-B14F-4D97-AF65-F5344CB8AC3E}">
        <p14:creationId xmlns:p14="http://schemas.microsoft.com/office/powerpoint/2010/main" val="45812912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685800" rtl="0" eaLnBrk="1" latinLnBrk="0" hangingPunct="1">
        <a:lnSpc>
          <a:spcPct val="89000"/>
        </a:lnSpc>
        <a:spcBef>
          <a:spcPct val="0"/>
        </a:spcBef>
        <a:buNone/>
        <a:defRPr sz="4400" kern="1200" baseline="0">
          <a:solidFill>
            <a:schemeClr val="tx2"/>
          </a:solidFill>
          <a:latin typeface="Avenir Book" charset="0"/>
          <a:ea typeface="Avenir Book" charset="0"/>
          <a:cs typeface="Avenir Book" charset="0"/>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venir Book" charset="0"/>
          <a:ea typeface="Avenir Book" charset="0"/>
          <a:cs typeface="Avenir Book" charset="0"/>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Avenir Book" charset="0"/>
          <a:ea typeface="Avenir Book" charset="0"/>
          <a:cs typeface="Avenir Book" charset="0"/>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Avenir Book" charset="0"/>
          <a:ea typeface="Avenir Book" charset="0"/>
          <a:cs typeface="Avenir Book" charset="0"/>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Avenir Book" charset="0"/>
          <a:ea typeface="Avenir Book" charset="0"/>
          <a:cs typeface="Avenir Book" charset="0"/>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Avenir Book" charset="0"/>
          <a:ea typeface="Avenir Book" charset="0"/>
          <a:cs typeface="Avenir Book" charset="0"/>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wmf"/><Relationship Id="rId5" Type="http://schemas.openxmlformats.org/officeDocument/2006/relationships/image" Target="../media/image15.wmf"/><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53" name="WordArt 5"/>
          <p:cNvSpPr>
            <a:spLocks noChangeArrowheads="1" noChangeShapeType="1" noTextEdit="1"/>
          </p:cNvSpPr>
          <p:nvPr/>
        </p:nvSpPr>
        <p:spPr bwMode="auto">
          <a:xfrm>
            <a:off x="1295400" y="762000"/>
            <a:ext cx="6477000" cy="914400"/>
          </a:xfrm>
          <a:prstGeom prst="rect">
            <a:avLst/>
          </a:prstGeom>
        </p:spPr>
        <p:txBody>
          <a:bodyPr wrap="none" fromWordArt="1">
            <a:prstTxWarp prst="textPlain">
              <a:avLst>
                <a:gd name="adj" fmla="val 50000"/>
              </a:avLst>
            </a:prstTxWarp>
          </a:bodyPr>
          <a:lstStyle/>
          <a:p>
            <a:pPr algn="ctr"/>
            <a:r>
              <a:rPr lang="it-IT" sz="3600" kern="10" dirty="0">
                <a:ln w="19050">
                  <a:noFill/>
                  <a:round/>
                  <a:headEnd/>
                  <a:tailEnd/>
                </a:ln>
                <a:solidFill>
                  <a:srgbClr val="1881C2"/>
                </a:solidFill>
                <a:latin typeface="Avenir Next" charset="0"/>
                <a:ea typeface="Avenir Next" charset="0"/>
                <a:cs typeface="Avenir Next" charset="0"/>
              </a:rPr>
              <a:t>1910.132-138</a:t>
            </a:r>
            <a:endParaRPr lang="en-US" sz="3600" kern="10" dirty="0">
              <a:ln w="19050">
                <a:noFill/>
                <a:round/>
                <a:headEnd/>
                <a:tailEnd/>
              </a:ln>
              <a:solidFill>
                <a:srgbClr val="1881C2"/>
              </a:solidFill>
              <a:latin typeface="Avenir Next" charset="0"/>
              <a:ea typeface="Avenir Next" charset="0"/>
              <a:cs typeface="Avenir Next" charset="0"/>
            </a:endParaRPr>
          </a:p>
        </p:txBody>
      </p:sp>
      <p:sp>
        <p:nvSpPr>
          <p:cNvPr id="2" name="TextBox 1"/>
          <p:cNvSpPr txBox="1"/>
          <p:nvPr/>
        </p:nvSpPr>
        <p:spPr>
          <a:xfrm>
            <a:off x="1219200" y="2209800"/>
            <a:ext cx="6629400" cy="1323439"/>
          </a:xfrm>
          <a:prstGeom prst="rect">
            <a:avLst/>
          </a:prstGeom>
          <a:noFill/>
        </p:spPr>
        <p:txBody>
          <a:bodyPr wrap="square" rtlCol="0">
            <a:spAutoFit/>
          </a:bodyPr>
          <a:lstStyle/>
          <a:p>
            <a:pPr algn="ctr"/>
            <a:r>
              <a:rPr lang="en-US" sz="4000" b="1" dirty="0" smtClean="0">
                <a:latin typeface="Avenir Book" charset="0"/>
                <a:ea typeface="Avenir Book" charset="0"/>
                <a:cs typeface="Avenir Book" charset="0"/>
              </a:rPr>
              <a:t>PERSONAL PROTECTIVE EQUIPMENT</a:t>
            </a:r>
            <a:endParaRPr lang="en-US" sz="4000" b="1" dirty="0">
              <a:latin typeface="Avenir Book" charset="0"/>
              <a:ea typeface="Avenir Book" charset="0"/>
              <a:cs typeface="Avenir Book"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150" y="3533239"/>
            <a:ext cx="2857500" cy="30349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838200" y="533400"/>
            <a:ext cx="5486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ctr">
              <a:defRPr sz="4400">
                <a:solidFill>
                  <a:schemeClr val="tx2"/>
                </a:solidFill>
                <a:latin typeface="Times New Roman" charset="0"/>
              </a:defRPr>
            </a:lvl1pPr>
            <a:lvl2pPr algn="ctr">
              <a:defRPr sz="4400">
                <a:solidFill>
                  <a:schemeClr val="tx2"/>
                </a:solidFill>
                <a:latin typeface="Times New Roman" charset="0"/>
              </a:defRPr>
            </a:lvl2pPr>
            <a:lvl3pPr algn="ctr">
              <a:defRPr sz="4400">
                <a:solidFill>
                  <a:schemeClr val="tx2"/>
                </a:solidFill>
                <a:latin typeface="Times New Roman" charset="0"/>
              </a:defRPr>
            </a:lvl3pPr>
            <a:lvl4pPr algn="ctr">
              <a:defRPr sz="4400">
                <a:solidFill>
                  <a:schemeClr val="tx2"/>
                </a:solidFill>
                <a:latin typeface="Times New Roman" charset="0"/>
              </a:defRPr>
            </a:lvl4pPr>
            <a:lvl5pPr algn="ctr">
              <a:defRPr sz="4400">
                <a:solidFill>
                  <a:schemeClr val="tx2"/>
                </a:solidFill>
                <a:latin typeface="Times New Roman" charset="0"/>
              </a:defRPr>
            </a:lvl5pPr>
            <a:lvl6pPr marL="457200" algn="ctr" eaLnBrk="0" fontAlgn="base" hangingPunct="0">
              <a:spcBef>
                <a:spcPct val="0"/>
              </a:spcBef>
              <a:spcAft>
                <a:spcPct val="0"/>
              </a:spcAft>
              <a:defRPr sz="4400">
                <a:solidFill>
                  <a:schemeClr val="tx2"/>
                </a:solidFill>
                <a:latin typeface="Times New Roman" charset="0"/>
              </a:defRPr>
            </a:lvl6pPr>
            <a:lvl7pPr marL="914400" algn="ctr" eaLnBrk="0" fontAlgn="base" hangingPunct="0">
              <a:spcBef>
                <a:spcPct val="0"/>
              </a:spcBef>
              <a:spcAft>
                <a:spcPct val="0"/>
              </a:spcAft>
              <a:defRPr sz="4400">
                <a:solidFill>
                  <a:schemeClr val="tx2"/>
                </a:solidFill>
                <a:latin typeface="Times New Roman" charset="0"/>
              </a:defRPr>
            </a:lvl7pPr>
            <a:lvl8pPr marL="1371600" algn="ctr" eaLnBrk="0" fontAlgn="base" hangingPunct="0">
              <a:spcBef>
                <a:spcPct val="0"/>
              </a:spcBef>
              <a:spcAft>
                <a:spcPct val="0"/>
              </a:spcAft>
              <a:defRPr sz="4400">
                <a:solidFill>
                  <a:schemeClr val="tx2"/>
                </a:solidFill>
                <a:latin typeface="Times New Roman" charset="0"/>
              </a:defRPr>
            </a:lvl8pPr>
            <a:lvl9pPr marL="1828800" algn="ctr" eaLnBrk="0" fontAlgn="base" hangingPunct="0">
              <a:spcBef>
                <a:spcPct val="0"/>
              </a:spcBef>
              <a:spcAft>
                <a:spcPct val="0"/>
              </a:spcAft>
              <a:defRPr sz="4400">
                <a:solidFill>
                  <a:schemeClr val="tx2"/>
                </a:solidFill>
                <a:latin typeface="Times New Roman" charset="0"/>
              </a:defRPr>
            </a:lvl9pPr>
          </a:lstStyle>
          <a:p>
            <a:pPr algn="l"/>
            <a:r>
              <a:rPr lang="en-US" altLang="en-US" b="1" dirty="0">
                <a:latin typeface="Avenir Book" charset="0"/>
                <a:ea typeface="Avenir Book" charset="0"/>
                <a:cs typeface="Avenir Book" charset="0"/>
              </a:rPr>
              <a:t>Routes of Exposure</a:t>
            </a:r>
          </a:p>
        </p:txBody>
      </p:sp>
      <p:sp>
        <p:nvSpPr>
          <p:cNvPr id="141318" name="Text Box 6"/>
          <p:cNvSpPr txBox="1">
            <a:spLocks noChangeArrowheads="1"/>
          </p:cNvSpPr>
          <p:nvPr/>
        </p:nvSpPr>
        <p:spPr bwMode="auto">
          <a:xfrm>
            <a:off x="816796" y="2590800"/>
            <a:ext cx="4191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altLang="en-US" b="1" dirty="0" smtClean="0">
                <a:latin typeface="Avenir Book" charset="0"/>
                <a:ea typeface="Avenir Book" charset="0"/>
                <a:cs typeface="Avenir Book" charset="0"/>
              </a:rPr>
              <a:t>Inhalation-</a:t>
            </a:r>
            <a:r>
              <a:rPr lang="en-US" altLang="en-US" dirty="0" smtClean="0">
                <a:latin typeface="Avenir Book" charset="0"/>
                <a:ea typeface="Avenir Book" charset="0"/>
                <a:cs typeface="Avenir Book" charset="0"/>
              </a:rPr>
              <a:t> Breathing it in</a:t>
            </a:r>
            <a:r>
              <a:rPr lang="en-US" altLang="en-US" dirty="0">
                <a:latin typeface="Avenir Book" charset="0"/>
                <a:ea typeface="Avenir Book" charset="0"/>
                <a:cs typeface="Avenir Book" charset="0"/>
              </a:rPr>
              <a:t>	</a:t>
            </a:r>
            <a:endParaRPr lang="en-US" altLang="en-US" dirty="0" smtClean="0">
              <a:latin typeface="Avenir Book" charset="0"/>
              <a:ea typeface="Avenir Book" charset="0"/>
              <a:cs typeface="Avenir Book" charset="0"/>
            </a:endParaRPr>
          </a:p>
          <a:p>
            <a:pPr>
              <a:spcBef>
                <a:spcPct val="50000"/>
              </a:spcBef>
            </a:pPr>
            <a:r>
              <a:rPr lang="en-US" altLang="en-US" b="1" dirty="0" smtClean="0">
                <a:latin typeface="Avenir Book" charset="0"/>
                <a:ea typeface="Avenir Book" charset="0"/>
                <a:cs typeface="Avenir Book" charset="0"/>
              </a:rPr>
              <a:t>Absorption-</a:t>
            </a:r>
            <a:r>
              <a:rPr lang="en-US" altLang="en-US" dirty="0" smtClean="0">
                <a:latin typeface="Avenir Book" charset="0"/>
                <a:ea typeface="Avenir Book" charset="0"/>
                <a:cs typeface="Avenir Book" charset="0"/>
              </a:rPr>
              <a:t> Through the skin</a:t>
            </a:r>
          </a:p>
          <a:p>
            <a:pPr>
              <a:spcBef>
                <a:spcPct val="50000"/>
              </a:spcBef>
            </a:pPr>
            <a:r>
              <a:rPr lang="en-US" altLang="en-US" b="1" dirty="0" smtClean="0">
                <a:latin typeface="Avenir Book" charset="0"/>
                <a:ea typeface="Avenir Book" charset="0"/>
                <a:cs typeface="Avenir Book" charset="0"/>
              </a:rPr>
              <a:t>Ingestion-</a:t>
            </a:r>
            <a:r>
              <a:rPr lang="en-US" altLang="en-US" dirty="0" smtClean="0">
                <a:latin typeface="Avenir Book" charset="0"/>
                <a:ea typeface="Avenir Book" charset="0"/>
                <a:cs typeface="Avenir Book" charset="0"/>
              </a:rPr>
              <a:t> Swallowing </a:t>
            </a:r>
            <a:endParaRPr lang="en-US" altLang="en-US" dirty="0">
              <a:latin typeface="Avenir Book" charset="0"/>
              <a:ea typeface="Avenir Book" charset="0"/>
              <a:cs typeface="Avenir Book" charset="0"/>
            </a:endParaRPr>
          </a:p>
        </p:txBody>
      </p:sp>
      <p:sp>
        <p:nvSpPr>
          <p:cNvPr id="141319" name="Text Box 7"/>
          <p:cNvSpPr txBox="1">
            <a:spLocks noChangeArrowheads="1"/>
          </p:cNvSpPr>
          <p:nvPr/>
        </p:nvSpPr>
        <p:spPr bwMode="auto">
          <a:xfrm>
            <a:off x="2286000" y="533400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dirty="0" smtClean="0">
                <a:latin typeface="Avenir Book" charset="0"/>
                <a:ea typeface="Avenir Book" charset="0"/>
                <a:cs typeface="Avenir Book" charset="0"/>
              </a:rPr>
              <a:t>Is there a 4</a:t>
            </a:r>
            <a:r>
              <a:rPr lang="en-US" altLang="en-US" baseline="30000" dirty="0" smtClean="0">
                <a:latin typeface="Avenir Book" charset="0"/>
                <a:ea typeface="Avenir Book" charset="0"/>
                <a:cs typeface="Avenir Book" charset="0"/>
              </a:rPr>
              <a:t>th</a:t>
            </a:r>
            <a:r>
              <a:rPr lang="en-US" altLang="en-US" dirty="0" smtClean="0">
                <a:latin typeface="Avenir Book" charset="0"/>
                <a:ea typeface="Avenir Book" charset="0"/>
                <a:cs typeface="Avenir Book" charset="0"/>
              </a:rPr>
              <a:t> </a:t>
            </a:r>
            <a:r>
              <a:rPr lang="en-US" altLang="en-US" dirty="0">
                <a:latin typeface="Avenir Book" charset="0"/>
                <a:ea typeface="Avenir Book" charset="0"/>
                <a:cs typeface="Avenir Book" charset="0"/>
              </a:rPr>
              <a:t>route of exposure??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60824"/>
            <a:ext cx="3343422" cy="2229612"/>
          </a:xfrm>
          <a:prstGeom prst="rect">
            <a:avLst/>
          </a:prstGeom>
          <a:effectLst>
            <a:softEdge rad="63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685800"/>
            <a:ext cx="8153400" cy="838200"/>
          </a:xfrm>
          <a:noFill/>
        </p:spPr>
        <p:txBody>
          <a:bodyPr>
            <a:normAutofit fontScale="90000"/>
          </a:bodyPr>
          <a:lstStyle/>
          <a:p>
            <a:r>
              <a:rPr lang="en-US" altLang="en-US" b="1" dirty="0" smtClean="0">
                <a:solidFill>
                  <a:schemeClr val="tx1"/>
                </a:solidFill>
              </a:rPr>
              <a:t>1910.133- </a:t>
            </a:r>
            <a:r>
              <a:rPr lang="en-US" altLang="en-US" b="1" dirty="0">
                <a:solidFill>
                  <a:schemeClr val="tx1"/>
                </a:solidFill>
              </a:rPr>
              <a:t>Eye and </a:t>
            </a:r>
            <a:r>
              <a:rPr lang="en-US" altLang="en-US" b="1" dirty="0" smtClean="0">
                <a:solidFill>
                  <a:schemeClr val="tx1"/>
                </a:solidFill>
              </a:rPr>
              <a:t>Face Protection</a:t>
            </a:r>
            <a:endParaRPr lang="en-US" altLang="en-US" b="1" dirty="0">
              <a:solidFill>
                <a:schemeClr val="tx1"/>
              </a:solidFill>
            </a:endParaRPr>
          </a:p>
        </p:txBody>
      </p:sp>
      <p:sp>
        <p:nvSpPr>
          <p:cNvPr id="16387" name="Rectangle 3"/>
          <p:cNvSpPr>
            <a:spLocks noGrp="1" noChangeArrowheads="1"/>
          </p:cNvSpPr>
          <p:nvPr>
            <p:ph idx="1"/>
          </p:nvPr>
        </p:nvSpPr>
        <p:spPr>
          <a:xfrm>
            <a:off x="685800" y="1524000"/>
            <a:ext cx="8153400" cy="3810000"/>
          </a:xfrm>
        </p:spPr>
        <p:txBody>
          <a:bodyPr/>
          <a:lstStyle/>
          <a:p>
            <a:pPr marL="0" indent="0">
              <a:lnSpc>
                <a:spcPct val="150000"/>
              </a:lnSpc>
              <a:buNone/>
            </a:pPr>
            <a:r>
              <a:rPr lang="en-US" altLang="en-US" dirty="0"/>
              <a:t>(a)(1</a:t>
            </a:r>
            <a:r>
              <a:rPr lang="en-US" altLang="en-US" dirty="0" smtClean="0"/>
              <a:t>)- Ensure </a:t>
            </a:r>
            <a:r>
              <a:rPr lang="en-US" altLang="en-US" dirty="0"/>
              <a:t>that each affected employee uses appropriate eye or face protection when exposed to eye or face hazards from: </a:t>
            </a:r>
          </a:p>
          <a:p>
            <a:pPr marL="0" lvl="1" indent="0">
              <a:lnSpc>
                <a:spcPct val="150000"/>
              </a:lnSpc>
              <a:buNone/>
            </a:pPr>
            <a:r>
              <a:rPr lang="en-US" altLang="en-US" i="0" dirty="0" smtClean="0"/>
              <a:t>	• Flying </a:t>
            </a:r>
            <a:r>
              <a:rPr lang="en-US" altLang="en-US" i="0" dirty="0"/>
              <a:t>particles, </a:t>
            </a:r>
          </a:p>
          <a:p>
            <a:pPr marL="0" lvl="1" indent="0">
              <a:lnSpc>
                <a:spcPct val="150000"/>
              </a:lnSpc>
              <a:buNone/>
            </a:pPr>
            <a:r>
              <a:rPr lang="en-US" altLang="en-US" i="0" dirty="0" smtClean="0"/>
              <a:t>	• Molten </a:t>
            </a:r>
            <a:r>
              <a:rPr lang="en-US" altLang="en-US" i="0" dirty="0"/>
              <a:t>metal, </a:t>
            </a:r>
          </a:p>
          <a:p>
            <a:pPr marL="0" lvl="1" indent="0">
              <a:lnSpc>
                <a:spcPct val="150000"/>
              </a:lnSpc>
              <a:buNone/>
            </a:pPr>
            <a:r>
              <a:rPr lang="en-US" altLang="en-US" i="0" dirty="0" smtClean="0"/>
              <a:t>	• Liquid </a:t>
            </a:r>
            <a:r>
              <a:rPr lang="en-US" altLang="en-US" i="0" dirty="0"/>
              <a:t>chemicals, acids or caustic liquids, </a:t>
            </a:r>
          </a:p>
          <a:p>
            <a:pPr marL="0" lvl="1" indent="0">
              <a:lnSpc>
                <a:spcPct val="150000"/>
              </a:lnSpc>
              <a:buNone/>
            </a:pPr>
            <a:r>
              <a:rPr lang="en-US" altLang="en-US" i="0" dirty="0" smtClean="0"/>
              <a:t>	• Chemical </a:t>
            </a:r>
            <a:r>
              <a:rPr lang="en-US" altLang="en-US" i="0" dirty="0"/>
              <a:t>gases or vapors, or potentially injurious light </a:t>
            </a:r>
            <a:r>
              <a:rPr lang="en-US" altLang="en-US" i="0" dirty="0" smtClean="0"/>
              <a:t>	radiation</a:t>
            </a:r>
            <a:endParaRPr lang="en-US" altLang="en-US" i="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609600" y="684088"/>
            <a:ext cx="8458200" cy="838200"/>
          </a:xfrm>
          <a:noFill/>
          <a:ln/>
        </p:spPr>
        <p:txBody>
          <a:bodyPr>
            <a:normAutofit fontScale="90000"/>
          </a:bodyPr>
          <a:lstStyle/>
          <a:p>
            <a:r>
              <a:rPr lang="en-US" altLang="en-US" b="1" dirty="0" smtClean="0">
                <a:solidFill>
                  <a:schemeClr val="tx1"/>
                </a:solidFill>
              </a:rPr>
              <a:t>1910.133- </a:t>
            </a:r>
            <a:r>
              <a:rPr lang="en-US" altLang="en-US" b="1" dirty="0">
                <a:solidFill>
                  <a:schemeClr val="tx1"/>
                </a:solidFill>
              </a:rPr>
              <a:t>Eye and </a:t>
            </a:r>
            <a:r>
              <a:rPr lang="en-US" altLang="en-US" b="1" dirty="0" smtClean="0">
                <a:solidFill>
                  <a:schemeClr val="tx1"/>
                </a:solidFill>
              </a:rPr>
              <a:t>Face Protection</a:t>
            </a:r>
            <a:endParaRPr lang="en-US" altLang="en-US" b="1" dirty="0">
              <a:solidFill>
                <a:schemeClr val="tx1"/>
              </a:solidFill>
            </a:endParaRPr>
          </a:p>
        </p:txBody>
      </p:sp>
      <p:sp>
        <p:nvSpPr>
          <p:cNvPr id="17411" name="Rectangle 3"/>
          <p:cNvSpPr>
            <a:spLocks noGrp="1" noChangeArrowheads="1"/>
          </p:cNvSpPr>
          <p:nvPr>
            <p:ph idx="1"/>
          </p:nvPr>
        </p:nvSpPr>
        <p:spPr>
          <a:xfrm>
            <a:off x="609600" y="1522288"/>
            <a:ext cx="8153400" cy="4343400"/>
          </a:xfrm>
        </p:spPr>
        <p:txBody>
          <a:bodyPr>
            <a:normAutofit fontScale="85000" lnSpcReduction="10000"/>
          </a:bodyPr>
          <a:lstStyle/>
          <a:p>
            <a:pPr>
              <a:lnSpc>
                <a:spcPct val="130000"/>
              </a:lnSpc>
            </a:pPr>
            <a:r>
              <a:rPr lang="en-US" altLang="en-US" dirty="0">
                <a:solidFill>
                  <a:schemeClr val="tx1"/>
                </a:solidFill>
              </a:rPr>
              <a:t>(a)(2</a:t>
            </a:r>
            <a:r>
              <a:rPr lang="en-US" altLang="en-US" dirty="0" smtClean="0">
                <a:solidFill>
                  <a:schemeClr val="tx1"/>
                </a:solidFill>
              </a:rPr>
              <a:t>)- Ensure </a:t>
            </a:r>
            <a:r>
              <a:rPr lang="en-US" altLang="en-US" dirty="0">
                <a:solidFill>
                  <a:schemeClr val="tx1"/>
                </a:solidFill>
              </a:rPr>
              <a:t>that each affected employee </a:t>
            </a:r>
            <a:r>
              <a:rPr lang="en-US" altLang="en-US" b="1" dirty="0">
                <a:solidFill>
                  <a:schemeClr val="tx1"/>
                </a:solidFill>
              </a:rPr>
              <a:t>uses</a:t>
            </a:r>
            <a:r>
              <a:rPr lang="en-US" altLang="en-US" dirty="0">
                <a:solidFill>
                  <a:schemeClr val="tx1"/>
                </a:solidFill>
              </a:rPr>
              <a:t> eye protection that provides side protection when there is a hazard from flying </a:t>
            </a:r>
            <a:r>
              <a:rPr lang="en-US" altLang="en-US" dirty="0" smtClean="0">
                <a:solidFill>
                  <a:schemeClr val="tx1"/>
                </a:solidFill>
              </a:rPr>
              <a:t>objects.</a:t>
            </a:r>
          </a:p>
          <a:p>
            <a:pPr marL="0" indent="0">
              <a:lnSpc>
                <a:spcPct val="130000"/>
              </a:lnSpc>
              <a:buNone/>
            </a:pPr>
            <a:r>
              <a:rPr lang="en-US" altLang="en-US" dirty="0" smtClean="0"/>
              <a:t>	• Detachable </a:t>
            </a:r>
            <a:r>
              <a:rPr lang="en-US" altLang="en-US" dirty="0"/>
              <a:t>side protectors (e.g. clip-on or slide-on side </a:t>
            </a:r>
            <a:r>
              <a:rPr lang="en-US" altLang="en-US" dirty="0" smtClean="0"/>
              <a:t>shields) 	meeting the </a:t>
            </a:r>
            <a:r>
              <a:rPr lang="en-US" altLang="en-US" dirty="0"/>
              <a:t>pertinent requirements of this section are acceptable</a:t>
            </a:r>
            <a:r>
              <a:rPr lang="en-US" altLang="en-US" dirty="0" smtClean="0"/>
              <a:t>.</a:t>
            </a:r>
          </a:p>
          <a:p>
            <a:pPr>
              <a:lnSpc>
                <a:spcPct val="130000"/>
              </a:lnSpc>
            </a:pPr>
            <a:r>
              <a:rPr lang="en-US" altLang="en-US" dirty="0"/>
              <a:t>(a)(3</a:t>
            </a:r>
            <a:r>
              <a:rPr lang="en-US" altLang="en-US" dirty="0" smtClean="0"/>
              <a:t>)- Ensure </a:t>
            </a:r>
            <a:r>
              <a:rPr lang="en-US" altLang="en-US" dirty="0"/>
              <a:t>that each employee who wears prescription lenses while engaged in operations that involve eye hazards </a:t>
            </a:r>
          </a:p>
          <a:p>
            <a:pPr marL="0" lvl="1" indent="0">
              <a:lnSpc>
                <a:spcPct val="130000"/>
              </a:lnSpc>
              <a:buNone/>
            </a:pPr>
            <a:r>
              <a:rPr lang="en-US" altLang="en-US" i="0" dirty="0" smtClean="0"/>
              <a:t>	• Wears </a:t>
            </a:r>
            <a:r>
              <a:rPr lang="en-US" altLang="en-US" i="0" dirty="0"/>
              <a:t>eye protection that </a:t>
            </a:r>
            <a:r>
              <a:rPr lang="en-US" altLang="en-US" i="0" dirty="0" smtClean="0"/>
              <a:t>incorporates the </a:t>
            </a:r>
            <a:r>
              <a:rPr lang="en-US" altLang="en-US" i="0" dirty="0"/>
              <a:t>prescription in its design, or </a:t>
            </a:r>
          </a:p>
          <a:p>
            <a:pPr marL="0" lvl="1" indent="0">
              <a:lnSpc>
                <a:spcPct val="130000"/>
              </a:lnSpc>
              <a:buNone/>
            </a:pPr>
            <a:r>
              <a:rPr lang="en-US" altLang="en-US" i="0" dirty="0" smtClean="0"/>
              <a:t>	• Wears </a:t>
            </a:r>
            <a:r>
              <a:rPr lang="en-US" altLang="en-US" i="0" dirty="0"/>
              <a:t>eye protection that can </a:t>
            </a:r>
            <a:r>
              <a:rPr lang="en-US" altLang="en-US" i="0" dirty="0" smtClean="0"/>
              <a:t>be worn </a:t>
            </a:r>
            <a:r>
              <a:rPr lang="en-US" altLang="en-US" i="0" dirty="0"/>
              <a:t>over the prescription lenses </a:t>
            </a:r>
          </a:p>
          <a:p>
            <a:pPr marL="0" lvl="1" indent="0">
              <a:lnSpc>
                <a:spcPct val="130000"/>
              </a:lnSpc>
              <a:buNone/>
            </a:pPr>
            <a:r>
              <a:rPr lang="en-US" altLang="en-US" i="0" dirty="0" smtClean="0"/>
              <a:t>	• Without </a:t>
            </a:r>
            <a:r>
              <a:rPr lang="en-US" altLang="en-US" i="0" dirty="0"/>
              <a:t>disturbing the proper position of the prescription lenses or the </a:t>
            </a:r>
            <a:r>
              <a:rPr lang="en-US" altLang="en-US" i="0" dirty="0" smtClean="0"/>
              <a:t>	protective lenses</a:t>
            </a:r>
            <a:endParaRPr lang="en-US" altLang="en-US" i="0" dirty="0"/>
          </a:p>
          <a:p>
            <a:pPr>
              <a:lnSpc>
                <a:spcPct val="130000"/>
              </a:lnSpc>
            </a:pPr>
            <a:endParaRPr lang="en-US" altLang="en-US"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4578" name="WordArt 2"/>
          <p:cNvSpPr>
            <a:spLocks noChangeArrowheads="1" noChangeShapeType="1" noTextEdit="1"/>
          </p:cNvSpPr>
          <p:nvPr/>
        </p:nvSpPr>
        <p:spPr bwMode="auto">
          <a:xfrm>
            <a:off x="914400" y="1066800"/>
            <a:ext cx="7315200" cy="1123950"/>
          </a:xfrm>
          <a:prstGeom prst="rect">
            <a:avLst/>
          </a:prstGeom>
        </p:spPr>
        <p:txBody>
          <a:bodyPr wrap="none" fromWordArt="1">
            <a:prstTxWarp prst="textPlain">
              <a:avLst>
                <a:gd name="adj" fmla="val 50000"/>
              </a:avLst>
            </a:prstTxWarp>
          </a:bodyPr>
          <a:lstStyle/>
          <a:p>
            <a:pPr algn="ctr"/>
            <a:r>
              <a:rPr lang="ro-RO" sz="3600" kern="10" dirty="0">
                <a:ln w="19050">
                  <a:noFill/>
                  <a:round/>
                  <a:headEnd/>
                  <a:tailEnd/>
                </a:ln>
                <a:solidFill>
                  <a:srgbClr val="1881C2"/>
                </a:solidFill>
                <a:latin typeface="Avenir Book" charset="0"/>
                <a:ea typeface="Avenir Book" charset="0"/>
                <a:cs typeface="Avenir Book" charset="0"/>
              </a:rPr>
              <a:t>CFR 1910.134</a:t>
            </a:r>
            <a:endParaRPr lang="en-US" sz="3600" kern="10" dirty="0">
              <a:ln w="19050">
                <a:noFill/>
                <a:round/>
                <a:headEnd/>
                <a:tailEnd/>
              </a:ln>
              <a:solidFill>
                <a:srgbClr val="1881C2"/>
              </a:solidFill>
              <a:latin typeface="Avenir Book" charset="0"/>
              <a:ea typeface="Avenir Book" charset="0"/>
              <a:cs typeface="Avenir Book" charset="0"/>
            </a:endParaRPr>
          </a:p>
        </p:txBody>
      </p:sp>
      <p:sp>
        <p:nvSpPr>
          <p:cNvPr id="2" name="TextBox 1"/>
          <p:cNvSpPr txBox="1"/>
          <p:nvPr/>
        </p:nvSpPr>
        <p:spPr>
          <a:xfrm>
            <a:off x="914400" y="3048000"/>
            <a:ext cx="4114800" cy="1938992"/>
          </a:xfrm>
          <a:prstGeom prst="rect">
            <a:avLst/>
          </a:prstGeom>
          <a:noFill/>
        </p:spPr>
        <p:txBody>
          <a:bodyPr wrap="square" rtlCol="0">
            <a:spAutoFit/>
          </a:bodyPr>
          <a:lstStyle/>
          <a:p>
            <a:pPr algn="ctr"/>
            <a:r>
              <a:rPr lang="en-US" sz="6000" dirty="0" smtClean="0">
                <a:latin typeface="Avenir Book" charset="0"/>
                <a:ea typeface="Avenir Book" charset="0"/>
                <a:cs typeface="Avenir Book" charset="0"/>
              </a:rPr>
              <a:t>Respiratory Protection</a:t>
            </a:r>
            <a:endParaRPr lang="en-US" sz="6000" dirty="0">
              <a:latin typeface="Avenir Book" charset="0"/>
              <a:ea typeface="Avenir Book" charset="0"/>
              <a:cs typeface="Avenir Book"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873841"/>
            <a:ext cx="3432305" cy="2287310"/>
          </a:xfrm>
          <a:prstGeom prst="rect">
            <a:avLst/>
          </a:prstGeom>
          <a:effectLst>
            <a:softEdge rad="63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00100" y="784261"/>
            <a:ext cx="8343900" cy="762000"/>
          </a:xfrm>
          <a:noFill/>
        </p:spPr>
        <p:txBody>
          <a:bodyPr>
            <a:normAutofit fontScale="90000"/>
          </a:bodyPr>
          <a:lstStyle/>
          <a:p>
            <a:r>
              <a:rPr lang="en-US" altLang="en-US" b="1" dirty="0">
                <a:solidFill>
                  <a:schemeClr val="tx1"/>
                </a:solidFill>
              </a:rPr>
              <a:t>1910.134(a)(1</a:t>
            </a:r>
            <a:r>
              <a:rPr lang="en-US" altLang="en-US" b="1" dirty="0" smtClean="0">
                <a:solidFill>
                  <a:schemeClr val="tx1"/>
                </a:solidFill>
              </a:rPr>
              <a:t>)- </a:t>
            </a:r>
            <a:r>
              <a:rPr lang="en-US" altLang="en-US" b="1" dirty="0">
                <a:solidFill>
                  <a:schemeClr val="tx1"/>
                </a:solidFill>
              </a:rPr>
              <a:t>Permissible practice</a:t>
            </a:r>
          </a:p>
        </p:txBody>
      </p:sp>
      <p:sp>
        <p:nvSpPr>
          <p:cNvPr id="25603" name="Rectangle 3"/>
          <p:cNvSpPr>
            <a:spLocks noGrp="1" noChangeArrowheads="1"/>
          </p:cNvSpPr>
          <p:nvPr>
            <p:ph idx="1"/>
          </p:nvPr>
        </p:nvSpPr>
        <p:spPr>
          <a:xfrm>
            <a:off x="800100" y="1546261"/>
            <a:ext cx="7543800" cy="4114800"/>
          </a:xfrm>
        </p:spPr>
        <p:txBody>
          <a:bodyPr/>
          <a:lstStyle/>
          <a:p>
            <a:pPr>
              <a:lnSpc>
                <a:spcPct val="120000"/>
              </a:lnSpc>
            </a:pPr>
            <a:r>
              <a:rPr lang="en-US" altLang="en-US" dirty="0"/>
              <a:t>Workplace respiratory hazards: dusts, mists, fogs, fumes, sprays, smokes or vapors</a:t>
            </a:r>
          </a:p>
          <a:p>
            <a:pPr>
              <a:lnSpc>
                <a:spcPct val="120000"/>
              </a:lnSpc>
            </a:pPr>
            <a:r>
              <a:rPr lang="en-US" altLang="en-US" dirty="0"/>
              <a:t>Primary objective: Prevent atmospheric contamination</a:t>
            </a:r>
          </a:p>
          <a:p>
            <a:pPr>
              <a:lnSpc>
                <a:spcPct val="120000"/>
              </a:lnSpc>
            </a:pPr>
            <a:r>
              <a:rPr lang="en-US" altLang="en-US" dirty="0"/>
              <a:t>1st Priority: </a:t>
            </a:r>
            <a:r>
              <a:rPr lang="en-US" altLang="en-US" b="1" dirty="0">
                <a:solidFill>
                  <a:schemeClr val="tx1"/>
                </a:solidFill>
              </a:rPr>
              <a:t>Engineering controls</a:t>
            </a:r>
            <a:r>
              <a:rPr lang="en-US" altLang="en-US" dirty="0">
                <a:solidFill>
                  <a:schemeClr val="tx1"/>
                </a:solidFill>
              </a:rPr>
              <a:t>:</a:t>
            </a:r>
          </a:p>
          <a:p>
            <a:pPr marL="0" lvl="1" indent="0">
              <a:lnSpc>
                <a:spcPct val="120000"/>
              </a:lnSpc>
              <a:buNone/>
            </a:pPr>
            <a:r>
              <a:rPr lang="en-US" altLang="en-US" i="0" dirty="0" smtClean="0"/>
              <a:t>	• Enclosure </a:t>
            </a:r>
            <a:r>
              <a:rPr lang="en-US" altLang="en-US" i="0" dirty="0"/>
              <a:t>or confinement of the operation, </a:t>
            </a:r>
          </a:p>
          <a:p>
            <a:pPr marL="0" lvl="1" indent="0">
              <a:lnSpc>
                <a:spcPct val="120000"/>
              </a:lnSpc>
              <a:buNone/>
            </a:pPr>
            <a:r>
              <a:rPr lang="en-US" altLang="en-US" i="0" dirty="0" smtClean="0"/>
              <a:t>	• General </a:t>
            </a:r>
            <a:r>
              <a:rPr lang="en-US" altLang="en-US" i="0" dirty="0"/>
              <a:t>and local ventilation, and </a:t>
            </a:r>
          </a:p>
          <a:p>
            <a:pPr marL="0" lvl="1" indent="0">
              <a:lnSpc>
                <a:spcPct val="120000"/>
              </a:lnSpc>
              <a:buNone/>
            </a:pPr>
            <a:r>
              <a:rPr lang="en-US" altLang="en-US" i="0" dirty="0" smtClean="0"/>
              <a:t>	• Substitution </a:t>
            </a:r>
            <a:r>
              <a:rPr lang="en-US" altLang="en-US" i="0" dirty="0"/>
              <a:t>of less toxic materials</a:t>
            </a:r>
          </a:p>
          <a:p>
            <a:pPr>
              <a:lnSpc>
                <a:spcPct val="120000"/>
              </a:lnSpc>
            </a:pPr>
            <a:r>
              <a:rPr lang="en-US" altLang="en-US" dirty="0"/>
              <a:t>Only where engineering controls are not feasible should respirators be used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838200"/>
            <a:ext cx="7924800" cy="1066800"/>
          </a:xfrm>
          <a:noFill/>
        </p:spPr>
        <p:txBody>
          <a:bodyPr>
            <a:noAutofit/>
          </a:bodyPr>
          <a:lstStyle/>
          <a:p>
            <a:r>
              <a:rPr lang="en-US" altLang="en-US" sz="3600" b="1" dirty="0">
                <a:solidFill>
                  <a:schemeClr val="tx1"/>
                </a:solidFill>
              </a:rPr>
              <a:t>1910.134(c)(1</a:t>
            </a:r>
            <a:r>
              <a:rPr lang="en-US" altLang="en-US" sz="3600" b="1" dirty="0" smtClean="0">
                <a:solidFill>
                  <a:schemeClr val="tx1"/>
                </a:solidFill>
              </a:rPr>
              <a:t>)- </a:t>
            </a:r>
            <a:r>
              <a:rPr lang="en-US" altLang="en-US" sz="3600" b="1" dirty="0">
                <a:solidFill>
                  <a:schemeClr val="tx1"/>
                </a:solidFill>
              </a:rPr>
              <a:t>Respiratory protection program</a:t>
            </a:r>
          </a:p>
        </p:txBody>
      </p:sp>
      <p:sp>
        <p:nvSpPr>
          <p:cNvPr id="28680" name="Rectangle 8"/>
          <p:cNvSpPr>
            <a:spLocks noGrp="1" noChangeArrowheads="1"/>
          </p:cNvSpPr>
          <p:nvPr>
            <p:ph idx="1"/>
          </p:nvPr>
        </p:nvSpPr>
        <p:spPr>
          <a:xfrm>
            <a:off x="762000" y="1905000"/>
            <a:ext cx="7391400" cy="4114800"/>
          </a:xfrm>
        </p:spPr>
        <p:txBody>
          <a:bodyPr>
            <a:noAutofit/>
          </a:bodyPr>
          <a:lstStyle/>
          <a:p>
            <a:pPr marL="0" indent="0">
              <a:lnSpc>
                <a:spcPct val="120000"/>
              </a:lnSpc>
              <a:buNone/>
            </a:pPr>
            <a:r>
              <a:rPr lang="en-US" altLang="en-US" sz="1800" b="1" dirty="0"/>
              <a:t>Where respirators are required you need:</a:t>
            </a:r>
          </a:p>
          <a:p>
            <a:pPr marL="0" lvl="1" indent="0">
              <a:lnSpc>
                <a:spcPct val="120000"/>
              </a:lnSpc>
              <a:buNone/>
            </a:pPr>
            <a:r>
              <a:rPr lang="en-US" altLang="en-US" sz="1800" dirty="0" smtClean="0"/>
              <a:t>	• </a:t>
            </a:r>
            <a:r>
              <a:rPr lang="en-US" altLang="en-US" sz="1800" i="0" dirty="0" smtClean="0"/>
              <a:t>Written </a:t>
            </a:r>
            <a:r>
              <a:rPr lang="en-US" altLang="en-US" sz="1800" i="0" dirty="0"/>
              <a:t>program</a:t>
            </a:r>
          </a:p>
          <a:p>
            <a:pPr marL="0" lvl="1" indent="0">
              <a:lnSpc>
                <a:spcPct val="120000"/>
              </a:lnSpc>
              <a:buNone/>
            </a:pPr>
            <a:r>
              <a:rPr lang="en-US" altLang="en-US" sz="1800" i="0" dirty="0" smtClean="0"/>
              <a:t>	• Worksite-specific </a:t>
            </a:r>
            <a:r>
              <a:rPr lang="en-US" altLang="en-US" sz="1800" i="0" dirty="0"/>
              <a:t>procedures</a:t>
            </a:r>
          </a:p>
          <a:p>
            <a:pPr marL="0" lvl="1" indent="0">
              <a:lnSpc>
                <a:spcPct val="120000"/>
              </a:lnSpc>
              <a:buNone/>
            </a:pPr>
            <a:r>
              <a:rPr lang="en-US" altLang="en-US" sz="1800" b="1" i="0" dirty="0" smtClean="0"/>
              <a:t>Required </a:t>
            </a:r>
            <a:r>
              <a:rPr lang="en-US" altLang="en-US" sz="1800" b="1" i="0" dirty="0"/>
              <a:t>elements:</a:t>
            </a:r>
          </a:p>
          <a:p>
            <a:pPr marL="0" lvl="2" indent="0">
              <a:lnSpc>
                <a:spcPct val="120000"/>
              </a:lnSpc>
              <a:buNone/>
            </a:pPr>
            <a:r>
              <a:rPr lang="en-US" altLang="en-US" dirty="0" smtClean="0"/>
              <a:t>	• Training</a:t>
            </a:r>
            <a:endParaRPr lang="en-US" altLang="en-US" dirty="0"/>
          </a:p>
          <a:p>
            <a:pPr marL="0" lvl="2" indent="0">
              <a:lnSpc>
                <a:spcPct val="120000"/>
              </a:lnSpc>
              <a:buNone/>
            </a:pPr>
            <a:r>
              <a:rPr lang="en-US" altLang="en-US" dirty="0" smtClean="0"/>
              <a:t>	• Fit </a:t>
            </a:r>
            <a:r>
              <a:rPr lang="en-US" altLang="en-US" dirty="0"/>
              <a:t>testing</a:t>
            </a:r>
          </a:p>
          <a:p>
            <a:pPr marL="0" lvl="2" indent="0">
              <a:lnSpc>
                <a:spcPct val="120000"/>
              </a:lnSpc>
              <a:buNone/>
            </a:pPr>
            <a:r>
              <a:rPr lang="en-US" altLang="en-US" dirty="0" smtClean="0"/>
              <a:t>	• Medical </a:t>
            </a:r>
            <a:r>
              <a:rPr lang="en-US" altLang="en-US" dirty="0"/>
              <a:t>evaluations</a:t>
            </a:r>
          </a:p>
          <a:p>
            <a:pPr marL="0" lvl="2" indent="0">
              <a:lnSpc>
                <a:spcPct val="120000"/>
              </a:lnSpc>
              <a:buNone/>
            </a:pPr>
            <a:r>
              <a:rPr lang="en-US" altLang="en-US" dirty="0" smtClean="0"/>
              <a:t>	• Care </a:t>
            </a:r>
            <a:r>
              <a:rPr lang="en-US" altLang="en-US" dirty="0"/>
              <a:t>and maintenance</a:t>
            </a:r>
          </a:p>
          <a:p>
            <a:pPr marL="0" lvl="2" indent="0">
              <a:lnSpc>
                <a:spcPct val="120000"/>
              </a:lnSpc>
              <a:buNone/>
            </a:pPr>
            <a:r>
              <a:rPr lang="en-US" altLang="en-US" dirty="0" smtClean="0"/>
              <a:t>	• Procedures </a:t>
            </a:r>
            <a:r>
              <a:rPr lang="en-US" altLang="en-US" dirty="0"/>
              <a:t>for respirator selection</a:t>
            </a:r>
          </a:p>
          <a:p>
            <a:pPr marL="0" lvl="2" indent="0">
              <a:lnSpc>
                <a:spcPct val="120000"/>
              </a:lnSpc>
              <a:buNone/>
            </a:pPr>
            <a:r>
              <a:rPr lang="en-US" altLang="en-US" dirty="0" smtClean="0"/>
              <a:t>	• Procedures </a:t>
            </a:r>
            <a:r>
              <a:rPr lang="en-US" altLang="en-US" dirty="0"/>
              <a:t>for routine &amp; emergency use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3591" y="2735387"/>
            <a:ext cx="3276600" cy="2457450"/>
          </a:xfrm>
          <a:prstGeom prst="rect">
            <a:avLst/>
          </a:prstGeom>
          <a:effectLst>
            <a:softEdge rad="63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75918" y="533400"/>
            <a:ext cx="8001000" cy="1524000"/>
          </a:xfrm>
          <a:noFill/>
        </p:spPr>
        <p:txBody>
          <a:bodyPr/>
          <a:lstStyle/>
          <a:p>
            <a:r>
              <a:rPr lang="en-US" altLang="en-US" b="1" dirty="0">
                <a:solidFill>
                  <a:schemeClr val="tx1"/>
                </a:solidFill>
              </a:rPr>
              <a:t>1910.134(c)(2</a:t>
            </a:r>
            <a:r>
              <a:rPr lang="en-US" altLang="en-US" b="1" dirty="0" smtClean="0">
                <a:solidFill>
                  <a:schemeClr val="tx1"/>
                </a:solidFill>
              </a:rPr>
              <a:t>)- </a:t>
            </a:r>
            <a:r>
              <a:rPr lang="en-US" altLang="en-US" b="1" dirty="0">
                <a:solidFill>
                  <a:schemeClr val="tx1"/>
                </a:solidFill>
              </a:rPr>
              <a:t>Where respirator use is not required:</a:t>
            </a:r>
          </a:p>
        </p:txBody>
      </p:sp>
      <p:sp>
        <p:nvSpPr>
          <p:cNvPr id="29699" name="Rectangle 3"/>
          <p:cNvSpPr>
            <a:spLocks noGrp="1" noChangeArrowheads="1"/>
          </p:cNvSpPr>
          <p:nvPr>
            <p:ph idx="1"/>
          </p:nvPr>
        </p:nvSpPr>
        <p:spPr>
          <a:xfrm>
            <a:off x="669925" y="2057400"/>
            <a:ext cx="8382000" cy="2895600"/>
          </a:xfrm>
        </p:spPr>
        <p:txBody>
          <a:bodyPr/>
          <a:lstStyle/>
          <a:p>
            <a:pPr marL="0" lvl="1" indent="0">
              <a:lnSpc>
                <a:spcPct val="110000"/>
              </a:lnSpc>
              <a:spcBef>
                <a:spcPts val="500"/>
              </a:spcBef>
              <a:spcAft>
                <a:spcPts val="500"/>
              </a:spcAft>
              <a:buNone/>
            </a:pPr>
            <a:r>
              <a:rPr lang="en-US" altLang="en-US" i="0" dirty="0"/>
              <a:t>(</a:t>
            </a:r>
            <a:r>
              <a:rPr lang="en-US" altLang="en-US" i="0" dirty="0" err="1"/>
              <a:t>i</a:t>
            </a:r>
            <a:r>
              <a:rPr lang="en-US" altLang="en-US" i="0" dirty="0" smtClean="0"/>
              <a:t>)- If </a:t>
            </a:r>
            <a:r>
              <a:rPr lang="en-US" altLang="en-US" i="0" dirty="0"/>
              <a:t>voluntary respirator use is permissible, provide the respirator users with the information contained in Appendix D and,</a:t>
            </a:r>
          </a:p>
          <a:p>
            <a:pPr marL="0" lvl="1" indent="0">
              <a:lnSpc>
                <a:spcPct val="110000"/>
              </a:lnSpc>
              <a:spcBef>
                <a:spcPts val="500"/>
              </a:spcBef>
              <a:spcAft>
                <a:spcPts val="500"/>
              </a:spcAft>
              <a:buNone/>
            </a:pPr>
            <a:r>
              <a:rPr lang="en-US" altLang="en-US" i="0" dirty="0"/>
              <a:t>(ii</a:t>
            </a:r>
            <a:r>
              <a:rPr lang="en-US" altLang="en-US" i="0" dirty="0" smtClean="0"/>
              <a:t>)- Establish </a:t>
            </a:r>
            <a:r>
              <a:rPr lang="en-US" altLang="en-US" i="0" dirty="0"/>
              <a:t>and implement those elements of a written respiratory protection program* necessary to ensure that any employee using a respirator voluntarily is medically able to use that </a:t>
            </a:r>
            <a:r>
              <a:rPr lang="en-US" altLang="en-US" i="0" dirty="0" smtClean="0"/>
              <a:t>respirator.</a:t>
            </a:r>
            <a:endParaRPr lang="en-US" altLang="en-US" i="0" dirty="0"/>
          </a:p>
          <a:p>
            <a:pPr marL="0" lvl="1" indent="0">
              <a:lnSpc>
                <a:spcPct val="110000"/>
              </a:lnSpc>
              <a:spcBef>
                <a:spcPts val="500"/>
              </a:spcBef>
              <a:spcAft>
                <a:spcPts val="500"/>
              </a:spcAft>
              <a:buNone/>
            </a:pPr>
            <a:r>
              <a:rPr lang="en-US" altLang="en-US" i="0" dirty="0"/>
              <a:t>(ii)That the respirator is cleaned, stored, and maintained so that its use does not present a health hazard to the </a:t>
            </a:r>
            <a:r>
              <a:rPr lang="en-US" altLang="en-US" i="0" dirty="0" smtClean="0"/>
              <a:t>user.</a:t>
            </a:r>
            <a:endParaRPr lang="en-US" altLang="en-US" i="0" dirty="0"/>
          </a:p>
        </p:txBody>
      </p:sp>
      <p:sp>
        <p:nvSpPr>
          <p:cNvPr id="29701" name="Text Box 5"/>
          <p:cNvSpPr txBox="1">
            <a:spLocks noChangeArrowheads="1"/>
          </p:cNvSpPr>
          <p:nvPr/>
        </p:nvSpPr>
        <p:spPr bwMode="auto">
          <a:xfrm>
            <a:off x="1042667" y="5181600"/>
            <a:ext cx="72675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000" b="1" dirty="0">
                <a:latin typeface="Avenir Book" charset="0"/>
                <a:ea typeface="Avenir Book" charset="0"/>
                <a:cs typeface="Avenir Book" charset="0"/>
              </a:rPr>
              <a:t>*Written program not required for voluntary use of dust masks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870735"/>
            <a:ext cx="8001000" cy="762000"/>
          </a:xfrm>
          <a:noFill/>
        </p:spPr>
        <p:txBody>
          <a:bodyPr>
            <a:normAutofit fontScale="90000"/>
          </a:bodyPr>
          <a:lstStyle/>
          <a:p>
            <a:r>
              <a:rPr lang="en-US" altLang="en-US" b="1" dirty="0">
                <a:solidFill>
                  <a:schemeClr val="tx1"/>
                </a:solidFill>
              </a:rPr>
              <a:t>1910.134(e</a:t>
            </a:r>
            <a:r>
              <a:rPr lang="en-US" altLang="en-US" b="1" dirty="0" smtClean="0">
                <a:solidFill>
                  <a:schemeClr val="tx1"/>
                </a:solidFill>
              </a:rPr>
              <a:t>)- </a:t>
            </a:r>
            <a:r>
              <a:rPr lang="en-US" altLang="en-US" b="1" dirty="0">
                <a:solidFill>
                  <a:schemeClr val="tx1"/>
                </a:solidFill>
              </a:rPr>
              <a:t>Medical evaluations</a:t>
            </a:r>
          </a:p>
        </p:txBody>
      </p:sp>
      <p:sp>
        <p:nvSpPr>
          <p:cNvPr id="32771" name="Rectangle 3"/>
          <p:cNvSpPr>
            <a:spLocks noGrp="1" noChangeArrowheads="1"/>
          </p:cNvSpPr>
          <p:nvPr>
            <p:ph idx="1"/>
          </p:nvPr>
        </p:nvSpPr>
        <p:spPr>
          <a:xfrm>
            <a:off x="762000" y="1632735"/>
            <a:ext cx="8153400" cy="2863065"/>
          </a:xfrm>
        </p:spPr>
        <p:txBody>
          <a:bodyPr/>
          <a:lstStyle/>
          <a:p>
            <a:pPr>
              <a:lnSpc>
                <a:spcPct val="140000"/>
              </a:lnSpc>
              <a:spcBef>
                <a:spcPts val="500"/>
              </a:spcBef>
              <a:spcAft>
                <a:spcPts val="500"/>
              </a:spcAft>
            </a:pPr>
            <a:r>
              <a:rPr lang="en-US" altLang="en-US" dirty="0"/>
              <a:t>Using a respirator may place a physiological burden on employees that varies with the type of respirator worn, the job and workplace conditions in which the respirator is </a:t>
            </a:r>
            <a:r>
              <a:rPr lang="en-US" altLang="en-US" dirty="0" smtClean="0"/>
              <a:t>used, and </a:t>
            </a:r>
            <a:r>
              <a:rPr lang="en-US" altLang="en-US" dirty="0"/>
              <a:t>the medical status of the </a:t>
            </a:r>
            <a:r>
              <a:rPr lang="en-US" altLang="en-US" dirty="0" smtClean="0"/>
              <a:t>employee.</a:t>
            </a:r>
            <a:endParaRPr lang="en-US" altLang="en-US" dirty="0"/>
          </a:p>
          <a:p>
            <a:pPr>
              <a:lnSpc>
                <a:spcPct val="140000"/>
              </a:lnSpc>
            </a:pPr>
            <a:r>
              <a:rPr lang="en-US" altLang="en-US" dirty="0"/>
              <a:t>The following are minimum requirements for employee medical </a:t>
            </a:r>
            <a:r>
              <a:rPr lang="en-US" altLang="en-US" dirty="0" smtClean="0"/>
              <a:t>evaluations.</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00100" y="864742"/>
            <a:ext cx="8001000" cy="762000"/>
          </a:xfrm>
          <a:noFill/>
        </p:spPr>
        <p:txBody>
          <a:bodyPr>
            <a:normAutofit fontScale="90000"/>
          </a:bodyPr>
          <a:lstStyle/>
          <a:p>
            <a:r>
              <a:rPr lang="en-US" altLang="en-US" b="1">
                <a:solidFill>
                  <a:schemeClr val="tx1"/>
                </a:solidFill>
              </a:rPr>
              <a:t>1910.134(e) Medical evaluations</a:t>
            </a:r>
          </a:p>
        </p:txBody>
      </p:sp>
      <p:sp>
        <p:nvSpPr>
          <p:cNvPr id="33797" name="Rectangle 5"/>
          <p:cNvSpPr>
            <a:spLocks noGrp="1" noChangeArrowheads="1"/>
          </p:cNvSpPr>
          <p:nvPr>
            <p:ph idx="1"/>
          </p:nvPr>
        </p:nvSpPr>
        <p:spPr>
          <a:xfrm>
            <a:off x="800100" y="1600200"/>
            <a:ext cx="7620000" cy="4114800"/>
          </a:xfrm>
        </p:spPr>
        <p:txBody>
          <a:bodyPr/>
          <a:lstStyle/>
          <a:p>
            <a:pPr marL="0" indent="0">
              <a:lnSpc>
                <a:spcPct val="120000"/>
              </a:lnSpc>
              <a:buNone/>
            </a:pPr>
            <a:r>
              <a:rPr lang="en-US" altLang="en-US" dirty="0">
                <a:solidFill>
                  <a:schemeClr val="tx1"/>
                </a:solidFill>
              </a:rPr>
              <a:t>(1</a:t>
            </a:r>
            <a:r>
              <a:rPr lang="en-US" altLang="en-US" dirty="0" smtClean="0">
                <a:solidFill>
                  <a:schemeClr val="tx1"/>
                </a:solidFill>
              </a:rPr>
              <a:t>)- Medical </a:t>
            </a:r>
            <a:r>
              <a:rPr lang="en-US" altLang="en-US" dirty="0">
                <a:solidFill>
                  <a:schemeClr val="tx1"/>
                </a:solidFill>
              </a:rPr>
              <a:t>evaluations provided </a:t>
            </a:r>
            <a:r>
              <a:rPr lang="en-US" altLang="en-US" b="1" dirty="0">
                <a:solidFill>
                  <a:schemeClr val="tx1"/>
                </a:solidFill>
              </a:rPr>
              <a:t>before</a:t>
            </a:r>
            <a:r>
              <a:rPr lang="en-US" altLang="en-US" dirty="0">
                <a:solidFill>
                  <a:schemeClr val="tx1"/>
                </a:solidFill>
              </a:rPr>
              <a:t>:</a:t>
            </a:r>
          </a:p>
          <a:p>
            <a:pPr marL="0" lvl="1" indent="0">
              <a:lnSpc>
                <a:spcPct val="120000"/>
              </a:lnSpc>
              <a:buNone/>
            </a:pPr>
            <a:r>
              <a:rPr lang="en-US" altLang="en-US" i="0" dirty="0" smtClean="0">
                <a:solidFill>
                  <a:schemeClr val="tx1"/>
                </a:solidFill>
              </a:rPr>
              <a:t>	• Fit </a:t>
            </a:r>
            <a:r>
              <a:rPr lang="en-US" altLang="en-US" i="0" dirty="0">
                <a:solidFill>
                  <a:schemeClr val="tx1"/>
                </a:solidFill>
              </a:rPr>
              <a:t>testing</a:t>
            </a:r>
          </a:p>
          <a:p>
            <a:pPr marL="0" lvl="1" indent="0">
              <a:lnSpc>
                <a:spcPct val="120000"/>
              </a:lnSpc>
              <a:buNone/>
            </a:pPr>
            <a:r>
              <a:rPr lang="en-US" altLang="en-US" i="0" dirty="0" smtClean="0">
                <a:solidFill>
                  <a:schemeClr val="tx1"/>
                </a:solidFill>
              </a:rPr>
              <a:t>	• Worker </a:t>
            </a:r>
            <a:r>
              <a:rPr lang="en-US" altLang="en-US" i="0" dirty="0">
                <a:solidFill>
                  <a:schemeClr val="tx1"/>
                </a:solidFill>
              </a:rPr>
              <a:t>respirator </a:t>
            </a:r>
            <a:r>
              <a:rPr lang="en-US" altLang="en-US" i="0" dirty="0" smtClean="0">
                <a:solidFill>
                  <a:schemeClr val="tx1"/>
                </a:solidFill>
              </a:rPr>
              <a:t>use</a:t>
            </a:r>
          </a:p>
          <a:p>
            <a:pPr marL="0" lvl="1" indent="0">
              <a:lnSpc>
                <a:spcPct val="120000"/>
              </a:lnSpc>
              <a:buNone/>
            </a:pPr>
            <a:endParaRPr lang="en-US" altLang="en-US" i="0" dirty="0">
              <a:solidFill>
                <a:schemeClr val="tx1"/>
              </a:solidFill>
            </a:endParaRPr>
          </a:p>
          <a:p>
            <a:pPr marL="0" indent="0">
              <a:lnSpc>
                <a:spcPct val="120000"/>
              </a:lnSpc>
              <a:spcBef>
                <a:spcPts val="500"/>
              </a:spcBef>
              <a:spcAft>
                <a:spcPts val="500"/>
              </a:spcAft>
              <a:buNone/>
            </a:pPr>
            <a:r>
              <a:rPr lang="en-US" altLang="en-US" dirty="0">
                <a:solidFill>
                  <a:schemeClr val="tx1"/>
                </a:solidFill>
              </a:rPr>
              <a:t>(2)(</a:t>
            </a:r>
            <a:r>
              <a:rPr lang="en-US" altLang="en-US" dirty="0" err="1">
                <a:solidFill>
                  <a:schemeClr val="tx1"/>
                </a:solidFill>
              </a:rPr>
              <a:t>i</a:t>
            </a:r>
            <a:r>
              <a:rPr lang="en-US" altLang="en-US" dirty="0" smtClean="0">
                <a:solidFill>
                  <a:schemeClr val="tx1"/>
                </a:solidFill>
              </a:rPr>
              <a:t>)- Identify </a:t>
            </a:r>
            <a:r>
              <a:rPr lang="en-US" altLang="en-US" dirty="0">
                <a:solidFill>
                  <a:schemeClr val="tx1"/>
                </a:solidFill>
              </a:rPr>
              <a:t>a physician or other licensed health care professional </a:t>
            </a:r>
            <a:r>
              <a:rPr lang="en-US" altLang="en-US" b="1" dirty="0">
                <a:solidFill>
                  <a:schemeClr val="tx1"/>
                </a:solidFill>
              </a:rPr>
              <a:t>(PLHCP)</a:t>
            </a:r>
            <a:r>
              <a:rPr lang="en-US" altLang="en-US" dirty="0">
                <a:solidFill>
                  <a:schemeClr val="tx1"/>
                </a:solidFill>
              </a:rPr>
              <a:t> to perform medical evaluations using a medical questionnaire:</a:t>
            </a:r>
          </a:p>
          <a:p>
            <a:pPr marL="0" lvl="1" indent="0">
              <a:lnSpc>
                <a:spcPct val="120000"/>
              </a:lnSpc>
              <a:spcBef>
                <a:spcPts val="500"/>
              </a:spcBef>
              <a:spcAft>
                <a:spcPts val="500"/>
              </a:spcAft>
              <a:buNone/>
            </a:pPr>
            <a:r>
              <a:rPr lang="en-US" altLang="en-US" i="0" dirty="0" smtClean="0">
                <a:solidFill>
                  <a:schemeClr val="tx1"/>
                </a:solidFill>
              </a:rPr>
              <a:t>(</a:t>
            </a:r>
            <a:r>
              <a:rPr lang="en-US" altLang="en-US" i="0" dirty="0">
                <a:solidFill>
                  <a:schemeClr val="tx1"/>
                </a:solidFill>
              </a:rPr>
              <a:t>ii</a:t>
            </a:r>
            <a:r>
              <a:rPr lang="en-US" altLang="en-US" i="0" dirty="0" smtClean="0">
                <a:solidFill>
                  <a:schemeClr val="tx1"/>
                </a:solidFill>
              </a:rPr>
              <a:t>)- Obtain </a:t>
            </a:r>
            <a:r>
              <a:rPr lang="en-US" altLang="en-US" i="0" dirty="0">
                <a:solidFill>
                  <a:schemeClr val="tx1"/>
                </a:solidFill>
              </a:rPr>
              <a:t>the information requested by the questionnaire </a:t>
            </a:r>
            <a:r>
              <a:rPr lang="en-US" altLang="en-US" i="0" dirty="0" smtClean="0">
                <a:solidFill>
                  <a:schemeClr val="tx1"/>
                </a:solidFill>
              </a:rPr>
              <a:t>in </a:t>
            </a:r>
            <a:r>
              <a:rPr lang="en-US" altLang="en-US" i="0" dirty="0">
                <a:solidFill>
                  <a:schemeClr val="tx1"/>
                </a:solidFill>
              </a:rPr>
              <a:t>Sections 1 and 2, Part A of Appendix </a:t>
            </a:r>
            <a:r>
              <a:rPr lang="en-US" altLang="en-US" i="0" dirty="0" smtClean="0">
                <a:solidFill>
                  <a:schemeClr val="tx1"/>
                </a:solidFill>
              </a:rPr>
              <a:t>C.</a:t>
            </a:r>
            <a:endParaRPr lang="en-US" altLang="en-US" i="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8915" name="WordArt 3"/>
          <p:cNvSpPr>
            <a:spLocks noChangeArrowheads="1" noChangeShapeType="1" noTextEdit="1"/>
          </p:cNvSpPr>
          <p:nvPr/>
        </p:nvSpPr>
        <p:spPr bwMode="auto">
          <a:xfrm>
            <a:off x="876300" y="1066800"/>
            <a:ext cx="7848600" cy="1066800"/>
          </a:xfrm>
          <a:prstGeom prst="rect">
            <a:avLst/>
          </a:prstGeom>
        </p:spPr>
        <p:txBody>
          <a:bodyPr wrap="none" fromWordArt="1">
            <a:prstTxWarp prst="textPlain">
              <a:avLst>
                <a:gd name="adj" fmla="val 50000"/>
              </a:avLst>
            </a:prstTxWarp>
          </a:bodyPr>
          <a:lstStyle/>
          <a:p>
            <a:pPr algn="ctr"/>
            <a:r>
              <a:rPr lang="ro-RO" sz="3600" kern="10" dirty="0">
                <a:ln w="19050">
                  <a:noFill/>
                  <a:round/>
                  <a:headEnd/>
                  <a:tailEnd/>
                </a:ln>
                <a:solidFill>
                  <a:srgbClr val="1881C2"/>
                </a:solidFill>
                <a:latin typeface="Avenir Book" charset="0"/>
                <a:ea typeface="Avenir Book" charset="0"/>
                <a:cs typeface="Avenir Book" charset="0"/>
              </a:rPr>
              <a:t>CFR 1910.135</a:t>
            </a:r>
            <a:endParaRPr lang="en-US" sz="3600" kern="10" dirty="0">
              <a:ln w="19050">
                <a:noFill/>
                <a:round/>
                <a:headEnd/>
                <a:tailEnd/>
              </a:ln>
              <a:solidFill>
                <a:srgbClr val="1881C2"/>
              </a:solidFill>
              <a:latin typeface="Avenir Book" charset="0"/>
              <a:ea typeface="Avenir Book" charset="0"/>
              <a:cs typeface="Avenir Book" charset="0"/>
            </a:endParaRPr>
          </a:p>
        </p:txBody>
      </p:sp>
      <p:sp>
        <p:nvSpPr>
          <p:cNvPr id="2" name="TextBox 1"/>
          <p:cNvSpPr txBox="1"/>
          <p:nvPr/>
        </p:nvSpPr>
        <p:spPr>
          <a:xfrm>
            <a:off x="762000" y="2895600"/>
            <a:ext cx="4191000" cy="1938992"/>
          </a:xfrm>
          <a:prstGeom prst="rect">
            <a:avLst/>
          </a:prstGeom>
          <a:noFill/>
        </p:spPr>
        <p:txBody>
          <a:bodyPr wrap="square" rtlCol="0">
            <a:spAutoFit/>
          </a:bodyPr>
          <a:lstStyle/>
          <a:p>
            <a:pPr algn="ctr"/>
            <a:r>
              <a:rPr lang="en-US" sz="6000" dirty="0" smtClean="0">
                <a:latin typeface="Avenir Book" charset="0"/>
                <a:ea typeface="Avenir Book" charset="0"/>
                <a:cs typeface="Avenir Book" charset="0"/>
              </a:rPr>
              <a:t>Head Protection</a:t>
            </a:r>
            <a:endParaRPr lang="en-US" sz="6000" dirty="0">
              <a:latin typeface="Avenir Book" charset="0"/>
              <a:ea typeface="Avenir Book" charset="0"/>
              <a:cs typeface="Avenir Book"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514600"/>
            <a:ext cx="3048000" cy="304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028700" y="685800"/>
            <a:ext cx="7200900" cy="990600"/>
          </a:xfrm>
        </p:spPr>
        <p:txBody>
          <a:bodyPr/>
          <a:lstStyle/>
          <a:p>
            <a:r>
              <a:rPr lang="en-US" altLang="en-US"/>
              <a:t>Objectives</a:t>
            </a:r>
          </a:p>
        </p:txBody>
      </p:sp>
      <p:sp>
        <p:nvSpPr>
          <p:cNvPr id="130051" name="Rectangle 3"/>
          <p:cNvSpPr>
            <a:spLocks noGrp="1" noChangeArrowheads="1"/>
          </p:cNvSpPr>
          <p:nvPr>
            <p:ph idx="1"/>
          </p:nvPr>
        </p:nvSpPr>
        <p:spPr>
          <a:xfrm>
            <a:off x="1028700" y="1676400"/>
            <a:ext cx="7200900" cy="3581400"/>
          </a:xfrm>
        </p:spPr>
        <p:txBody>
          <a:bodyPr/>
          <a:lstStyle/>
          <a:p>
            <a:r>
              <a:rPr lang="en-US" altLang="en-US" dirty="0"/>
              <a:t>Purpose of personal protective equipment (PPE)</a:t>
            </a:r>
          </a:p>
          <a:p>
            <a:r>
              <a:rPr lang="en-US" altLang="en-US" dirty="0"/>
              <a:t>PPE requirements</a:t>
            </a:r>
          </a:p>
          <a:p>
            <a:r>
              <a:rPr lang="en-US" altLang="en-US" dirty="0"/>
              <a:t>Basics of selecting PPE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3276600"/>
            <a:ext cx="7336536" cy="2377440"/>
          </a:xfrm>
          <a:prstGeom prst="rect">
            <a:avLst/>
          </a:prstGeom>
          <a:effectLst>
            <a:softEdge rad="1270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00100" y="838200"/>
            <a:ext cx="8458200" cy="838200"/>
          </a:xfrm>
          <a:noFill/>
        </p:spPr>
        <p:txBody>
          <a:bodyPr>
            <a:normAutofit fontScale="90000"/>
          </a:bodyPr>
          <a:lstStyle/>
          <a:p>
            <a:r>
              <a:rPr lang="en-US" altLang="en-US" b="1" dirty="0">
                <a:solidFill>
                  <a:schemeClr val="tx1"/>
                </a:solidFill>
              </a:rPr>
              <a:t>1910.135(a</a:t>
            </a:r>
            <a:r>
              <a:rPr lang="en-US" altLang="en-US" b="1" dirty="0" smtClean="0">
                <a:solidFill>
                  <a:schemeClr val="tx1"/>
                </a:solidFill>
              </a:rPr>
              <a:t>)- </a:t>
            </a:r>
            <a:r>
              <a:rPr lang="en-US" altLang="en-US" b="1" dirty="0">
                <a:solidFill>
                  <a:schemeClr val="tx1"/>
                </a:solidFill>
              </a:rPr>
              <a:t>General requirements</a:t>
            </a:r>
          </a:p>
        </p:txBody>
      </p:sp>
      <p:sp>
        <p:nvSpPr>
          <p:cNvPr id="39939" name="Rectangle 3"/>
          <p:cNvSpPr>
            <a:spLocks noGrp="1" noChangeArrowheads="1"/>
          </p:cNvSpPr>
          <p:nvPr>
            <p:ph idx="1"/>
          </p:nvPr>
        </p:nvSpPr>
        <p:spPr>
          <a:xfrm>
            <a:off x="800956" y="1676400"/>
            <a:ext cx="7657244" cy="3657600"/>
          </a:xfrm>
        </p:spPr>
        <p:txBody>
          <a:bodyPr>
            <a:normAutofit/>
          </a:bodyPr>
          <a:lstStyle/>
          <a:p>
            <a:pPr>
              <a:lnSpc>
                <a:spcPct val="160000"/>
              </a:lnSpc>
            </a:pPr>
            <a:r>
              <a:rPr lang="en-US" altLang="en-US" sz="1800" dirty="0"/>
              <a:t>(1</a:t>
            </a:r>
            <a:r>
              <a:rPr lang="en-US" altLang="en-US" sz="1800" dirty="0" smtClean="0"/>
              <a:t>)- Ensure </a:t>
            </a:r>
            <a:r>
              <a:rPr lang="en-US" altLang="en-US" sz="1800" dirty="0"/>
              <a:t>that each employee wears a protective helmet when working in areas where there is a potential for injury to the head from falling </a:t>
            </a:r>
            <a:r>
              <a:rPr lang="en-US" altLang="en-US" sz="1800" dirty="0" smtClean="0"/>
              <a:t>objects</a:t>
            </a:r>
          </a:p>
          <a:p>
            <a:pPr>
              <a:lnSpc>
                <a:spcPct val="160000"/>
              </a:lnSpc>
            </a:pPr>
            <a:r>
              <a:rPr lang="en-US" altLang="en-US" sz="1800" dirty="0"/>
              <a:t>(2</a:t>
            </a:r>
            <a:r>
              <a:rPr lang="en-US" altLang="en-US" sz="1800" dirty="0" smtClean="0"/>
              <a:t>)- The </a:t>
            </a:r>
            <a:r>
              <a:rPr lang="en-US" altLang="en-US" sz="1800" dirty="0"/>
              <a:t>employer shall ensure that a protective helmet designed to reduce electrical shock hazard is worn by each such affected employee when near exposed electrical conductors which could contact the head</a:t>
            </a:r>
          </a:p>
          <a:p>
            <a:pPr>
              <a:lnSpc>
                <a:spcPct val="160000"/>
              </a:lnSpc>
            </a:pPr>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781692" y="685800"/>
            <a:ext cx="7772400" cy="838200"/>
          </a:xfrm>
          <a:noFill/>
        </p:spPr>
        <p:txBody>
          <a:bodyPr>
            <a:normAutofit fontScale="90000"/>
          </a:bodyPr>
          <a:lstStyle/>
          <a:p>
            <a:r>
              <a:rPr lang="en-US" altLang="en-US" b="1" dirty="0">
                <a:solidFill>
                  <a:schemeClr val="tx1"/>
                </a:solidFill>
              </a:rPr>
              <a:t>Classes and </a:t>
            </a:r>
            <a:r>
              <a:rPr lang="en-US" altLang="en-US" b="1" dirty="0" smtClean="0">
                <a:solidFill>
                  <a:schemeClr val="tx1"/>
                </a:solidFill>
              </a:rPr>
              <a:t>Types </a:t>
            </a:r>
            <a:r>
              <a:rPr lang="en-US" altLang="en-US" b="1" dirty="0">
                <a:solidFill>
                  <a:schemeClr val="tx1"/>
                </a:solidFill>
              </a:rPr>
              <a:t>of Hard </a:t>
            </a:r>
            <a:r>
              <a:rPr lang="en-US" altLang="en-US" b="1" dirty="0" smtClean="0">
                <a:solidFill>
                  <a:schemeClr val="tx1"/>
                </a:solidFill>
              </a:rPr>
              <a:t>Hats</a:t>
            </a:r>
            <a:endParaRPr lang="en-US" altLang="en-US" b="1" dirty="0">
              <a:solidFill>
                <a:schemeClr val="tx1"/>
              </a:solidFill>
            </a:endParaRPr>
          </a:p>
        </p:txBody>
      </p:sp>
      <p:sp>
        <p:nvSpPr>
          <p:cNvPr id="116740" name="Rectangle 4"/>
          <p:cNvSpPr>
            <a:spLocks noGrp="1" noChangeArrowheads="1"/>
          </p:cNvSpPr>
          <p:nvPr>
            <p:ph sz="half" idx="1"/>
          </p:nvPr>
        </p:nvSpPr>
        <p:spPr>
          <a:xfrm>
            <a:off x="781692" y="1524000"/>
            <a:ext cx="4953000" cy="4114800"/>
          </a:xfrm>
        </p:spPr>
        <p:txBody>
          <a:bodyPr>
            <a:normAutofit fontScale="85000" lnSpcReduction="20000"/>
          </a:bodyPr>
          <a:lstStyle/>
          <a:p>
            <a:pPr>
              <a:lnSpc>
                <a:spcPct val="150000"/>
              </a:lnSpc>
            </a:pPr>
            <a:r>
              <a:rPr lang="en-US" altLang="en-US" sz="2800" b="1" dirty="0"/>
              <a:t>Type I hard hats - </a:t>
            </a:r>
            <a:r>
              <a:rPr lang="en-US" altLang="en-US" sz="2800" dirty="0"/>
              <a:t>intended to reduce the force of impact resulting from a blow to the top of the head</a:t>
            </a:r>
          </a:p>
          <a:p>
            <a:pPr>
              <a:lnSpc>
                <a:spcPct val="150000"/>
              </a:lnSpc>
            </a:pPr>
            <a:r>
              <a:rPr lang="en-US" altLang="en-US" sz="2800" b="1" dirty="0"/>
              <a:t>Type II hard hats - </a:t>
            </a:r>
            <a:r>
              <a:rPr lang="en-US" altLang="en-US" sz="2800" dirty="0"/>
              <a:t>designed to provide protection against both side impact (lateral) </a:t>
            </a:r>
            <a:r>
              <a:rPr lang="en-US" altLang="en-US" sz="2800" i="1" dirty="0"/>
              <a:t>and</a:t>
            </a:r>
            <a:r>
              <a:rPr lang="en-US" altLang="en-US" sz="2800" dirty="0"/>
              <a:t> blows to the top of the head</a:t>
            </a:r>
            <a:endParaRPr lang="en-US" altLang="en-US" sz="2800" b="1" dirty="0"/>
          </a:p>
        </p:txBody>
      </p:sp>
      <p:sp>
        <p:nvSpPr>
          <p:cNvPr id="116741" name="Rectangle 5"/>
          <p:cNvSpPr>
            <a:spLocks noGrp="1" noChangeArrowheads="1"/>
          </p:cNvSpPr>
          <p:nvPr>
            <p:ph sz="half" idx="2"/>
          </p:nvPr>
        </p:nvSpPr>
        <p:spPr>
          <a:xfrm>
            <a:off x="6096000" y="1375025"/>
            <a:ext cx="2743200" cy="4419600"/>
          </a:xfrm>
          <a:noFill/>
        </p:spPr>
        <p:style>
          <a:lnRef idx="2">
            <a:schemeClr val="dk1"/>
          </a:lnRef>
          <a:fillRef idx="1">
            <a:schemeClr val="lt1"/>
          </a:fillRef>
          <a:effectRef idx="0">
            <a:schemeClr val="dk1"/>
          </a:effectRef>
          <a:fontRef idx="minor">
            <a:schemeClr val="dk1"/>
          </a:fontRef>
        </p:style>
        <p:txBody>
          <a:bodyPr>
            <a:noAutofit/>
          </a:bodyPr>
          <a:lstStyle/>
          <a:p>
            <a:pPr algn="ctr">
              <a:lnSpc>
                <a:spcPct val="100000"/>
              </a:lnSpc>
              <a:buFontTx/>
              <a:buNone/>
            </a:pPr>
            <a:r>
              <a:rPr lang="en-US" altLang="en-US" sz="1600" b="1" dirty="0"/>
              <a:t>Classes</a:t>
            </a:r>
          </a:p>
          <a:p>
            <a:pPr>
              <a:lnSpc>
                <a:spcPct val="100000"/>
              </a:lnSpc>
            </a:pPr>
            <a:r>
              <a:rPr lang="en-US" altLang="en-US" sz="1600" dirty="0"/>
              <a:t>G (old A)</a:t>
            </a:r>
          </a:p>
          <a:p>
            <a:pPr>
              <a:lnSpc>
                <a:spcPct val="100000"/>
              </a:lnSpc>
            </a:pPr>
            <a:r>
              <a:rPr lang="en-US" altLang="en-US" sz="1600" dirty="0"/>
              <a:t>General</a:t>
            </a:r>
          </a:p>
          <a:p>
            <a:pPr>
              <a:lnSpc>
                <a:spcPct val="100000"/>
              </a:lnSpc>
            </a:pPr>
            <a:r>
              <a:rPr lang="en-US" altLang="en-US" sz="1600" dirty="0"/>
              <a:t>2,200 volts</a:t>
            </a:r>
          </a:p>
          <a:p>
            <a:pPr>
              <a:lnSpc>
                <a:spcPct val="100000"/>
              </a:lnSpc>
            </a:pPr>
            <a:endParaRPr lang="en-US" altLang="en-US" sz="1600" dirty="0"/>
          </a:p>
          <a:p>
            <a:pPr>
              <a:lnSpc>
                <a:spcPct val="100000"/>
              </a:lnSpc>
            </a:pPr>
            <a:r>
              <a:rPr lang="en-US" altLang="en-US" sz="1600" dirty="0"/>
              <a:t>E (old B)</a:t>
            </a:r>
          </a:p>
          <a:p>
            <a:pPr>
              <a:lnSpc>
                <a:spcPct val="100000"/>
              </a:lnSpc>
            </a:pPr>
            <a:r>
              <a:rPr lang="en-US" altLang="en-US" sz="1600" dirty="0"/>
              <a:t>Electrical</a:t>
            </a:r>
          </a:p>
          <a:p>
            <a:pPr>
              <a:lnSpc>
                <a:spcPct val="100000"/>
              </a:lnSpc>
            </a:pPr>
            <a:r>
              <a:rPr lang="en-US" altLang="en-US" sz="1600" dirty="0"/>
              <a:t>20,000 volts</a:t>
            </a:r>
          </a:p>
          <a:p>
            <a:pPr>
              <a:lnSpc>
                <a:spcPct val="100000"/>
              </a:lnSpc>
            </a:pPr>
            <a:endParaRPr lang="en-US" altLang="en-US" sz="1600" dirty="0"/>
          </a:p>
          <a:p>
            <a:pPr>
              <a:lnSpc>
                <a:spcPct val="100000"/>
              </a:lnSpc>
            </a:pPr>
            <a:r>
              <a:rPr lang="en-US" altLang="en-US" sz="1600" dirty="0"/>
              <a:t>C (same)</a:t>
            </a:r>
          </a:p>
          <a:p>
            <a:pPr>
              <a:lnSpc>
                <a:spcPct val="100000"/>
              </a:lnSpc>
            </a:pPr>
            <a:r>
              <a:rPr lang="en-US" altLang="en-US" sz="1600" dirty="0"/>
              <a:t>Conductive</a:t>
            </a:r>
            <a:endParaRPr lang="en-US" altLang="en-US" sz="1600" b="1" u="sng"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1555" name="WordArt 3"/>
          <p:cNvSpPr>
            <a:spLocks noChangeArrowheads="1" noChangeShapeType="1" noTextEdit="1"/>
          </p:cNvSpPr>
          <p:nvPr/>
        </p:nvSpPr>
        <p:spPr bwMode="auto">
          <a:xfrm>
            <a:off x="762000" y="1143000"/>
            <a:ext cx="7871717" cy="1219200"/>
          </a:xfrm>
          <a:prstGeom prst="rect">
            <a:avLst/>
          </a:prstGeom>
        </p:spPr>
        <p:txBody>
          <a:bodyPr wrap="none" fromWordArt="1">
            <a:prstTxWarp prst="textPlain">
              <a:avLst>
                <a:gd name="adj" fmla="val 50000"/>
              </a:avLst>
            </a:prstTxWarp>
          </a:bodyPr>
          <a:lstStyle/>
          <a:p>
            <a:pPr algn="ctr"/>
            <a:r>
              <a:rPr lang="ro-RO" sz="3600" kern="10" dirty="0">
                <a:ln w="19050">
                  <a:noFill/>
                  <a:round/>
                  <a:headEnd/>
                  <a:tailEnd/>
                </a:ln>
                <a:solidFill>
                  <a:srgbClr val="1881C2"/>
                </a:solidFill>
                <a:latin typeface="Avenir Book" charset="0"/>
                <a:ea typeface="Avenir Book" charset="0"/>
                <a:cs typeface="Avenir Book" charset="0"/>
              </a:rPr>
              <a:t>CFR 1910.95</a:t>
            </a:r>
            <a:endParaRPr lang="en-US" sz="3600" kern="10" dirty="0">
              <a:ln w="19050">
                <a:noFill/>
                <a:round/>
                <a:headEnd/>
                <a:tailEnd/>
              </a:ln>
              <a:solidFill>
                <a:srgbClr val="1881C2"/>
              </a:solidFill>
              <a:latin typeface="Avenir Book" charset="0"/>
              <a:ea typeface="Avenir Book" charset="0"/>
              <a:cs typeface="Avenir Book" charset="0"/>
            </a:endParaRPr>
          </a:p>
        </p:txBody>
      </p:sp>
      <p:sp>
        <p:nvSpPr>
          <p:cNvPr id="2" name="TextBox 1"/>
          <p:cNvSpPr txBox="1"/>
          <p:nvPr/>
        </p:nvSpPr>
        <p:spPr>
          <a:xfrm>
            <a:off x="1039402" y="3365703"/>
            <a:ext cx="3962400" cy="1938992"/>
          </a:xfrm>
          <a:prstGeom prst="rect">
            <a:avLst/>
          </a:prstGeom>
          <a:noFill/>
        </p:spPr>
        <p:txBody>
          <a:bodyPr wrap="square" rtlCol="0">
            <a:spAutoFit/>
          </a:bodyPr>
          <a:lstStyle/>
          <a:p>
            <a:pPr algn="ctr"/>
            <a:r>
              <a:rPr lang="en-US" sz="6000" dirty="0" smtClean="0">
                <a:latin typeface="Avenir Book" charset="0"/>
                <a:ea typeface="Avenir Book" charset="0"/>
                <a:cs typeface="Avenir Book" charset="0"/>
              </a:rPr>
              <a:t>Hearing Protection</a:t>
            </a:r>
            <a:endParaRPr lang="en-US" sz="6000" dirty="0">
              <a:latin typeface="Avenir Book" charset="0"/>
              <a:ea typeface="Avenir Book" charset="0"/>
              <a:cs typeface="Avenir Book"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802" y="3124200"/>
            <a:ext cx="3631915" cy="2421998"/>
          </a:xfrm>
          <a:prstGeom prst="rect">
            <a:avLst/>
          </a:prstGeom>
          <a:effectLst>
            <a:softEdge rad="63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idx="1"/>
          </p:nvPr>
        </p:nvSpPr>
        <p:spPr>
          <a:xfrm>
            <a:off x="685800" y="1905000"/>
            <a:ext cx="7772400" cy="3352800"/>
          </a:xfrm>
        </p:spPr>
        <p:txBody>
          <a:bodyPr>
            <a:normAutofit/>
          </a:bodyPr>
          <a:lstStyle/>
          <a:p>
            <a:pPr marL="0" lvl="1" indent="0">
              <a:lnSpc>
                <a:spcPct val="90000"/>
              </a:lnSpc>
              <a:buClr>
                <a:schemeClr val="tx1"/>
              </a:buClr>
              <a:buNone/>
            </a:pPr>
            <a:r>
              <a:rPr lang="en-US" altLang="en-US" sz="2400" i="0" dirty="0" smtClean="0"/>
              <a:t>Action </a:t>
            </a:r>
            <a:r>
              <a:rPr lang="en-US" altLang="en-US" sz="2400" i="0" dirty="0"/>
              <a:t>Level = 85 </a:t>
            </a:r>
            <a:r>
              <a:rPr lang="en-US" altLang="en-US" sz="2400" i="0" dirty="0" err="1"/>
              <a:t>dBA</a:t>
            </a:r>
            <a:r>
              <a:rPr lang="en-US" altLang="en-US" sz="2400" i="0" dirty="0"/>
              <a:t> TWA </a:t>
            </a:r>
          </a:p>
          <a:p>
            <a:pPr marL="0" lvl="2" indent="0">
              <a:lnSpc>
                <a:spcPct val="90000"/>
              </a:lnSpc>
              <a:buNone/>
            </a:pPr>
            <a:r>
              <a:rPr lang="en-US" altLang="en-US" sz="2400" dirty="0" smtClean="0"/>
              <a:t>	• Requires </a:t>
            </a:r>
            <a:r>
              <a:rPr lang="en-US" altLang="en-US" sz="2400" dirty="0"/>
              <a:t>a hearing conservation program </a:t>
            </a:r>
          </a:p>
          <a:p>
            <a:pPr marL="0" lvl="2" indent="0">
              <a:lnSpc>
                <a:spcPct val="90000"/>
              </a:lnSpc>
              <a:buNone/>
            </a:pPr>
            <a:r>
              <a:rPr lang="en-US" altLang="en-US" sz="2400" dirty="0" smtClean="0"/>
              <a:t>	• Annual </a:t>
            </a:r>
            <a:r>
              <a:rPr lang="en-US" altLang="en-US" sz="2400" dirty="0"/>
              <a:t>audiograms </a:t>
            </a:r>
          </a:p>
          <a:p>
            <a:pPr marL="0" lvl="2" indent="0">
              <a:lnSpc>
                <a:spcPct val="90000"/>
              </a:lnSpc>
              <a:buNone/>
            </a:pPr>
            <a:r>
              <a:rPr lang="en-US" altLang="en-US" sz="2400" dirty="0" smtClean="0"/>
              <a:t>	• Training</a:t>
            </a:r>
            <a:endParaRPr lang="en-US" altLang="en-US" sz="2400" dirty="0"/>
          </a:p>
          <a:p>
            <a:pPr marL="0" lvl="1" indent="0">
              <a:lnSpc>
                <a:spcPct val="90000"/>
              </a:lnSpc>
              <a:buClr>
                <a:schemeClr val="tx1"/>
              </a:buClr>
              <a:buNone/>
            </a:pPr>
            <a:endParaRPr lang="en-US" altLang="en-US" sz="2400" i="0" dirty="0" smtClean="0"/>
          </a:p>
          <a:p>
            <a:pPr marL="0" lvl="1" indent="0">
              <a:lnSpc>
                <a:spcPct val="90000"/>
              </a:lnSpc>
              <a:buClr>
                <a:schemeClr val="tx1"/>
              </a:buClr>
              <a:buNone/>
            </a:pPr>
            <a:r>
              <a:rPr lang="en-US" altLang="en-US" sz="2400" i="0" dirty="0" smtClean="0"/>
              <a:t>PEL </a:t>
            </a:r>
            <a:r>
              <a:rPr lang="en-US" altLang="en-US" sz="2400" i="0" dirty="0"/>
              <a:t>= 90 </a:t>
            </a:r>
            <a:r>
              <a:rPr lang="en-US" altLang="en-US" sz="2400" i="0" dirty="0" err="1"/>
              <a:t>dBA</a:t>
            </a:r>
            <a:r>
              <a:rPr lang="en-US" altLang="en-US" sz="2400" i="0" dirty="0"/>
              <a:t> TWA</a:t>
            </a:r>
          </a:p>
          <a:p>
            <a:pPr marL="0" lvl="2" indent="0">
              <a:lnSpc>
                <a:spcPct val="90000"/>
              </a:lnSpc>
              <a:buNone/>
            </a:pPr>
            <a:r>
              <a:rPr lang="en-US" altLang="en-US" sz="2400" dirty="0" smtClean="0"/>
              <a:t>	•Hearing </a:t>
            </a:r>
            <a:r>
              <a:rPr lang="en-US" altLang="en-US" sz="2400" dirty="0"/>
              <a:t>protection is required</a:t>
            </a:r>
          </a:p>
        </p:txBody>
      </p:sp>
      <p:sp>
        <p:nvSpPr>
          <p:cNvPr id="142340" name="Rectangle 4"/>
          <p:cNvSpPr>
            <a:spLocks noChangeArrowheads="1"/>
          </p:cNvSpPr>
          <p:nvPr/>
        </p:nvSpPr>
        <p:spPr bwMode="auto">
          <a:xfrm>
            <a:off x="685800" y="533400"/>
            <a:ext cx="7772400" cy="1524000"/>
          </a:xfrm>
          <a:prstGeom prst="rect">
            <a:avLst/>
          </a:prstGeom>
          <a:noFill/>
          <a:ln>
            <a:noFill/>
          </a:ln>
          <a:effectLst/>
        </p:spPr>
        <p:txBody>
          <a:bodyPr anchor="ctr"/>
          <a:lstStyle>
            <a:lvl1pPr algn="ctr">
              <a:defRPr sz="4400">
                <a:solidFill>
                  <a:schemeClr val="tx2"/>
                </a:solidFill>
                <a:latin typeface="Times New Roman" charset="0"/>
              </a:defRPr>
            </a:lvl1pPr>
            <a:lvl2pPr algn="ctr">
              <a:defRPr sz="4400">
                <a:solidFill>
                  <a:schemeClr val="tx2"/>
                </a:solidFill>
                <a:latin typeface="Times New Roman" charset="0"/>
              </a:defRPr>
            </a:lvl2pPr>
            <a:lvl3pPr algn="ctr">
              <a:defRPr sz="4400">
                <a:solidFill>
                  <a:schemeClr val="tx2"/>
                </a:solidFill>
                <a:latin typeface="Times New Roman" charset="0"/>
              </a:defRPr>
            </a:lvl3pPr>
            <a:lvl4pPr algn="ctr">
              <a:defRPr sz="4400">
                <a:solidFill>
                  <a:schemeClr val="tx2"/>
                </a:solidFill>
                <a:latin typeface="Times New Roman" charset="0"/>
              </a:defRPr>
            </a:lvl4pPr>
            <a:lvl5pPr algn="ctr">
              <a:defRPr sz="4400">
                <a:solidFill>
                  <a:schemeClr val="tx2"/>
                </a:solidFill>
                <a:latin typeface="Times New Roman" charset="0"/>
              </a:defRPr>
            </a:lvl5pPr>
            <a:lvl6pPr marL="457200" algn="ctr" eaLnBrk="0" fontAlgn="base" hangingPunct="0">
              <a:spcBef>
                <a:spcPct val="0"/>
              </a:spcBef>
              <a:spcAft>
                <a:spcPct val="0"/>
              </a:spcAft>
              <a:defRPr sz="4400">
                <a:solidFill>
                  <a:schemeClr val="tx2"/>
                </a:solidFill>
                <a:latin typeface="Times New Roman" charset="0"/>
              </a:defRPr>
            </a:lvl6pPr>
            <a:lvl7pPr marL="914400" algn="ctr" eaLnBrk="0" fontAlgn="base" hangingPunct="0">
              <a:spcBef>
                <a:spcPct val="0"/>
              </a:spcBef>
              <a:spcAft>
                <a:spcPct val="0"/>
              </a:spcAft>
              <a:defRPr sz="4400">
                <a:solidFill>
                  <a:schemeClr val="tx2"/>
                </a:solidFill>
                <a:latin typeface="Times New Roman" charset="0"/>
              </a:defRPr>
            </a:lvl7pPr>
            <a:lvl8pPr marL="1371600" algn="ctr" eaLnBrk="0" fontAlgn="base" hangingPunct="0">
              <a:spcBef>
                <a:spcPct val="0"/>
              </a:spcBef>
              <a:spcAft>
                <a:spcPct val="0"/>
              </a:spcAft>
              <a:defRPr sz="4400">
                <a:solidFill>
                  <a:schemeClr val="tx2"/>
                </a:solidFill>
                <a:latin typeface="Times New Roman" charset="0"/>
              </a:defRPr>
            </a:lvl8pPr>
            <a:lvl9pPr marL="1828800" algn="ctr" eaLnBrk="0" fontAlgn="base" hangingPunct="0">
              <a:spcBef>
                <a:spcPct val="0"/>
              </a:spcBef>
              <a:spcAft>
                <a:spcPct val="0"/>
              </a:spcAft>
              <a:defRPr sz="4400">
                <a:solidFill>
                  <a:schemeClr val="tx2"/>
                </a:solidFill>
                <a:latin typeface="Times New Roman" charset="0"/>
              </a:defRPr>
            </a:lvl9pPr>
          </a:lstStyle>
          <a:p>
            <a:pPr algn="l"/>
            <a:r>
              <a:rPr lang="en-US" altLang="en-US" b="1" dirty="0" smtClean="0">
                <a:solidFill>
                  <a:schemeClr val="tx1"/>
                </a:solidFill>
                <a:latin typeface="Avenir Book" charset="0"/>
                <a:ea typeface="Avenir Book" charset="0"/>
                <a:cs typeface="Avenir Book" charset="0"/>
              </a:rPr>
              <a:t>1910.95- </a:t>
            </a:r>
            <a:r>
              <a:rPr lang="en-US" altLang="en-US" b="1" dirty="0">
                <a:solidFill>
                  <a:schemeClr val="tx1"/>
                </a:solidFill>
                <a:latin typeface="Avenir Book" charset="0"/>
                <a:ea typeface="Avenir Book" charset="0"/>
                <a:cs typeface="Avenir Book" charset="0"/>
              </a:rPr>
              <a:t>Noise Standard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124200"/>
            <a:ext cx="2753903" cy="1835935"/>
          </a:xfrm>
          <a:prstGeom prst="rect">
            <a:avLst/>
          </a:prstGeom>
          <a:effectLst>
            <a:softEdge rad="63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613" y="2873375"/>
            <a:ext cx="2073275" cy="2308225"/>
          </a:xfrm>
          <a:prstGeom prst="rect">
            <a:avLst/>
          </a:prstGeom>
          <a:noFill/>
          <a:ln>
            <a:noFill/>
          </a:ln>
          <a:effectLst>
            <a:glow rad="63500">
              <a:schemeClr val="accent5">
                <a:satMod val="175000"/>
                <a:alpha val="40000"/>
              </a:schemeClr>
            </a:glow>
            <a:outerShdw blurRad="63500" dist="38099" dir="2700000" algn="ctr" rotWithShape="0">
              <a:schemeClr val="bg2">
                <a:alpha val="74998"/>
              </a:schemeClr>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62"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813" y="2873375"/>
            <a:ext cx="2212975" cy="2303463"/>
          </a:xfrm>
          <a:prstGeom prst="rect">
            <a:avLst/>
          </a:prstGeom>
          <a:noFill/>
          <a:ln>
            <a:noFill/>
          </a:ln>
          <a:effectLst>
            <a:glow rad="63500">
              <a:schemeClr val="accent5">
                <a:satMod val="175000"/>
                <a:alpha val="40000"/>
              </a:schemeClr>
            </a:glow>
            <a:outerShdw blurRad="63500" dist="38099" dir="2700000" algn="ctr" rotWithShape="0">
              <a:schemeClr val="bg2">
                <a:alpha val="74998"/>
              </a:schemeClr>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64"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3813" y="2873375"/>
            <a:ext cx="2047875" cy="2305050"/>
          </a:xfrm>
          <a:prstGeom prst="rect">
            <a:avLst/>
          </a:prstGeom>
          <a:noFill/>
          <a:ln>
            <a:noFill/>
          </a:ln>
          <a:effectLst>
            <a:glow rad="63500">
              <a:schemeClr val="accent5">
                <a:satMod val="175000"/>
                <a:alpha val="40000"/>
              </a:schemeClr>
            </a:glow>
            <a:outerShdw blurRad="63500" dist="38099" dir="2700000" algn="ctr" rotWithShape="0">
              <a:schemeClr val="bg2">
                <a:alpha val="74998"/>
              </a:schemeClr>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65" name="Rectangle 5"/>
          <p:cNvSpPr>
            <a:spLocks noChangeArrowheads="1"/>
          </p:cNvSpPr>
          <p:nvPr/>
        </p:nvSpPr>
        <p:spPr bwMode="auto">
          <a:xfrm>
            <a:off x="1439863" y="2349500"/>
            <a:ext cx="1477969" cy="49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600" b="1" dirty="0">
                <a:latin typeface="Avenir Book" charset="0"/>
                <a:ea typeface="Avenir Book" charset="0"/>
                <a:cs typeface="Avenir Book" charset="0"/>
              </a:rPr>
              <a:t>Earmuffs</a:t>
            </a:r>
          </a:p>
        </p:txBody>
      </p:sp>
      <p:sp>
        <p:nvSpPr>
          <p:cNvPr id="143366" name="Rectangle 6"/>
          <p:cNvSpPr>
            <a:spLocks noChangeArrowheads="1"/>
          </p:cNvSpPr>
          <p:nvPr/>
        </p:nvSpPr>
        <p:spPr bwMode="auto">
          <a:xfrm>
            <a:off x="4071938" y="2349500"/>
            <a:ext cx="1482778" cy="49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600" b="1">
                <a:latin typeface="Avenir Book" charset="0"/>
                <a:ea typeface="Avenir Book" charset="0"/>
                <a:cs typeface="Avenir Book" charset="0"/>
              </a:rPr>
              <a:t>Earplugs</a:t>
            </a:r>
          </a:p>
        </p:txBody>
      </p:sp>
      <p:sp>
        <p:nvSpPr>
          <p:cNvPr id="143367" name="Rectangle 7"/>
          <p:cNvSpPr>
            <a:spLocks noChangeArrowheads="1"/>
          </p:cNvSpPr>
          <p:nvPr/>
        </p:nvSpPr>
        <p:spPr bwMode="auto">
          <a:xfrm>
            <a:off x="6497638" y="2349500"/>
            <a:ext cx="1878719" cy="49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r>
              <a:rPr lang="en-US" altLang="en-US" sz="2600" b="1">
                <a:latin typeface="Avenir Book" charset="0"/>
                <a:ea typeface="Avenir Book" charset="0"/>
                <a:cs typeface="Avenir Book" charset="0"/>
              </a:rPr>
              <a:t>Canal Caps</a:t>
            </a:r>
          </a:p>
        </p:txBody>
      </p:sp>
      <p:sp>
        <p:nvSpPr>
          <p:cNvPr id="143369" name="Rectangle 9"/>
          <p:cNvSpPr>
            <a:spLocks noChangeArrowheads="1"/>
          </p:cNvSpPr>
          <p:nvPr/>
        </p:nvSpPr>
        <p:spPr bwMode="auto">
          <a:xfrm>
            <a:off x="914400" y="685800"/>
            <a:ext cx="7772400" cy="990600"/>
          </a:xfrm>
          <a:prstGeom prst="rect">
            <a:avLst/>
          </a:prstGeom>
          <a:noFill/>
          <a:ln>
            <a:noFill/>
          </a:ln>
          <a:effectLst/>
        </p:spPr>
        <p:txBody>
          <a:bodyPr anchor="ctr"/>
          <a:lstStyle>
            <a:lvl1pPr algn="ctr">
              <a:defRPr sz="4400">
                <a:solidFill>
                  <a:schemeClr val="tx2"/>
                </a:solidFill>
                <a:latin typeface="Times New Roman" charset="0"/>
              </a:defRPr>
            </a:lvl1pPr>
            <a:lvl2pPr algn="ctr">
              <a:defRPr sz="4400">
                <a:solidFill>
                  <a:schemeClr val="tx2"/>
                </a:solidFill>
                <a:latin typeface="Times New Roman" charset="0"/>
              </a:defRPr>
            </a:lvl2pPr>
            <a:lvl3pPr algn="ctr">
              <a:defRPr sz="4400">
                <a:solidFill>
                  <a:schemeClr val="tx2"/>
                </a:solidFill>
                <a:latin typeface="Times New Roman" charset="0"/>
              </a:defRPr>
            </a:lvl3pPr>
            <a:lvl4pPr algn="ctr">
              <a:defRPr sz="4400">
                <a:solidFill>
                  <a:schemeClr val="tx2"/>
                </a:solidFill>
                <a:latin typeface="Times New Roman" charset="0"/>
              </a:defRPr>
            </a:lvl4pPr>
            <a:lvl5pPr algn="ctr">
              <a:defRPr sz="4400">
                <a:solidFill>
                  <a:schemeClr val="tx2"/>
                </a:solidFill>
                <a:latin typeface="Times New Roman" charset="0"/>
              </a:defRPr>
            </a:lvl5pPr>
            <a:lvl6pPr marL="457200" algn="ctr" eaLnBrk="0" fontAlgn="base" hangingPunct="0">
              <a:spcBef>
                <a:spcPct val="0"/>
              </a:spcBef>
              <a:spcAft>
                <a:spcPct val="0"/>
              </a:spcAft>
              <a:defRPr sz="4400">
                <a:solidFill>
                  <a:schemeClr val="tx2"/>
                </a:solidFill>
                <a:latin typeface="Times New Roman" charset="0"/>
              </a:defRPr>
            </a:lvl6pPr>
            <a:lvl7pPr marL="914400" algn="ctr" eaLnBrk="0" fontAlgn="base" hangingPunct="0">
              <a:spcBef>
                <a:spcPct val="0"/>
              </a:spcBef>
              <a:spcAft>
                <a:spcPct val="0"/>
              </a:spcAft>
              <a:defRPr sz="4400">
                <a:solidFill>
                  <a:schemeClr val="tx2"/>
                </a:solidFill>
                <a:latin typeface="Times New Roman" charset="0"/>
              </a:defRPr>
            </a:lvl7pPr>
            <a:lvl8pPr marL="1371600" algn="ctr" eaLnBrk="0" fontAlgn="base" hangingPunct="0">
              <a:spcBef>
                <a:spcPct val="0"/>
              </a:spcBef>
              <a:spcAft>
                <a:spcPct val="0"/>
              </a:spcAft>
              <a:defRPr sz="4400">
                <a:solidFill>
                  <a:schemeClr val="tx2"/>
                </a:solidFill>
                <a:latin typeface="Times New Roman" charset="0"/>
              </a:defRPr>
            </a:lvl8pPr>
            <a:lvl9pPr marL="1828800" algn="ctr" eaLnBrk="0" fontAlgn="base" hangingPunct="0">
              <a:spcBef>
                <a:spcPct val="0"/>
              </a:spcBef>
              <a:spcAft>
                <a:spcPct val="0"/>
              </a:spcAft>
              <a:defRPr sz="4400">
                <a:solidFill>
                  <a:schemeClr val="tx2"/>
                </a:solidFill>
                <a:latin typeface="Times New Roman" charset="0"/>
              </a:defRPr>
            </a:lvl9pPr>
          </a:lstStyle>
          <a:p>
            <a:pPr algn="l"/>
            <a:r>
              <a:rPr lang="en-US" altLang="en-US" b="1" dirty="0">
                <a:solidFill>
                  <a:schemeClr val="tx1"/>
                </a:solidFill>
                <a:latin typeface="Avenir Book" charset="0"/>
                <a:ea typeface="Avenir Book" charset="0"/>
                <a:cs typeface="Avenir Book" charset="0"/>
              </a:rPr>
              <a:t>Types of Hearing Protectors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3012" name="WordArt 4"/>
          <p:cNvSpPr>
            <a:spLocks noChangeArrowheads="1" noChangeShapeType="1" noTextEdit="1"/>
          </p:cNvSpPr>
          <p:nvPr/>
        </p:nvSpPr>
        <p:spPr bwMode="auto">
          <a:xfrm>
            <a:off x="914400" y="762000"/>
            <a:ext cx="7543800" cy="1219200"/>
          </a:xfrm>
          <a:prstGeom prst="rect">
            <a:avLst/>
          </a:prstGeom>
        </p:spPr>
        <p:txBody>
          <a:bodyPr wrap="none" fromWordArt="1">
            <a:prstTxWarp prst="textPlain">
              <a:avLst>
                <a:gd name="adj" fmla="val 50000"/>
              </a:avLst>
            </a:prstTxWarp>
          </a:bodyPr>
          <a:lstStyle/>
          <a:p>
            <a:pPr algn="ctr"/>
            <a:r>
              <a:rPr lang="ro-RO" sz="3600" kern="10" dirty="0">
                <a:ln w="19050">
                  <a:noFill/>
                  <a:round/>
                  <a:headEnd/>
                  <a:tailEnd/>
                </a:ln>
                <a:solidFill>
                  <a:srgbClr val="1881C2"/>
                </a:solidFill>
                <a:latin typeface="Avenir Book" charset="0"/>
                <a:ea typeface="Avenir Book" charset="0"/>
                <a:cs typeface="Avenir Book" charset="0"/>
              </a:rPr>
              <a:t>CFR 1910.136</a:t>
            </a:r>
            <a:endParaRPr lang="en-US" sz="3600" kern="10" dirty="0">
              <a:ln w="19050">
                <a:noFill/>
                <a:round/>
                <a:headEnd/>
                <a:tailEnd/>
              </a:ln>
              <a:solidFill>
                <a:srgbClr val="1881C2"/>
              </a:solidFill>
              <a:latin typeface="Avenir Book" charset="0"/>
              <a:ea typeface="Avenir Book" charset="0"/>
              <a:cs typeface="Avenir Book" charset="0"/>
            </a:endParaRPr>
          </a:p>
        </p:txBody>
      </p:sp>
      <p:sp>
        <p:nvSpPr>
          <p:cNvPr id="2" name="TextBox 1"/>
          <p:cNvSpPr txBox="1"/>
          <p:nvPr/>
        </p:nvSpPr>
        <p:spPr>
          <a:xfrm>
            <a:off x="914400" y="3210374"/>
            <a:ext cx="3733800" cy="1938992"/>
          </a:xfrm>
          <a:prstGeom prst="rect">
            <a:avLst/>
          </a:prstGeom>
          <a:noFill/>
        </p:spPr>
        <p:txBody>
          <a:bodyPr wrap="square" rtlCol="0">
            <a:spAutoFit/>
          </a:bodyPr>
          <a:lstStyle/>
          <a:p>
            <a:pPr algn="ctr"/>
            <a:r>
              <a:rPr lang="en-US" sz="6000" dirty="0" smtClean="0">
                <a:latin typeface="Avenir Book" charset="0"/>
                <a:ea typeface="Avenir Book" charset="0"/>
                <a:cs typeface="Avenir Book" charset="0"/>
              </a:rPr>
              <a:t>Foot Protection</a:t>
            </a:r>
            <a:endParaRPr lang="en-US" sz="6000" dirty="0">
              <a:latin typeface="Avenir Book" charset="0"/>
              <a:ea typeface="Avenir Book" charset="0"/>
              <a:cs typeface="Avenir Book"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960670"/>
            <a:ext cx="3990109" cy="2438400"/>
          </a:xfrm>
          <a:prstGeom prst="rect">
            <a:avLst/>
          </a:prstGeom>
          <a:effectLst>
            <a:softEdge rad="63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noChangeArrowheads="1"/>
          </p:cNvSpPr>
          <p:nvPr>
            <p:ph type="title"/>
          </p:nvPr>
        </p:nvSpPr>
        <p:spPr>
          <a:xfrm>
            <a:off x="762000" y="603607"/>
            <a:ext cx="8458200" cy="838200"/>
          </a:xfrm>
          <a:noFill/>
          <a:ln/>
        </p:spPr>
        <p:txBody>
          <a:bodyPr>
            <a:normAutofit fontScale="90000"/>
          </a:bodyPr>
          <a:lstStyle/>
          <a:p>
            <a:r>
              <a:rPr lang="en-US" altLang="en-US" b="1" dirty="0">
                <a:solidFill>
                  <a:schemeClr val="tx1"/>
                </a:solidFill>
              </a:rPr>
              <a:t>1910.136(a</a:t>
            </a:r>
            <a:r>
              <a:rPr lang="en-US" altLang="en-US" b="1" dirty="0" smtClean="0">
                <a:solidFill>
                  <a:schemeClr val="tx1"/>
                </a:solidFill>
              </a:rPr>
              <a:t>)- </a:t>
            </a:r>
            <a:r>
              <a:rPr lang="en-US" altLang="en-US" b="1" dirty="0">
                <a:solidFill>
                  <a:schemeClr val="tx1"/>
                </a:solidFill>
              </a:rPr>
              <a:t>General requirements</a:t>
            </a:r>
          </a:p>
        </p:txBody>
      </p:sp>
      <p:sp>
        <p:nvSpPr>
          <p:cNvPr id="44035" name="Rectangle 3"/>
          <p:cNvSpPr>
            <a:spLocks noGrp="1" noChangeArrowheads="1"/>
          </p:cNvSpPr>
          <p:nvPr>
            <p:ph idx="1"/>
          </p:nvPr>
        </p:nvSpPr>
        <p:spPr>
          <a:xfrm>
            <a:off x="762000" y="1441807"/>
            <a:ext cx="7924800" cy="6096000"/>
          </a:xfrm>
        </p:spPr>
        <p:txBody>
          <a:bodyPr/>
          <a:lstStyle/>
          <a:p>
            <a:pPr marL="0" indent="0">
              <a:lnSpc>
                <a:spcPct val="140000"/>
              </a:lnSpc>
              <a:buNone/>
            </a:pPr>
            <a:r>
              <a:rPr lang="en-US" altLang="en-US" dirty="0"/>
              <a:t>Ensure that each affected employee uses protective footwear when </a:t>
            </a:r>
            <a:r>
              <a:rPr lang="en-US" altLang="en-US" dirty="0" smtClean="0"/>
              <a:t>working in </a:t>
            </a:r>
            <a:r>
              <a:rPr lang="en-US" altLang="en-US" dirty="0"/>
              <a:t>areas where there is: </a:t>
            </a:r>
          </a:p>
          <a:p>
            <a:pPr marL="0" lvl="1" indent="0">
              <a:lnSpc>
                <a:spcPct val="140000"/>
              </a:lnSpc>
              <a:buNone/>
            </a:pPr>
            <a:r>
              <a:rPr lang="en-US" altLang="en-US" dirty="0" smtClean="0"/>
              <a:t>	• </a:t>
            </a:r>
            <a:r>
              <a:rPr lang="en-US" altLang="en-US" i="0" dirty="0" smtClean="0"/>
              <a:t>A </a:t>
            </a:r>
            <a:r>
              <a:rPr lang="en-US" altLang="en-US" i="0" dirty="0"/>
              <a:t>danger of foot injuries due to falling or rolling objects, or </a:t>
            </a:r>
          </a:p>
          <a:p>
            <a:pPr marL="0" lvl="1" indent="0">
              <a:lnSpc>
                <a:spcPct val="140000"/>
              </a:lnSpc>
              <a:buNone/>
            </a:pPr>
            <a:r>
              <a:rPr lang="en-US" altLang="en-US" i="0" dirty="0" smtClean="0"/>
              <a:t>	• Objects </a:t>
            </a:r>
            <a:r>
              <a:rPr lang="en-US" altLang="en-US" i="0" dirty="0"/>
              <a:t>piercing the sole, and </a:t>
            </a:r>
          </a:p>
          <a:p>
            <a:pPr marL="0" lvl="1" indent="0">
              <a:lnSpc>
                <a:spcPct val="140000"/>
              </a:lnSpc>
              <a:buNone/>
            </a:pPr>
            <a:r>
              <a:rPr lang="en-US" altLang="en-US" i="0" dirty="0" smtClean="0"/>
              <a:t>	• Where </a:t>
            </a:r>
            <a:r>
              <a:rPr lang="en-US" altLang="en-US" i="0" dirty="0"/>
              <a:t>such employee's feet are exposed to electrical </a:t>
            </a:r>
            <a:r>
              <a:rPr lang="en-US" altLang="en-US" i="0" dirty="0" smtClean="0"/>
              <a:t>	hazards</a:t>
            </a:r>
            <a:endParaRPr lang="en-US" altLang="en-US" i="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7107" name="WordArt 3"/>
          <p:cNvSpPr>
            <a:spLocks noChangeArrowheads="1" noChangeShapeType="1" noTextEdit="1"/>
          </p:cNvSpPr>
          <p:nvPr/>
        </p:nvSpPr>
        <p:spPr bwMode="auto">
          <a:xfrm>
            <a:off x="991456" y="1066800"/>
            <a:ext cx="7391400" cy="1066800"/>
          </a:xfrm>
          <a:prstGeom prst="rect">
            <a:avLst/>
          </a:prstGeom>
        </p:spPr>
        <p:txBody>
          <a:bodyPr wrap="none" fromWordArt="1">
            <a:prstTxWarp prst="textPlain">
              <a:avLst>
                <a:gd name="adj" fmla="val 50000"/>
              </a:avLst>
            </a:prstTxWarp>
          </a:bodyPr>
          <a:lstStyle/>
          <a:p>
            <a:pPr algn="ctr"/>
            <a:r>
              <a:rPr lang="ro-RO" sz="3600" kern="10" dirty="0">
                <a:ln w="19050">
                  <a:noFill/>
                  <a:round/>
                  <a:headEnd/>
                  <a:tailEnd/>
                </a:ln>
                <a:solidFill>
                  <a:srgbClr val="1881C2"/>
                </a:solidFill>
                <a:latin typeface="Avenir Book" charset="0"/>
                <a:ea typeface="Avenir Book" charset="0"/>
                <a:cs typeface="Avenir Book" charset="0"/>
              </a:rPr>
              <a:t>CFR 1910.138</a:t>
            </a:r>
            <a:endParaRPr lang="en-US" sz="3600" kern="10" dirty="0">
              <a:ln w="19050">
                <a:noFill/>
                <a:round/>
                <a:headEnd/>
                <a:tailEnd/>
              </a:ln>
              <a:solidFill>
                <a:srgbClr val="1881C2"/>
              </a:solidFill>
              <a:latin typeface="Avenir Book" charset="0"/>
              <a:ea typeface="Avenir Book" charset="0"/>
              <a:cs typeface="Avenir Book" charset="0"/>
            </a:endParaRPr>
          </a:p>
        </p:txBody>
      </p:sp>
      <p:sp>
        <p:nvSpPr>
          <p:cNvPr id="2" name="TextBox 1"/>
          <p:cNvSpPr txBox="1"/>
          <p:nvPr/>
        </p:nvSpPr>
        <p:spPr>
          <a:xfrm>
            <a:off x="990600" y="3221504"/>
            <a:ext cx="3886200" cy="1938992"/>
          </a:xfrm>
          <a:prstGeom prst="rect">
            <a:avLst/>
          </a:prstGeom>
          <a:noFill/>
        </p:spPr>
        <p:txBody>
          <a:bodyPr wrap="square" rtlCol="0">
            <a:spAutoFit/>
          </a:bodyPr>
          <a:lstStyle/>
          <a:p>
            <a:pPr algn="ctr"/>
            <a:r>
              <a:rPr lang="en-US" sz="6000" dirty="0" smtClean="0">
                <a:latin typeface="Avenir Book" charset="0"/>
                <a:ea typeface="Avenir Book" charset="0"/>
                <a:cs typeface="Avenir Book" charset="0"/>
              </a:rPr>
              <a:t>Hand Protection</a:t>
            </a:r>
            <a:endParaRPr lang="en-US" sz="6000" dirty="0">
              <a:latin typeface="Avenir Book" charset="0"/>
              <a:ea typeface="Avenir Book" charset="0"/>
              <a:cs typeface="Avenir Book"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971800"/>
            <a:ext cx="3657600" cy="2438400"/>
          </a:xfrm>
          <a:prstGeom prst="rect">
            <a:avLst/>
          </a:prstGeom>
          <a:effectLst>
            <a:softEdge rad="63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38200" y="609600"/>
            <a:ext cx="8458200" cy="838200"/>
          </a:xfrm>
          <a:noFill/>
        </p:spPr>
        <p:txBody>
          <a:bodyPr>
            <a:normAutofit fontScale="90000"/>
          </a:bodyPr>
          <a:lstStyle/>
          <a:p>
            <a:r>
              <a:rPr lang="en-US" altLang="en-US" b="1" dirty="0">
                <a:solidFill>
                  <a:schemeClr val="tx1"/>
                </a:solidFill>
              </a:rPr>
              <a:t>1910.138(a) General requirements</a:t>
            </a:r>
          </a:p>
        </p:txBody>
      </p:sp>
      <p:sp>
        <p:nvSpPr>
          <p:cNvPr id="48131" name="Rectangle 3"/>
          <p:cNvSpPr>
            <a:spLocks noGrp="1" noChangeArrowheads="1"/>
          </p:cNvSpPr>
          <p:nvPr>
            <p:ph idx="1"/>
          </p:nvPr>
        </p:nvSpPr>
        <p:spPr>
          <a:xfrm>
            <a:off x="838200" y="1447800"/>
            <a:ext cx="7848600" cy="4343400"/>
          </a:xfrm>
        </p:spPr>
        <p:txBody>
          <a:bodyPr/>
          <a:lstStyle/>
          <a:p>
            <a:pPr marL="0" indent="0">
              <a:lnSpc>
                <a:spcPct val="110000"/>
              </a:lnSpc>
              <a:buNone/>
            </a:pPr>
            <a:r>
              <a:rPr lang="en-US" altLang="en-US" dirty="0" smtClean="0"/>
              <a:t>Employers </a:t>
            </a:r>
            <a:r>
              <a:rPr lang="en-US" altLang="en-US" dirty="0"/>
              <a:t>shall select and require employees to use appropriate hand protection when employees' hands are exposed to hazards such as those from: </a:t>
            </a:r>
          </a:p>
          <a:p>
            <a:pPr marL="0" lvl="1" indent="0">
              <a:lnSpc>
                <a:spcPct val="110000"/>
              </a:lnSpc>
              <a:buNone/>
            </a:pPr>
            <a:r>
              <a:rPr lang="en-US" altLang="en-US" i="0" dirty="0" smtClean="0"/>
              <a:t>	• Skin </a:t>
            </a:r>
            <a:r>
              <a:rPr lang="en-US" altLang="en-US" i="0" dirty="0"/>
              <a:t>absorption of harmful substances; </a:t>
            </a:r>
          </a:p>
          <a:p>
            <a:pPr marL="0" lvl="1" indent="0">
              <a:lnSpc>
                <a:spcPct val="110000"/>
              </a:lnSpc>
              <a:buNone/>
            </a:pPr>
            <a:r>
              <a:rPr lang="en-US" altLang="en-US" i="0" dirty="0" smtClean="0"/>
              <a:t>	• Severe </a:t>
            </a:r>
            <a:r>
              <a:rPr lang="en-US" altLang="en-US" i="0" dirty="0"/>
              <a:t>cuts or lacerations; </a:t>
            </a:r>
          </a:p>
          <a:p>
            <a:pPr marL="0" lvl="1" indent="0">
              <a:lnSpc>
                <a:spcPct val="110000"/>
              </a:lnSpc>
              <a:buNone/>
            </a:pPr>
            <a:r>
              <a:rPr lang="en-US" altLang="en-US" i="0" dirty="0" smtClean="0"/>
              <a:t>	• Severe </a:t>
            </a:r>
            <a:r>
              <a:rPr lang="en-US" altLang="en-US" i="0" dirty="0"/>
              <a:t>abrasions; </a:t>
            </a:r>
          </a:p>
          <a:p>
            <a:pPr marL="0" lvl="1" indent="0">
              <a:lnSpc>
                <a:spcPct val="110000"/>
              </a:lnSpc>
              <a:buNone/>
            </a:pPr>
            <a:r>
              <a:rPr lang="en-US" altLang="en-US" i="0" dirty="0" smtClean="0"/>
              <a:t>	• Punctures</a:t>
            </a:r>
            <a:r>
              <a:rPr lang="en-US" altLang="en-US" i="0" dirty="0"/>
              <a:t>; </a:t>
            </a:r>
          </a:p>
          <a:p>
            <a:pPr marL="0" lvl="1" indent="0">
              <a:lnSpc>
                <a:spcPct val="110000"/>
              </a:lnSpc>
              <a:buNone/>
            </a:pPr>
            <a:r>
              <a:rPr lang="en-US" altLang="en-US" i="0" dirty="0" smtClean="0"/>
              <a:t>	• Chemical </a:t>
            </a:r>
            <a:r>
              <a:rPr lang="en-US" altLang="en-US" i="0" dirty="0"/>
              <a:t>burns; </a:t>
            </a:r>
          </a:p>
          <a:p>
            <a:pPr marL="0" lvl="1" indent="0">
              <a:lnSpc>
                <a:spcPct val="110000"/>
              </a:lnSpc>
              <a:buNone/>
            </a:pPr>
            <a:r>
              <a:rPr lang="en-US" altLang="en-US" i="0" dirty="0" smtClean="0"/>
              <a:t>	• Thermal </a:t>
            </a:r>
            <a:r>
              <a:rPr lang="en-US" altLang="en-US" i="0" dirty="0"/>
              <a:t>burns; and </a:t>
            </a:r>
          </a:p>
          <a:p>
            <a:pPr marL="0" lvl="1" indent="0">
              <a:lnSpc>
                <a:spcPct val="110000"/>
              </a:lnSpc>
              <a:buNone/>
            </a:pPr>
            <a:r>
              <a:rPr lang="en-US" altLang="en-US" i="0" dirty="0" smtClean="0"/>
              <a:t>	• Harmful </a:t>
            </a:r>
            <a:r>
              <a:rPr lang="en-US" altLang="en-US" i="0" dirty="0"/>
              <a:t>temperature extremes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340" y="3048000"/>
            <a:ext cx="2865460" cy="1905000"/>
          </a:xfrm>
          <a:prstGeom prst="rect">
            <a:avLst/>
          </a:prstGeom>
          <a:effectLst>
            <a:softEdge rad="63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04126" y="533400"/>
            <a:ext cx="6477000" cy="914400"/>
          </a:xfrm>
          <a:noFill/>
        </p:spPr>
        <p:txBody>
          <a:bodyPr/>
          <a:lstStyle/>
          <a:p>
            <a:r>
              <a:rPr lang="en-US" altLang="en-US" b="1" dirty="0">
                <a:solidFill>
                  <a:schemeClr val="tx1"/>
                </a:solidFill>
              </a:rPr>
              <a:t>1910.138(b</a:t>
            </a:r>
            <a:r>
              <a:rPr lang="en-US" altLang="en-US" b="1" dirty="0" smtClean="0">
                <a:solidFill>
                  <a:schemeClr val="tx1"/>
                </a:solidFill>
              </a:rPr>
              <a:t>)- </a:t>
            </a:r>
            <a:r>
              <a:rPr lang="en-US" altLang="en-US" b="1" dirty="0">
                <a:solidFill>
                  <a:schemeClr val="tx1"/>
                </a:solidFill>
              </a:rPr>
              <a:t>Selection</a:t>
            </a:r>
          </a:p>
        </p:txBody>
      </p:sp>
      <p:sp>
        <p:nvSpPr>
          <p:cNvPr id="50179" name="Rectangle 3"/>
          <p:cNvSpPr>
            <a:spLocks noGrp="1" noChangeArrowheads="1"/>
          </p:cNvSpPr>
          <p:nvPr>
            <p:ph idx="1"/>
          </p:nvPr>
        </p:nvSpPr>
        <p:spPr>
          <a:xfrm>
            <a:off x="904126" y="1447800"/>
            <a:ext cx="8229600" cy="5715000"/>
          </a:xfrm>
        </p:spPr>
        <p:txBody>
          <a:bodyPr/>
          <a:lstStyle/>
          <a:p>
            <a:pPr marL="0" indent="0">
              <a:lnSpc>
                <a:spcPct val="100000"/>
              </a:lnSpc>
              <a:buNone/>
            </a:pPr>
            <a:r>
              <a:rPr lang="en-US" altLang="en-US" dirty="0"/>
              <a:t>Employers shall base the selection of the appropriate hand protection on: </a:t>
            </a:r>
          </a:p>
          <a:p>
            <a:pPr marL="0" lvl="1" indent="0">
              <a:lnSpc>
                <a:spcPct val="100000"/>
              </a:lnSpc>
              <a:buNone/>
            </a:pPr>
            <a:r>
              <a:rPr lang="en-US" altLang="en-US" i="0" dirty="0" smtClean="0"/>
              <a:t>	• An </a:t>
            </a:r>
            <a:r>
              <a:rPr lang="en-US" altLang="en-US" i="0" dirty="0"/>
              <a:t>evaluation of the performance characteristics of the hand </a:t>
            </a:r>
            <a:r>
              <a:rPr lang="en-US" altLang="en-US" i="0" dirty="0" smtClean="0"/>
              <a:t>	protection </a:t>
            </a:r>
            <a:r>
              <a:rPr lang="en-US" altLang="en-US" i="0" dirty="0"/>
              <a:t>relative to the task(s) to be performed, </a:t>
            </a:r>
          </a:p>
          <a:p>
            <a:pPr marL="0" lvl="1" indent="0">
              <a:lnSpc>
                <a:spcPct val="100000"/>
              </a:lnSpc>
              <a:buNone/>
            </a:pPr>
            <a:r>
              <a:rPr lang="en-US" altLang="en-US" i="0" dirty="0" smtClean="0"/>
              <a:t>	• Conditions </a:t>
            </a:r>
            <a:r>
              <a:rPr lang="en-US" altLang="en-US" i="0" dirty="0"/>
              <a:t>present, </a:t>
            </a:r>
          </a:p>
          <a:p>
            <a:pPr marL="0" lvl="1" indent="0">
              <a:lnSpc>
                <a:spcPct val="100000"/>
              </a:lnSpc>
              <a:buNone/>
            </a:pPr>
            <a:r>
              <a:rPr lang="en-US" altLang="en-US" i="0" dirty="0" smtClean="0"/>
              <a:t>	• Duration </a:t>
            </a:r>
            <a:r>
              <a:rPr lang="en-US" altLang="en-US" i="0" dirty="0"/>
              <a:t>of use, </a:t>
            </a:r>
            <a:r>
              <a:rPr lang="en-US" altLang="en-US" i="0" dirty="0" smtClean="0"/>
              <a:t>and; </a:t>
            </a:r>
            <a:endParaRPr lang="en-US" altLang="en-US" i="0" dirty="0"/>
          </a:p>
          <a:p>
            <a:pPr marL="0" lvl="1" indent="0">
              <a:lnSpc>
                <a:spcPct val="100000"/>
              </a:lnSpc>
              <a:buNone/>
            </a:pPr>
            <a:r>
              <a:rPr lang="en-US" altLang="en-US" i="0" dirty="0" smtClean="0"/>
              <a:t>	• The </a:t>
            </a:r>
            <a:r>
              <a:rPr lang="en-US" altLang="en-US" i="0" dirty="0"/>
              <a:t>hazards and potential hazards identified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126" y="4305300"/>
            <a:ext cx="3657600" cy="2277374"/>
          </a:xfrm>
          <a:prstGeom prst="rect">
            <a:avLst/>
          </a:prstGeom>
          <a:effectLst>
            <a:softEdge rad="63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762000"/>
            <a:ext cx="8077200" cy="838200"/>
          </a:xfrm>
          <a:noFill/>
          <a:ln>
            <a:noFill/>
          </a:ln>
        </p:spPr>
        <p:txBody>
          <a:bodyPr>
            <a:normAutofit fontScale="90000"/>
          </a:bodyPr>
          <a:lstStyle/>
          <a:p>
            <a:r>
              <a:rPr lang="en-US" altLang="en-US" b="1" dirty="0" smtClean="0">
                <a:solidFill>
                  <a:schemeClr val="tx1"/>
                </a:solidFill>
              </a:rPr>
              <a:t>1910.132- </a:t>
            </a:r>
            <a:r>
              <a:rPr lang="en-US" altLang="en-US" b="1" dirty="0">
                <a:solidFill>
                  <a:schemeClr val="tx1"/>
                </a:solidFill>
              </a:rPr>
              <a:t>General Requirements</a:t>
            </a:r>
          </a:p>
        </p:txBody>
      </p:sp>
      <p:sp>
        <p:nvSpPr>
          <p:cNvPr id="4099" name="Rectangle 3"/>
          <p:cNvSpPr>
            <a:spLocks noGrp="1" noChangeArrowheads="1"/>
          </p:cNvSpPr>
          <p:nvPr>
            <p:ph sz="half" idx="1"/>
          </p:nvPr>
        </p:nvSpPr>
        <p:spPr>
          <a:xfrm>
            <a:off x="685800" y="1597631"/>
            <a:ext cx="8077200" cy="4378075"/>
          </a:xfrm>
        </p:spPr>
        <p:txBody>
          <a:bodyPr/>
          <a:lstStyle/>
          <a:p>
            <a:pPr marL="0" indent="0">
              <a:lnSpc>
                <a:spcPct val="100000"/>
              </a:lnSpc>
              <a:buNone/>
            </a:pPr>
            <a:r>
              <a:rPr lang="en-US" altLang="en-US" dirty="0"/>
              <a:t>(</a:t>
            </a:r>
            <a:r>
              <a:rPr lang="en-US" altLang="en-US" dirty="0" smtClean="0"/>
              <a:t>a) Protective </a:t>
            </a:r>
            <a:r>
              <a:rPr lang="en-US" altLang="en-US" dirty="0"/>
              <a:t>equipment, including personal protective equipment for: </a:t>
            </a:r>
          </a:p>
          <a:p>
            <a:pPr marL="0" lvl="1" indent="0">
              <a:lnSpc>
                <a:spcPct val="100000"/>
              </a:lnSpc>
              <a:buNone/>
            </a:pPr>
            <a:r>
              <a:rPr lang="en-US" altLang="en-US" dirty="0" smtClean="0"/>
              <a:t>	• </a:t>
            </a:r>
            <a:r>
              <a:rPr lang="en-US" altLang="en-US" i="0" dirty="0" smtClean="0"/>
              <a:t>Eyes</a:t>
            </a:r>
            <a:r>
              <a:rPr lang="en-US" altLang="en-US" i="0" dirty="0"/>
              <a:t>, </a:t>
            </a:r>
          </a:p>
          <a:p>
            <a:pPr marL="0" lvl="1" indent="0">
              <a:lnSpc>
                <a:spcPct val="100000"/>
              </a:lnSpc>
              <a:buNone/>
            </a:pPr>
            <a:r>
              <a:rPr lang="en-US" altLang="en-US" i="0" dirty="0" smtClean="0"/>
              <a:t>	• Face</a:t>
            </a:r>
            <a:r>
              <a:rPr lang="en-US" altLang="en-US" i="0" dirty="0"/>
              <a:t>, </a:t>
            </a:r>
          </a:p>
          <a:p>
            <a:pPr marL="0" lvl="1" indent="0">
              <a:lnSpc>
                <a:spcPct val="100000"/>
              </a:lnSpc>
              <a:buNone/>
            </a:pPr>
            <a:r>
              <a:rPr lang="en-US" altLang="en-US" i="0" dirty="0" smtClean="0"/>
              <a:t>	• Head</a:t>
            </a:r>
            <a:r>
              <a:rPr lang="en-US" altLang="en-US" i="0" dirty="0"/>
              <a:t>, and extremities, </a:t>
            </a:r>
          </a:p>
          <a:p>
            <a:pPr marL="0" lvl="1" indent="0">
              <a:lnSpc>
                <a:spcPct val="100000"/>
              </a:lnSpc>
              <a:buNone/>
            </a:pPr>
            <a:r>
              <a:rPr lang="en-US" altLang="en-US" i="0" dirty="0" smtClean="0"/>
              <a:t>	• Protective </a:t>
            </a:r>
            <a:r>
              <a:rPr lang="en-US" altLang="en-US" i="0" dirty="0"/>
              <a:t>clothing, </a:t>
            </a:r>
          </a:p>
          <a:p>
            <a:pPr marL="0" lvl="1" indent="0">
              <a:lnSpc>
                <a:spcPct val="100000"/>
              </a:lnSpc>
              <a:buNone/>
            </a:pPr>
            <a:r>
              <a:rPr lang="en-US" altLang="en-US" i="0" dirty="0" smtClean="0"/>
              <a:t>	• Respiratory </a:t>
            </a:r>
            <a:r>
              <a:rPr lang="en-US" altLang="en-US" i="0" dirty="0"/>
              <a:t>devices, and </a:t>
            </a:r>
          </a:p>
          <a:p>
            <a:pPr marL="0" lvl="1" indent="0">
              <a:lnSpc>
                <a:spcPct val="100000"/>
              </a:lnSpc>
              <a:buNone/>
            </a:pPr>
            <a:r>
              <a:rPr lang="en-US" altLang="en-US" i="0" dirty="0" smtClean="0"/>
              <a:t>	• Protective </a:t>
            </a:r>
            <a:r>
              <a:rPr lang="en-US" altLang="en-US" i="0" dirty="0"/>
              <a:t>shields and </a:t>
            </a:r>
            <a:r>
              <a:rPr lang="en-US" altLang="en-US" i="0" dirty="0" smtClean="0"/>
              <a:t>barriers</a:t>
            </a:r>
            <a:endParaRPr lang="en-US" altLang="en-US" i="0" dirty="0">
              <a:solidFill>
                <a:schemeClr val="tx1"/>
              </a:solidFill>
            </a:endParaRPr>
          </a:p>
          <a:p>
            <a:pPr marL="0" lvl="1" indent="0">
              <a:lnSpc>
                <a:spcPct val="100000"/>
              </a:lnSpc>
              <a:buNone/>
            </a:pPr>
            <a:r>
              <a:rPr lang="en-US" altLang="en-US" i="0" dirty="0" smtClean="0">
                <a:solidFill>
                  <a:schemeClr val="tx1"/>
                </a:solidFill>
              </a:rPr>
              <a:t>Shall </a:t>
            </a:r>
            <a:r>
              <a:rPr lang="en-US" altLang="en-US" i="0" dirty="0">
                <a:solidFill>
                  <a:schemeClr val="tx1"/>
                </a:solidFill>
              </a:rPr>
              <a:t>be provided, used, and maintained in a sanitary and reliable condition wherever it is necessary by reason of hazards of processes or </a:t>
            </a:r>
            <a:r>
              <a:rPr lang="en-US" altLang="en-US" i="0" dirty="0" smtClean="0">
                <a:solidFill>
                  <a:schemeClr val="tx1"/>
                </a:solidFill>
              </a:rPr>
              <a:t>environment.</a:t>
            </a:r>
            <a:endParaRPr lang="en-US"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435831"/>
            <a:ext cx="3188285" cy="1905000"/>
          </a:xfrm>
          <a:prstGeom prst="rect">
            <a:avLst/>
          </a:prstGeom>
          <a:effectLst>
            <a:softEdge rad="1270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idx="1"/>
          </p:nvPr>
        </p:nvSpPr>
        <p:spPr>
          <a:xfrm>
            <a:off x="990600" y="2209800"/>
            <a:ext cx="7658100" cy="3581400"/>
          </a:xfrm>
        </p:spPr>
        <p:txBody>
          <a:bodyPr>
            <a:normAutofit lnSpcReduction="10000"/>
          </a:bodyPr>
          <a:lstStyle/>
          <a:p>
            <a:r>
              <a:rPr lang="en-US" altLang="en-US" sz="2800" dirty="0"/>
              <a:t>Chemical protective rain suits</a:t>
            </a:r>
          </a:p>
          <a:p>
            <a:r>
              <a:rPr lang="en-US" altLang="en-US" sz="2800" dirty="0"/>
              <a:t>Slip resistant shoes</a:t>
            </a:r>
          </a:p>
          <a:p>
            <a:r>
              <a:rPr lang="en-US" altLang="en-US" sz="2800" dirty="0"/>
              <a:t>Safety glasses</a:t>
            </a:r>
          </a:p>
          <a:p>
            <a:r>
              <a:rPr lang="en-US" altLang="en-US" sz="2800" dirty="0"/>
              <a:t>Face shield</a:t>
            </a:r>
          </a:p>
          <a:p>
            <a:r>
              <a:rPr lang="en-US" altLang="en-US" sz="2800" dirty="0"/>
              <a:t>Gloves</a:t>
            </a:r>
          </a:p>
          <a:p>
            <a:r>
              <a:rPr lang="en-US" altLang="en-US" sz="2800" dirty="0"/>
              <a:t>Hearing protection and respirators (when appropriate)</a:t>
            </a:r>
          </a:p>
          <a:p>
            <a:endParaRPr lang="en-US" altLang="en-US" sz="2800" dirty="0"/>
          </a:p>
        </p:txBody>
      </p:sp>
      <p:sp>
        <p:nvSpPr>
          <p:cNvPr id="162819" name="Rectangle 3"/>
          <p:cNvSpPr>
            <a:spLocks noChangeArrowheads="1"/>
          </p:cNvSpPr>
          <p:nvPr/>
        </p:nvSpPr>
        <p:spPr bwMode="auto">
          <a:xfrm>
            <a:off x="838200" y="609600"/>
            <a:ext cx="8686800" cy="1524000"/>
          </a:xfrm>
          <a:prstGeom prst="rect">
            <a:avLst/>
          </a:prstGeom>
          <a:noFill/>
          <a:ln>
            <a:noFill/>
          </a:ln>
          <a:effectLst/>
        </p:spPr>
        <p:txBody>
          <a:bodyPr anchor="ctr"/>
          <a:lstStyle>
            <a:lvl1pPr algn="ctr">
              <a:defRPr sz="4400">
                <a:solidFill>
                  <a:schemeClr val="tx2"/>
                </a:solidFill>
                <a:latin typeface="Times New Roman" charset="0"/>
              </a:defRPr>
            </a:lvl1pPr>
            <a:lvl2pPr algn="ctr">
              <a:defRPr sz="4400">
                <a:solidFill>
                  <a:schemeClr val="tx2"/>
                </a:solidFill>
                <a:latin typeface="Times New Roman" charset="0"/>
              </a:defRPr>
            </a:lvl2pPr>
            <a:lvl3pPr algn="ctr">
              <a:defRPr sz="4400">
                <a:solidFill>
                  <a:schemeClr val="tx2"/>
                </a:solidFill>
                <a:latin typeface="Times New Roman" charset="0"/>
              </a:defRPr>
            </a:lvl3pPr>
            <a:lvl4pPr algn="ctr">
              <a:defRPr sz="4400">
                <a:solidFill>
                  <a:schemeClr val="tx2"/>
                </a:solidFill>
                <a:latin typeface="Times New Roman" charset="0"/>
              </a:defRPr>
            </a:lvl4pPr>
            <a:lvl5pPr algn="ctr">
              <a:defRPr sz="4400">
                <a:solidFill>
                  <a:schemeClr val="tx2"/>
                </a:solidFill>
                <a:latin typeface="Times New Roman" charset="0"/>
              </a:defRPr>
            </a:lvl5pPr>
            <a:lvl6pPr marL="457200" algn="ctr" eaLnBrk="0" fontAlgn="base" hangingPunct="0">
              <a:spcBef>
                <a:spcPct val="0"/>
              </a:spcBef>
              <a:spcAft>
                <a:spcPct val="0"/>
              </a:spcAft>
              <a:defRPr sz="4400">
                <a:solidFill>
                  <a:schemeClr val="tx2"/>
                </a:solidFill>
                <a:latin typeface="Times New Roman" charset="0"/>
              </a:defRPr>
            </a:lvl6pPr>
            <a:lvl7pPr marL="914400" algn="ctr" eaLnBrk="0" fontAlgn="base" hangingPunct="0">
              <a:spcBef>
                <a:spcPct val="0"/>
              </a:spcBef>
              <a:spcAft>
                <a:spcPct val="0"/>
              </a:spcAft>
              <a:defRPr sz="4400">
                <a:solidFill>
                  <a:schemeClr val="tx2"/>
                </a:solidFill>
                <a:latin typeface="Times New Roman" charset="0"/>
              </a:defRPr>
            </a:lvl7pPr>
            <a:lvl8pPr marL="1371600" algn="ctr" eaLnBrk="0" fontAlgn="base" hangingPunct="0">
              <a:spcBef>
                <a:spcPct val="0"/>
              </a:spcBef>
              <a:spcAft>
                <a:spcPct val="0"/>
              </a:spcAft>
              <a:defRPr sz="4400">
                <a:solidFill>
                  <a:schemeClr val="tx2"/>
                </a:solidFill>
                <a:latin typeface="Times New Roman" charset="0"/>
              </a:defRPr>
            </a:lvl8pPr>
            <a:lvl9pPr marL="1828800" algn="ctr" eaLnBrk="0" fontAlgn="base" hangingPunct="0">
              <a:spcBef>
                <a:spcPct val="0"/>
              </a:spcBef>
              <a:spcAft>
                <a:spcPct val="0"/>
              </a:spcAft>
              <a:defRPr sz="4400">
                <a:solidFill>
                  <a:schemeClr val="tx2"/>
                </a:solidFill>
                <a:latin typeface="Times New Roman" charset="0"/>
              </a:defRPr>
            </a:lvl9pPr>
          </a:lstStyle>
          <a:p>
            <a:pPr algn="l"/>
            <a:r>
              <a:rPr lang="en-US" altLang="en-US" b="1" dirty="0" smtClean="0">
                <a:solidFill>
                  <a:schemeClr val="tx1"/>
                </a:solidFill>
                <a:latin typeface="Avenir Book" charset="0"/>
                <a:ea typeface="Avenir Book" charset="0"/>
                <a:cs typeface="Avenir Book" charset="0"/>
              </a:rPr>
              <a:t>1910.132- </a:t>
            </a:r>
            <a:r>
              <a:rPr lang="en-US" altLang="en-US" b="1" dirty="0">
                <a:solidFill>
                  <a:schemeClr val="tx1"/>
                </a:solidFill>
                <a:latin typeface="Avenir Book" charset="0"/>
                <a:ea typeface="Avenir Book" charset="0"/>
                <a:cs typeface="Avenir Book" charset="0"/>
              </a:rPr>
              <a:t>Body protection summary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500" y="2743200"/>
            <a:ext cx="2743200" cy="1828800"/>
          </a:xfrm>
          <a:prstGeom prst="rect">
            <a:avLst/>
          </a:prstGeom>
          <a:effectLst>
            <a:softEdge rad="63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674670"/>
            <a:ext cx="8458200" cy="990600"/>
          </a:xfrm>
          <a:noFill/>
        </p:spPr>
        <p:txBody>
          <a:bodyPr>
            <a:normAutofit/>
          </a:bodyPr>
          <a:lstStyle/>
          <a:p>
            <a:r>
              <a:rPr lang="en-US" altLang="en-US" b="1" dirty="0" smtClean="0">
                <a:solidFill>
                  <a:schemeClr val="tx1"/>
                </a:solidFill>
              </a:rPr>
              <a:t>1910.132- </a:t>
            </a:r>
            <a:r>
              <a:rPr lang="en-US" altLang="en-US" b="1" dirty="0">
                <a:solidFill>
                  <a:schemeClr val="tx1"/>
                </a:solidFill>
              </a:rPr>
              <a:t>General Requirements</a:t>
            </a:r>
          </a:p>
        </p:txBody>
      </p:sp>
      <p:sp>
        <p:nvSpPr>
          <p:cNvPr id="6149" name="Rectangle 5"/>
          <p:cNvSpPr>
            <a:spLocks noGrp="1" noChangeArrowheads="1"/>
          </p:cNvSpPr>
          <p:nvPr>
            <p:ph idx="1"/>
          </p:nvPr>
        </p:nvSpPr>
        <p:spPr>
          <a:xfrm>
            <a:off x="609600" y="1676400"/>
            <a:ext cx="8077200" cy="4114800"/>
          </a:xfrm>
        </p:spPr>
        <p:txBody>
          <a:bodyPr/>
          <a:lstStyle/>
          <a:p>
            <a:pPr marL="0" indent="0">
              <a:lnSpc>
                <a:spcPct val="120000"/>
              </a:lnSpc>
              <a:buNone/>
            </a:pPr>
            <a:r>
              <a:rPr lang="en-US" altLang="en-US" dirty="0"/>
              <a:t>(a</a:t>
            </a:r>
            <a:r>
              <a:rPr lang="en-US" altLang="en-US" dirty="0" smtClean="0"/>
              <a:t>) Includes</a:t>
            </a:r>
            <a:r>
              <a:rPr lang="en-US" altLang="en-US" dirty="0"/>
              <a:t>:</a:t>
            </a:r>
          </a:p>
          <a:p>
            <a:pPr marL="0" lvl="1" indent="0">
              <a:lnSpc>
                <a:spcPct val="120000"/>
              </a:lnSpc>
              <a:buNone/>
            </a:pPr>
            <a:r>
              <a:rPr lang="en-US" altLang="en-US" dirty="0" smtClean="0"/>
              <a:t>	• </a:t>
            </a:r>
            <a:r>
              <a:rPr lang="en-US" altLang="en-US" i="0" dirty="0" smtClean="0"/>
              <a:t>Chemical </a:t>
            </a:r>
            <a:r>
              <a:rPr lang="en-US" altLang="en-US" i="0" dirty="0"/>
              <a:t>hazards, </a:t>
            </a:r>
          </a:p>
          <a:p>
            <a:pPr marL="0" lvl="1" indent="0">
              <a:lnSpc>
                <a:spcPct val="120000"/>
              </a:lnSpc>
              <a:buNone/>
            </a:pPr>
            <a:r>
              <a:rPr lang="en-US" altLang="en-US" i="0" dirty="0" smtClean="0"/>
              <a:t>	• Radiological </a:t>
            </a:r>
            <a:r>
              <a:rPr lang="en-US" altLang="en-US" i="0" dirty="0"/>
              <a:t>hazards, or </a:t>
            </a:r>
          </a:p>
          <a:p>
            <a:pPr marL="0" lvl="1" indent="0">
              <a:lnSpc>
                <a:spcPct val="120000"/>
              </a:lnSpc>
              <a:buNone/>
            </a:pPr>
            <a:r>
              <a:rPr lang="en-US" altLang="en-US" i="0" dirty="0" smtClean="0"/>
              <a:t>	• Mechanical </a:t>
            </a:r>
            <a:r>
              <a:rPr lang="en-US" altLang="en-US" i="0" dirty="0"/>
              <a:t>irritants </a:t>
            </a:r>
          </a:p>
          <a:p>
            <a:pPr marL="0" indent="0">
              <a:lnSpc>
                <a:spcPct val="120000"/>
              </a:lnSpc>
              <a:buNone/>
            </a:pPr>
            <a:r>
              <a:rPr lang="en-US" altLang="en-US" dirty="0"/>
              <a:t>Encountered in a manner capable of causing injury or impairment in the function of any part of the body through absorption, inhalation or physical contact.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0"/>
            <a:ext cx="2844800" cy="2004934"/>
          </a:xfrm>
          <a:prstGeom prst="rect">
            <a:avLst/>
          </a:prstGeom>
          <a:effectLst>
            <a:softEdge rad="1270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a:normAutofit fontScale="90000"/>
          </a:bodyPr>
          <a:lstStyle/>
          <a:p>
            <a:r>
              <a:rPr lang="en-US" altLang="en-US" b="1" dirty="0">
                <a:solidFill>
                  <a:schemeClr val="tx1"/>
                </a:solidFill>
              </a:rPr>
              <a:t>1910.132(d</a:t>
            </a:r>
            <a:r>
              <a:rPr lang="en-US" altLang="en-US" b="1" dirty="0" smtClean="0">
                <a:solidFill>
                  <a:schemeClr val="tx1"/>
                </a:solidFill>
              </a:rPr>
              <a:t>)- </a:t>
            </a:r>
            <a:r>
              <a:rPr lang="en-US" altLang="en-US" b="1" dirty="0">
                <a:solidFill>
                  <a:schemeClr val="tx1"/>
                </a:solidFill>
              </a:rPr>
              <a:t>Hazard Assessment</a:t>
            </a:r>
          </a:p>
        </p:txBody>
      </p:sp>
      <p:sp>
        <p:nvSpPr>
          <p:cNvPr id="10243" name="Rectangle 3"/>
          <p:cNvSpPr>
            <a:spLocks noGrp="1" noChangeArrowheads="1"/>
          </p:cNvSpPr>
          <p:nvPr>
            <p:ph type="body" sz="half" idx="1"/>
          </p:nvPr>
        </p:nvSpPr>
        <p:spPr>
          <a:xfrm>
            <a:off x="685800" y="1752600"/>
            <a:ext cx="7772400" cy="4114800"/>
          </a:xfrm>
        </p:spPr>
        <p:txBody>
          <a:bodyPr>
            <a:normAutofit/>
          </a:bodyPr>
          <a:lstStyle/>
          <a:p>
            <a:r>
              <a:rPr lang="en-US" altLang="en-US" sz="2800" dirty="0">
                <a:solidFill>
                  <a:schemeClr val="tx1"/>
                </a:solidFill>
              </a:rPr>
              <a:t>(1)The employer shall </a:t>
            </a:r>
            <a:r>
              <a:rPr lang="en-US" altLang="en-US" sz="2800" b="1" dirty="0">
                <a:solidFill>
                  <a:schemeClr val="tx1"/>
                </a:solidFill>
              </a:rPr>
              <a:t>assess the workplace to determine if hazards are present</a:t>
            </a:r>
            <a:r>
              <a:rPr lang="en-US" altLang="en-US" sz="2800" dirty="0">
                <a:solidFill>
                  <a:schemeClr val="tx1"/>
                </a:solidFill>
              </a:rPr>
              <a:t>, or are likely to be present, which necessitate the use of personal protective equipment (PPE</a:t>
            </a:r>
            <a:r>
              <a:rPr lang="en-US" altLang="en-US" sz="2800" dirty="0" smtClean="0">
                <a:solidFill>
                  <a:schemeClr val="tx1"/>
                </a:solidFill>
              </a:rPr>
              <a:t>)</a:t>
            </a:r>
          </a:p>
          <a:p>
            <a:endParaRPr lang="en-US" altLang="en-US" sz="2800" dirty="0">
              <a:solidFill>
                <a:schemeClr val="tx1"/>
              </a:solidFill>
            </a:endParaRPr>
          </a:p>
          <a:p>
            <a:r>
              <a:rPr lang="en-US" altLang="en-US" sz="2800" dirty="0">
                <a:solidFill>
                  <a:schemeClr val="tx1"/>
                </a:solidFill>
              </a:rPr>
              <a:t>If hazards are present the employer shall</a:t>
            </a:r>
            <a:r>
              <a:rPr lang="en-US" altLang="en-US" sz="2800" dirty="0" smtClean="0">
                <a:solidFill>
                  <a:schemeClr val="tx1"/>
                </a:solidFill>
              </a:rPr>
              <a:t>:</a:t>
            </a:r>
          </a:p>
          <a:p>
            <a:pPr marL="0" lvl="2" indent="0">
              <a:buNone/>
            </a:pPr>
            <a:r>
              <a:rPr lang="en-US" altLang="en-US" sz="2200" i="0" dirty="0">
                <a:solidFill>
                  <a:schemeClr val="tx1"/>
                </a:solidFill>
              </a:rPr>
              <a:t>	</a:t>
            </a:r>
            <a:r>
              <a:rPr lang="en-US" altLang="en-US" sz="2200" i="0" dirty="0" smtClean="0">
                <a:solidFill>
                  <a:schemeClr val="tx1"/>
                </a:solidFill>
              </a:rPr>
              <a:t>(</a:t>
            </a:r>
            <a:r>
              <a:rPr lang="en-US" altLang="en-US" sz="2200" i="0" dirty="0" err="1">
                <a:solidFill>
                  <a:schemeClr val="tx1"/>
                </a:solidFill>
              </a:rPr>
              <a:t>i</a:t>
            </a:r>
            <a:r>
              <a:rPr lang="en-US" altLang="en-US" sz="2200" i="0" dirty="0">
                <a:solidFill>
                  <a:schemeClr val="tx1"/>
                </a:solidFill>
              </a:rPr>
              <a:t>)Select, and have each affected employee use, the </a:t>
            </a:r>
            <a:r>
              <a:rPr lang="en-US" altLang="en-US" sz="2200" i="0" dirty="0" smtClean="0">
                <a:solidFill>
                  <a:schemeClr val="tx1"/>
                </a:solidFill>
              </a:rPr>
              <a:t>	types </a:t>
            </a:r>
            <a:r>
              <a:rPr lang="en-US" altLang="en-US" sz="2200" i="0" dirty="0">
                <a:solidFill>
                  <a:schemeClr val="tx1"/>
                </a:solidFill>
              </a:rPr>
              <a:t>of PPE that will protect the affected employee </a:t>
            </a:r>
            <a:r>
              <a:rPr lang="en-US" altLang="en-US" sz="2200" i="0" dirty="0" smtClean="0">
                <a:solidFill>
                  <a:schemeClr val="tx1"/>
                </a:solidFill>
              </a:rPr>
              <a:t>	from </a:t>
            </a:r>
            <a:r>
              <a:rPr lang="en-US" altLang="en-US" sz="2200" i="0" dirty="0">
                <a:solidFill>
                  <a:schemeClr val="tx1"/>
                </a:solidFill>
              </a:rPr>
              <a:t>the hazards identified in the </a:t>
            </a:r>
            <a:r>
              <a:rPr lang="en-US" altLang="en-US" sz="2200" b="1" i="0" dirty="0">
                <a:solidFill>
                  <a:schemeClr val="tx1"/>
                </a:solidFill>
              </a:rPr>
              <a:t>hazard assessment</a:t>
            </a:r>
            <a:r>
              <a:rPr lang="en-US" altLang="en-US" sz="2200" i="0" dirty="0">
                <a:solidFill>
                  <a:schemeClr val="tx1"/>
                </a:solidFill>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609600"/>
            <a:ext cx="7772400" cy="838200"/>
          </a:xfrm>
          <a:noFill/>
        </p:spPr>
        <p:txBody>
          <a:bodyPr>
            <a:normAutofit fontScale="90000"/>
          </a:bodyPr>
          <a:lstStyle/>
          <a:p>
            <a:r>
              <a:rPr lang="en-US" altLang="en-US" b="1" dirty="0" smtClean="0">
                <a:solidFill>
                  <a:schemeClr val="tx1"/>
                </a:solidFill>
              </a:rPr>
              <a:t>1910.132(d)- Hazard </a:t>
            </a:r>
            <a:r>
              <a:rPr lang="en-US" altLang="en-US" b="1" dirty="0">
                <a:solidFill>
                  <a:schemeClr val="tx1"/>
                </a:solidFill>
              </a:rPr>
              <a:t>Assessment</a:t>
            </a:r>
          </a:p>
        </p:txBody>
      </p:sp>
      <p:sp>
        <p:nvSpPr>
          <p:cNvPr id="11269" name="Rectangle 5"/>
          <p:cNvSpPr>
            <a:spLocks noGrp="1" noChangeArrowheads="1"/>
          </p:cNvSpPr>
          <p:nvPr>
            <p:ph type="body" sz="half" idx="1"/>
          </p:nvPr>
        </p:nvSpPr>
        <p:spPr>
          <a:xfrm>
            <a:off x="685800" y="1981200"/>
            <a:ext cx="4724400" cy="3505200"/>
          </a:xfrm>
        </p:spPr>
        <p:txBody>
          <a:bodyPr>
            <a:normAutofit/>
          </a:bodyPr>
          <a:lstStyle/>
          <a:p>
            <a:pPr>
              <a:lnSpc>
                <a:spcPct val="100000"/>
              </a:lnSpc>
            </a:pPr>
            <a:r>
              <a:rPr lang="en-US" altLang="en-US" sz="2800" dirty="0"/>
              <a:t>(1)(ii</a:t>
            </a:r>
            <a:r>
              <a:rPr lang="en-US" altLang="en-US" sz="2800" dirty="0" smtClean="0"/>
              <a:t>)- Communicate </a:t>
            </a:r>
            <a:r>
              <a:rPr lang="en-US" altLang="en-US" sz="2800" dirty="0"/>
              <a:t>selection decisions to each affected employee; and,</a:t>
            </a:r>
          </a:p>
          <a:p>
            <a:pPr>
              <a:lnSpc>
                <a:spcPct val="100000"/>
              </a:lnSpc>
            </a:pPr>
            <a:r>
              <a:rPr lang="en-US" altLang="en-US" sz="2800" dirty="0"/>
              <a:t>(1)(iii</a:t>
            </a:r>
            <a:r>
              <a:rPr lang="en-US" altLang="en-US" sz="2800" dirty="0" smtClean="0"/>
              <a:t>)- Select </a:t>
            </a:r>
            <a:r>
              <a:rPr lang="en-US" altLang="en-US" sz="2800" dirty="0"/>
              <a:t>PPE that properly fits each affected employee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3333"/>
          <a:stretch/>
        </p:blipFill>
        <p:spPr>
          <a:xfrm>
            <a:off x="5562600" y="2001012"/>
            <a:ext cx="3352800" cy="3465576"/>
          </a:xfrm>
          <a:prstGeom prst="rect">
            <a:avLst/>
          </a:prstGeom>
          <a:effectLst>
            <a:softEdge rad="63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762000"/>
            <a:ext cx="8305800" cy="762000"/>
          </a:xfrm>
          <a:noFill/>
        </p:spPr>
        <p:txBody>
          <a:bodyPr>
            <a:normAutofit fontScale="90000"/>
          </a:bodyPr>
          <a:lstStyle/>
          <a:p>
            <a:r>
              <a:rPr lang="en-US" altLang="en-US" b="1" dirty="0">
                <a:solidFill>
                  <a:schemeClr val="tx1"/>
                </a:solidFill>
              </a:rPr>
              <a:t>1910.132(d</a:t>
            </a:r>
            <a:r>
              <a:rPr lang="en-US" altLang="en-US" b="1" dirty="0" smtClean="0">
                <a:solidFill>
                  <a:schemeClr val="tx1"/>
                </a:solidFill>
              </a:rPr>
              <a:t>)- </a:t>
            </a:r>
            <a:r>
              <a:rPr lang="en-US" altLang="en-US" b="1" dirty="0">
                <a:solidFill>
                  <a:schemeClr val="tx1"/>
                </a:solidFill>
              </a:rPr>
              <a:t>Hazard Assessment</a:t>
            </a:r>
          </a:p>
        </p:txBody>
      </p:sp>
      <p:sp>
        <p:nvSpPr>
          <p:cNvPr id="12295" name="Rectangle 7"/>
          <p:cNvSpPr>
            <a:spLocks noGrp="1" noChangeArrowheads="1"/>
          </p:cNvSpPr>
          <p:nvPr>
            <p:ph idx="1"/>
          </p:nvPr>
        </p:nvSpPr>
        <p:spPr>
          <a:xfrm>
            <a:off x="762000" y="1676400"/>
            <a:ext cx="7696200" cy="4114800"/>
          </a:xfrm>
        </p:spPr>
        <p:txBody>
          <a:bodyPr>
            <a:noAutofit/>
          </a:bodyPr>
          <a:lstStyle/>
          <a:p>
            <a:pPr marL="0" indent="0">
              <a:lnSpc>
                <a:spcPct val="130000"/>
              </a:lnSpc>
              <a:buNone/>
            </a:pPr>
            <a:r>
              <a:rPr lang="en-US" altLang="en-US" dirty="0"/>
              <a:t>(2</a:t>
            </a:r>
            <a:r>
              <a:rPr lang="en-US" altLang="en-US" dirty="0" smtClean="0"/>
              <a:t>)- The </a:t>
            </a:r>
            <a:r>
              <a:rPr lang="en-US" altLang="en-US" dirty="0"/>
              <a:t>employer shall verify that the required workplace hazard assessment has been performed through a written certification that identifies: </a:t>
            </a:r>
          </a:p>
          <a:p>
            <a:pPr marL="0" lvl="1" indent="0">
              <a:lnSpc>
                <a:spcPct val="130000"/>
              </a:lnSpc>
              <a:buNone/>
            </a:pPr>
            <a:r>
              <a:rPr lang="en-US" altLang="en-US" i="0" dirty="0" smtClean="0"/>
              <a:t>	• The </a:t>
            </a:r>
            <a:r>
              <a:rPr lang="en-US" altLang="en-US" i="0" dirty="0"/>
              <a:t>workplace evaluated; </a:t>
            </a:r>
          </a:p>
          <a:p>
            <a:pPr marL="0" lvl="1" indent="0">
              <a:lnSpc>
                <a:spcPct val="130000"/>
              </a:lnSpc>
              <a:buNone/>
            </a:pPr>
            <a:r>
              <a:rPr lang="en-US" altLang="en-US" i="0" dirty="0" smtClean="0"/>
              <a:t>	• The </a:t>
            </a:r>
            <a:r>
              <a:rPr lang="en-US" altLang="en-US" i="0" dirty="0"/>
              <a:t>person certifying that </a:t>
            </a:r>
            <a:r>
              <a:rPr lang="en-US" altLang="en-US" i="0" dirty="0" smtClean="0"/>
              <a:t>the evaluation </a:t>
            </a:r>
            <a:r>
              <a:rPr lang="en-US" altLang="en-US" i="0" dirty="0"/>
              <a:t>has been </a:t>
            </a:r>
            <a:r>
              <a:rPr lang="en-US" altLang="en-US" i="0" dirty="0" smtClean="0"/>
              <a:t>		performed</a:t>
            </a:r>
            <a:r>
              <a:rPr lang="en-US" altLang="en-US" i="0" dirty="0"/>
              <a:t>; </a:t>
            </a:r>
          </a:p>
          <a:p>
            <a:pPr marL="0" lvl="1" indent="0">
              <a:lnSpc>
                <a:spcPct val="130000"/>
              </a:lnSpc>
              <a:buNone/>
            </a:pPr>
            <a:r>
              <a:rPr lang="en-US" altLang="en-US" i="0" dirty="0" smtClean="0"/>
              <a:t>	• The </a:t>
            </a:r>
            <a:r>
              <a:rPr lang="en-US" altLang="en-US" i="0" dirty="0"/>
              <a:t>date(s) of the hazard assessment; and, </a:t>
            </a:r>
          </a:p>
          <a:p>
            <a:pPr marL="0" lvl="1" indent="0">
              <a:lnSpc>
                <a:spcPct val="130000"/>
              </a:lnSpc>
              <a:buNone/>
            </a:pPr>
            <a:r>
              <a:rPr lang="en-US" altLang="en-US" i="0" dirty="0" smtClean="0"/>
              <a:t>	• Which </a:t>
            </a:r>
            <a:r>
              <a:rPr lang="en-US" altLang="en-US" i="0" dirty="0"/>
              <a:t>identifies the document as a certification of hazard </a:t>
            </a:r>
            <a:r>
              <a:rPr lang="en-US" altLang="en-US" i="0" dirty="0" smtClean="0"/>
              <a:t>	assessment</a:t>
            </a:r>
            <a:endParaRPr lang="en-US" altLang="en-US" i="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90937" y="685800"/>
            <a:ext cx="6553200" cy="762000"/>
          </a:xfrm>
          <a:noFill/>
        </p:spPr>
        <p:txBody>
          <a:bodyPr/>
          <a:lstStyle/>
          <a:p>
            <a:r>
              <a:rPr lang="en-US" altLang="en-US" b="1" dirty="0">
                <a:solidFill>
                  <a:schemeClr val="tx1"/>
                </a:solidFill>
              </a:rPr>
              <a:t>1910.132(f</a:t>
            </a:r>
            <a:r>
              <a:rPr lang="en-US" altLang="en-US" b="1" dirty="0" smtClean="0">
                <a:solidFill>
                  <a:schemeClr val="tx1"/>
                </a:solidFill>
              </a:rPr>
              <a:t>)- </a:t>
            </a:r>
            <a:r>
              <a:rPr lang="en-US" altLang="en-US" b="1" dirty="0">
                <a:solidFill>
                  <a:schemeClr val="tx1"/>
                </a:solidFill>
              </a:rPr>
              <a:t>Training</a:t>
            </a:r>
          </a:p>
        </p:txBody>
      </p:sp>
      <p:sp>
        <p:nvSpPr>
          <p:cNvPr id="13319" name="Rectangle 7"/>
          <p:cNvSpPr>
            <a:spLocks noGrp="1" noChangeArrowheads="1"/>
          </p:cNvSpPr>
          <p:nvPr>
            <p:ph idx="1"/>
          </p:nvPr>
        </p:nvSpPr>
        <p:spPr>
          <a:xfrm>
            <a:off x="685800" y="1600200"/>
            <a:ext cx="8153400" cy="3581400"/>
          </a:xfrm>
        </p:spPr>
        <p:txBody>
          <a:bodyPr>
            <a:normAutofit lnSpcReduction="10000"/>
          </a:bodyPr>
          <a:lstStyle/>
          <a:p>
            <a:pPr>
              <a:lnSpc>
                <a:spcPct val="120000"/>
              </a:lnSpc>
            </a:pPr>
            <a:r>
              <a:rPr lang="en-US" altLang="en-US" dirty="0"/>
              <a:t>(1</a:t>
            </a:r>
            <a:r>
              <a:rPr lang="en-US" altLang="en-US" dirty="0" smtClean="0"/>
              <a:t>)- The </a:t>
            </a:r>
            <a:r>
              <a:rPr lang="en-US" altLang="en-US" dirty="0"/>
              <a:t>employer must train employees before issuing PPE  </a:t>
            </a:r>
          </a:p>
          <a:p>
            <a:pPr>
              <a:lnSpc>
                <a:spcPct val="120000"/>
              </a:lnSpc>
            </a:pPr>
            <a:r>
              <a:rPr lang="en-US" altLang="en-US" dirty="0"/>
              <a:t>Each employee trained to know at least the following:</a:t>
            </a:r>
          </a:p>
          <a:p>
            <a:pPr marL="0" lvl="1" indent="0">
              <a:lnSpc>
                <a:spcPct val="120000"/>
              </a:lnSpc>
              <a:buNone/>
            </a:pPr>
            <a:r>
              <a:rPr lang="en-US" altLang="en-US" i="0" dirty="0" smtClean="0"/>
              <a:t>	(</a:t>
            </a:r>
            <a:r>
              <a:rPr lang="en-US" altLang="en-US" i="0" dirty="0" err="1"/>
              <a:t>i</a:t>
            </a:r>
            <a:r>
              <a:rPr lang="en-US" altLang="en-US" i="0" dirty="0" smtClean="0"/>
              <a:t>)- When </a:t>
            </a:r>
            <a:r>
              <a:rPr lang="en-US" altLang="en-US" i="0" dirty="0"/>
              <a:t>PPE is necessary;</a:t>
            </a:r>
          </a:p>
          <a:p>
            <a:pPr marL="0" lvl="1" indent="0">
              <a:lnSpc>
                <a:spcPct val="120000"/>
              </a:lnSpc>
              <a:buNone/>
            </a:pPr>
            <a:r>
              <a:rPr lang="en-US" altLang="en-US" i="0" dirty="0" smtClean="0"/>
              <a:t>	(</a:t>
            </a:r>
            <a:r>
              <a:rPr lang="en-US" altLang="en-US" i="0" dirty="0"/>
              <a:t>ii</a:t>
            </a:r>
            <a:r>
              <a:rPr lang="en-US" altLang="en-US" i="0" dirty="0" smtClean="0"/>
              <a:t>)- What </a:t>
            </a:r>
            <a:r>
              <a:rPr lang="en-US" altLang="en-US" i="0" dirty="0"/>
              <a:t>PPE is necessary;</a:t>
            </a:r>
          </a:p>
          <a:p>
            <a:pPr marL="0" lvl="1" indent="0">
              <a:lnSpc>
                <a:spcPct val="120000"/>
              </a:lnSpc>
              <a:buNone/>
            </a:pPr>
            <a:r>
              <a:rPr lang="en-US" altLang="en-US" i="0" dirty="0" smtClean="0"/>
              <a:t>	(</a:t>
            </a:r>
            <a:r>
              <a:rPr lang="en-US" altLang="en-US" i="0" dirty="0"/>
              <a:t>iii</a:t>
            </a:r>
            <a:r>
              <a:rPr lang="en-US" altLang="en-US" i="0" dirty="0" smtClean="0"/>
              <a:t>)- How </a:t>
            </a:r>
            <a:r>
              <a:rPr lang="en-US" altLang="en-US" i="0" dirty="0"/>
              <a:t>to properly don, doff, adjust, and wear PPE;</a:t>
            </a:r>
          </a:p>
          <a:p>
            <a:pPr marL="0" lvl="1" indent="0">
              <a:lnSpc>
                <a:spcPct val="120000"/>
              </a:lnSpc>
              <a:buNone/>
            </a:pPr>
            <a:r>
              <a:rPr lang="en-US" altLang="en-US" i="0" dirty="0" smtClean="0"/>
              <a:t>	(</a:t>
            </a:r>
            <a:r>
              <a:rPr lang="en-US" altLang="en-US" i="0" dirty="0"/>
              <a:t>iv</a:t>
            </a:r>
            <a:r>
              <a:rPr lang="en-US" altLang="en-US" i="0" dirty="0" smtClean="0"/>
              <a:t>)- The </a:t>
            </a:r>
            <a:r>
              <a:rPr lang="en-US" altLang="en-US" i="0" dirty="0"/>
              <a:t>limitations of the PPE; and,</a:t>
            </a:r>
          </a:p>
          <a:p>
            <a:pPr marL="0" lvl="1" indent="0">
              <a:lnSpc>
                <a:spcPct val="120000"/>
              </a:lnSpc>
              <a:buNone/>
            </a:pPr>
            <a:r>
              <a:rPr lang="en-US" altLang="en-US" i="0" dirty="0" smtClean="0"/>
              <a:t>	(</a:t>
            </a:r>
            <a:r>
              <a:rPr lang="en-US" altLang="en-US" i="0" dirty="0"/>
              <a:t>v</a:t>
            </a:r>
            <a:r>
              <a:rPr lang="en-US" altLang="en-US" i="0" dirty="0" smtClean="0"/>
              <a:t>)- The </a:t>
            </a:r>
            <a:r>
              <a:rPr lang="en-US" altLang="en-US" i="0" dirty="0"/>
              <a:t>proper care, maintenance, useful life and disposal of the </a:t>
            </a:r>
            <a:r>
              <a:rPr lang="en-US" altLang="en-US" i="0" dirty="0" smtClean="0"/>
              <a:t>	PPE</a:t>
            </a:r>
            <a:r>
              <a:rPr lang="en-US" altLang="en-US" i="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609600"/>
            <a:ext cx="6553200" cy="762000"/>
          </a:xfrm>
          <a:noFill/>
        </p:spPr>
        <p:txBody>
          <a:bodyPr/>
          <a:lstStyle/>
          <a:p>
            <a:r>
              <a:rPr lang="en-US" altLang="en-US" b="1" dirty="0">
                <a:solidFill>
                  <a:schemeClr val="tx1"/>
                </a:solidFill>
              </a:rPr>
              <a:t>1910.132(f</a:t>
            </a:r>
            <a:r>
              <a:rPr lang="en-US" altLang="en-US" b="1" dirty="0" smtClean="0">
                <a:solidFill>
                  <a:schemeClr val="tx1"/>
                </a:solidFill>
              </a:rPr>
              <a:t>)- </a:t>
            </a:r>
            <a:r>
              <a:rPr lang="en-US" altLang="en-US" b="1" dirty="0">
                <a:solidFill>
                  <a:schemeClr val="tx1"/>
                </a:solidFill>
              </a:rPr>
              <a:t>Training</a:t>
            </a:r>
          </a:p>
        </p:txBody>
      </p:sp>
      <p:sp>
        <p:nvSpPr>
          <p:cNvPr id="14340" name="Rectangle 4"/>
          <p:cNvSpPr>
            <a:spLocks noGrp="1" noChangeArrowheads="1"/>
          </p:cNvSpPr>
          <p:nvPr>
            <p:ph idx="1"/>
          </p:nvPr>
        </p:nvSpPr>
        <p:spPr>
          <a:xfrm>
            <a:off x="838200" y="1387011"/>
            <a:ext cx="8229600" cy="4648200"/>
          </a:xfrm>
        </p:spPr>
        <p:txBody>
          <a:bodyPr>
            <a:normAutofit lnSpcReduction="10000"/>
          </a:bodyPr>
          <a:lstStyle/>
          <a:p>
            <a:pPr>
              <a:lnSpc>
                <a:spcPct val="120000"/>
              </a:lnSpc>
            </a:pPr>
            <a:r>
              <a:rPr lang="en-US" altLang="en-US" dirty="0"/>
              <a:t>(2</a:t>
            </a:r>
            <a:r>
              <a:rPr lang="en-US" altLang="en-US" dirty="0" smtClean="0"/>
              <a:t>)- Workers </a:t>
            </a:r>
            <a:r>
              <a:rPr lang="en-US" altLang="en-US" dirty="0"/>
              <a:t>must </a:t>
            </a:r>
            <a:r>
              <a:rPr lang="en-US" altLang="en-US" b="1" dirty="0">
                <a:solidFill>
                  <a:schemeClr val="tx1"/>
                </a:solidFill>
              </a:rPr>
              <a:t>demonstrate an understanding</a:t>
            </a:r>
            <a:r>
              <a:rPr lang="en-US" altLang="en-US" dirty="0">
                <a:solidFill>
                  <a:schemeClr val="tx1"/>
                </a:solidFill>
              </a:rPr>
              <a:t> of </a:t>
            </a:r>
            <a:r>
              <a:rPr lang="en-US" altLang="en-US" dirty="0"/>
              <a:t>the training and the ability to use PPE properly, </a:t>
            </a:r>
            <a:r>
              <a:rPr lang="en-US" altLang="en-US" u="sng" dirty="0"/>
              <a:t>before</a:t>
            </a:r>
            <a:r>
              <a:rPr lang="en-US" altLang="en-US" dirty="0"/>
              <a:t> being allowed to perform work requiring the use of </a:t>
            </a:r>
            <a:r>
              <a:rPr lang="en-US" altLang="en-US" dirty="0" smtClean="0"/>
              <a:t>PPE;</a:t>
            </a:r>
          </a:p>
          <a:p>
            <a:pPr>
              <a:lnSpc>
                <a:spcPct val="120000"/>
              </a:lnSpc>
            </a:pPr>
            <a:r>
              <a:rPr lang="en-US" altLang="en-US" i="0" dirty="0" smtClean="0"/>
              <a:t>(</a:t>
            </a:r>
            <a:r>
              <a:rPr lang="en-US" altLang="en-US" i="0" dirty="0"/>
              <a:t>4</a:t>
            </a:r>
            <a:r>
              <a:rPr lang="en-US" altLang="en-US" i="0" dirty="0" smtClean="0"/>
              <a:t>)- Verify </a:t>
            </a:r>
            <a:r>
              <a:rPr lang="en-US" altLang="en-US" i="0" dirty="0"/>
              <a:t>that each employee has received and understood the required training through a written certification that contains: </a:t>
            </a:r>
          </a:p>
          <a:p>
            <a:pPr marL="0" lvl="2" indent="0">
              <a:lnSpc>
                <a:spcPct val="120000"/>
              </a:lnSpc>
              <a:buNone/>
            </a:pPr>
            <a:r>
              <a:rPr lang="en-US" altLang="en-US" dirty="0" smtClean="0"/>
              <a:t>	-The </a:t>
            </a:r>
            <a:r>
              <a:rPr lang="en-US" altLang="en-US" dirty="0"/>
              <a:t>name of each employee trained, </a:t>
            </a:r>
          </a:p>
          <a:p>
            <a:pPr marL="0" lvl="2" indent="0">
              <a:lnSpc>
                <a:spcPct val="120000"/>
              </a:lnSpc>
              <a:buNone/>
            </a:pPr>
            <a:r>
              <a:rPr lang="en-US" altLang="en-US" dirty="0" smtClean="0"/>
              <a:t>	-The </a:t>
            </a:r>
            <a:r>
              <a:rPr lang="en-US" altLang="en-US" dirty="0"/>
              <a:t>date(s) of training, and </a:t>
            </a:r>
            <a:r>
              <a:rPr lang="en-US" altLang="en-US" dirty="0" smtClean="0"/>
              <a:t>that</a:t>
            </a:r>
            <a:endParaRPr lang="en-US" altLang="en-US" dirty="0"/>
          </a:p>
          <a:p>
            <a:pPr marL="0" lvl="2" indent="0">
              <a:lnSpc>
                <a:spcPct val="120000"/>
              </a:lnSpc>
              <a:buNone/>
            </a:pPr>
            <a:r>
              <a:rPr lang="en-US" altLang="en-US" dirty="0" smtClean="0"/>
              <a:t>	-Identifies </a:t>
            </a:r>
            <a:r>
              <a:rPr lang="en-US" altLang="en-US" dirty="0"/>
              <a:t>the subject of the </a:t>
            </a:r>
            <a:r>
              <a:rPr lang="en-US" altLang="en-US" dirty="0" smtClean="0"/>
              <a:t>certification</a:t>
            </a:r>
            <a:endParaRPr lang="en-US" altLang="en-US" dirty="0"/>
          </a:p>
          <a:p>
            <a:pPr lvl="2">
              <a:lnSpc>
                <a:spcPct val="120000"/>
              </a:lnSpc>
            </a:pPr>
            <a:r>
              <a:rPr lang="en-US" altLang="en-US" dirty="0"/>
              <a:t>(3</a:t>
            </a:r>
            <a:r>
              <a:rPr lang="en-US" altLang="en-US" dirty="0" smtClean="0"/>
              <a:t>)- </a:t>
            </a:r>
            <a:r>
              <a:rPr lang="en-US" altLang="en-US" dirty="0"/>
              <a:t>When the employer has reason to believe that any affected employee who has already been trained does not have the understanding and skill required by paragraph (f)(2) of this section, the employer shall retrain each such employee. </a:t>
            </a:r>
          </a:p>
          <a:p>
            <a:pPr lvl="2">
              <a:lnSpc>
                <a:spcPct val="120000"/>
              </a:lnSpc>
            </a:pPr>
            <a:endParaRPr lang="en-US" altLang="en-US" dirty="0"/>
          </a:p>
        </p:txBody>
      </p:sp>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3110</TotalTime>
  <Words>838</Words>
  <Application>Microsoft Macintosh PowerPoint</Application>
  <PresentationFormat>On-screen Show (4:3)</PresentationFormat>
  <Paragraphs>196</Paragraphs>
  <Slides>30</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Avenir Book</vt:lpstr>
      <vt:lpstr>Avenir Next</vt:lpstr>
      <vt:lpstr>Franklin Gothic Book</vt:lpstr>
      <vt:lpstr>Times New Roman</vt:lpstr>
      <vt:lpstr>Crop</vt:lpstr>
      <vt:lpstr>PowerPoint Presentation</vt:lpstr>
      <vt:lpstr>Objectives</vt:lpstr>
      <vt:lpstr>1910.132- General Requirements</vt:lpstr>
      <vt:lpstr>1910.132- General Requirements</vt:lpstr>
      <vt:lpstr>1910.132(d)- Hazard Assessment</vt:lpstr>
      <vt:lpstr>1910.132(d)- Hazard Assessment</vt:lpstr>
      <vt:lpstr>1910.132(d)- Hazard Assessment</vt:lpstr>
      <vt:lpstr>1910.132(f)- Training</vt:lpstr>
      <vt:lpstr>1910.132(f)- Training</vt:lpstr>
      <vt:lpstr>PowerPoint Presentation</vt:lpstr>
      <vt:lpstr>1910.133- Eye and Face Protection</vt:lpstr>
      <vt:lpstr>1910.133- Eye and Face Protection</vt:lpstr>
      <vt:lpstr>PowerPoint Presentation</vt:lpstr>
      <vt:lpstr>1910.134(a)(1)- Permissible practice</vt:lpstr>
      <vt:lpstr>1910.134(c)(1)- Respiratory protection program</vt:lpstr>
      <vt:lpstr>1910.134(c)(2)- Where respirator use is not required:</vt:lpstr>
      <vt:lpstr>1910.134(e)- Medical evaluations</vt:lpstr>
      <vt:lpstr>1910.134(e) Medical evaluations</vt:lpstr>
      <vt:lpstr>PowerPoint Presentation</vt:lpstr>
      <vt:lpstr>1910.135(a)- General requirements</vt:lpstr>
      <vt:lpstr>Classes and Types of Hard Hats</vt:lpstr>
      <vt:lpstr>PowerPoint Presentation</vt:lpstr>
      <vt:lpstr>PowerPoint Presentation</vt:lpstr>
      <vt:lpstr>PowerPoint Presentation</vt:lpstr>
      <vt:lpstr>PowerPoint Presentation</vt:lpstr>
      <vt:lpstr>1910.136(a)- General requirements</vt:lpstr>
      <vt:lpstr>PowerPoint Presentation</vt:lpstr>
      <vt:lpstr>1910.138(a) General requirements</vt:lpstr>
      <vt:lpstr>1910.138(b)- Selection</vt:lpstr>
      <vt:lpstr>PowerPoint Presentation</vt:lpstr>
    </vt:vector>
  </TitlesOfParts>
  <Manager/>
  <Company> Atlantic Training</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Atlantic Training</dc:creator>
  <cp:keywords/>
  <dc:description/>
  <cp:lastModifiedBy>anthony lafazia</cp:lastModifiedBy>
  <cp:revision>61</cp:revision>
  <dcterms:created xsi:type="dcterms:W3CDTF">2003-05-13T16:02:00Z</dcterms:created>
  <dcterms:modified xsi:type="dcterms:W3CDTF">2018-05-10T14:35:31Z</dcterms:modified>
  <cp:category/>
</cp:coreProperties>
</file>