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9"/>
  </p:notesMasterIdLst>
  <p:handoutMasterIdLst>
    <p:handoutMasterId r:id="rId60"/>
  </p:handoutMasterIdLst>
  <p:sldIdLst>
    <p:sldId id="258" r:id="rId2"/>
    <p:sldId id="259" r:id="rId3"/>
    <p:sldId id="414" r:id="rId4"/>
    <p:sldId id="368" r:id="rId5"/>
    <p:sldId id="413" r:id="rId6"/>
    <p:sldId id="404" r:id="rId7"/>
    <p:sldId id="405" r:id="rId8"/>
    <p:sldId id="328" r:id="rId9"/>
    <p:sldId id="412" r:id="rId10"/>
    <p:sldId id="346" r:id="rId11"/>
    <p:sldId id="377" r:id="rId12"/>
    <p:sldId id="369" r:id="rId13"/>
    <p:sldId id="370" r:id="rId14"/>
    <p:sldId id="371" r:id="rId15"/>
    <p:sldId id="373" r:id="rId16"/>
    <p:sldId id="406" r:id="rId17"/>
    <p:sldId id="407" r:id="rId18"/>
    <p:sldId id="411" r:id="rId19"/>
    <p:sldId id="409" r:id="rId20"/>
    <p:sldId id="410" r:id="rId21"/>
    <p:sldId id="330" r:id="rId22"/>
    <p:sldId id="331" r:id="rId23"/>
    <p:sldId id="361" r:id="rId24"/>
    <p:sldId id="379" r:id="rId25"/>
    <p:sldId id="332" r:id="rId26"/>
    <p:sldId id="333" r:id="rId27"/>
    <p:sldId id="334" r:id="rId28"/>
    <p:sldId id="380" r:id="rId29"/>
    <p:sldId id="381" r:id="rId30"/>
    <p:sldId id="382" r:id="rId31"/>
    <p:sldId id="384" r:id="rId32"/>
    <p:sldId id="383"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43" r:id="rId47"/>
    <p:sldId id="398" r:id="rId48"/>
    <p:sldId id="342" r:id="rId49"/>
    <p:sldId id="352" r:id="rId50"/>
    <p:sldId id="362" r:id="rId51"/>
    <p:sldId id="363" r:id="rId52"/>
    <p:sldId id="364" r:id="rId53"/>
    <p:sldId id="400" r:id="rId54"/>
    <p:sldId id="401" r:id="rId55"/>
    <p:sldId id="402" r:id="rId56"/>
    <p:sldId id="403" r:id="rId57"/>
    <p:sldId id="344" r:id="rId58"/>
  </p:sldIdLst>
  <p:sldSz cx="9144000" cy="6858000" type="screen4x3"/>
  <p:notesSz cx="7315200" cy="96012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5F5"/>
    <a:srgbClr val="CD7371"/>
    <a:srgbClr val="A13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0928" autoAdjust="0"/>
  </p:normalViewPr>
  <p:slideViewPr>
    <p:cSldViewPr>
      <p:cViewPr>
        <p:scale>
          <a:sx n="71" d="100"/>
          <a:sy n="71" d="100"/>
        </p:scale>
        <p:origin x="-444" y="72"/>
      </p:cViewPr>
      <p:guideLst>
        <p:guide orient="horz" pos="2208"/>
        <p:guide pos="2880"/>
      </p:guideLst>
    </p:cSldViewPr>
  </p:slideViewPr>
  <p:outlineViewPr>
    <p:cViewPr>
      <p:scale>
        <a:sx n="33" d="100"/>
        <a:sy n="33" d="100"/>
      </p:scale>
      <p:origin x="0" y="-415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83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5/15/2017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pls/oshaweb/owasrch.search_form?p_doc_type=STANDARDS&amp;p_toc_level=1&amp;p_keyvalue=190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c.gov/niosh/docs/94-110/pdfs/94-110.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sha.gov/SLTC/etools/electricalcontractors/supplemental/hazardindex.html#awkward"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osha.gov/SLTC/etools/electricalcontractors/supplemental/toolindex.html#aeria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osha.gov/SLTC/etools/electricalcontractors/supplemental/toolindex.html#pulley" TargetMode="External"/><Relationship Id="rId4" Type="http://schemas.openxmlformats.org/officeDocument/2006/relationships/hyperlink" Target="https://www.osha.gov/SLTC/etools/electricalcontractors/supplemental/principles.html#pow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SLTC/etools/grocerywarehousing/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osha.gov/Publications/osha3192.pdf" TargetMode="External"/><Relationship Id="rId4" Type="http://schemas.openxmlformats.org/officeDocument/2006/relationships/hyperlink" Target="https://www.osha.gov/Publications/OSHA3192/osha3192.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sha.gov/SLTC/etools/electricalcontractors/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043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osha.gov/SLTC/etools/printin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osha.gov/SLTC/etools/sewing/index.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SLTC/etools/baggagehandling/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osha.gov/SLTC/etools/poultry/index.html" TargetMode="External"/><Relationship Id="rId5" Type="http://schemas.openxmlformats.org/officeDocument/2006/relationships/hyperlink" Target="https://www.osha.gov/SLTC/etools/grocerywarehousing/index.html" TargetMode="External"/><Relationship Id="rId4" Type="http://schemas.openxmlformats.org/officeDocument/2006/relationships/hyperlink" Target="https://www.osha.gov/SLTC/etools/beverage/index.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sha.gov/SLTC/etools/computerworksta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SLTC/etools/electricalcontractors/supplemental/hazardindex.html#contac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etools/computerworkstations/components_wrist_rests.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sha.gov/SLTC/etools/hospital/hazards/ergo/ergo.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INTERPRETATIONS&amp;p_id=20393" TargetMode="External"/><Relationship Id="rId4" Type="http://schemas.openxmlformats.org/officeDocument/2006/relationships/hyperlink" Target="https://www.osha.gov/pls/oshaweb/owadisp.show_document?p_table=INTERPRETATIONS&amp;p_id=2513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osha.gov/SLTC/ergonomics/training.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osha.gov/SLTC/ergonomics/controlhazards.html" TargetMode="External"/><Relationship Id="rId5" Type="http://schemas.openxmlformats.org/officeDocument/2006/relationships/hyperlink" Target="https://www.osha.gov/SLTC/ergonomics/identifyprobs.html#ReportInjuries" TargetMode="External"/><Relationship Id="rId4" Type="http://schemas.openxmlformats.org/officeDocument/2006/relationships/hyperlink" Target="https://www.osha.gov/SLTC/ergonomics/identifyprobs.html"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osha.gov/pls/oshaweb/owadisp.show_document?p_table=INTERPRETATIONS&amp;p_id=24894" TargetMode="External"/><Relationship Id="rId3" Type="http://schemas.openxmlformats.org/officeDocument/2006/relationships/hyperlink" Target="https://www.osha.gov/pls/oshaweb/searchresults.relevance?p_text=Ergonomics&amp;p_osha_filter=INTERPRETATIONS&amp;p_logger=1" TargetMode="External"/><Relationship Id="rId7" Type="http://schemas.openxmlformats.org/officeDocument/2006/relationships/hyperlink" Target="https://www.osha.gov/pls/oshaweb/owadisp.show_document?p_table=INTERPRETATIONS&amp;p_id=21819"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INTERPRETATIONS&amp;p_id=20393" TargetMode="External"/><Relationship Id="rId5" Type="http://schemas.openxmlformats.org/officeDocument/2006/relationships/hyperlink" Target="https://www.osha.gov/pls/oshaweb/owadisp.show_document?p_table=INTERPRETATIONS&amp;p_id=19527" TargetMode="External"/><Relationship Id="rId10" Type="http://schemas.openxmlformats.org/officeDocument/2006/relationships/hyperlink" Target="https://www.osha.gov/pls/oshaweb/owadisp.show_document?p_table=INTERPRETATIONS&amp;p_id=28328" TargetMode="External"/><Relationship Id="rId4" Type="http://schemas.openxmlformats.org/officeDocument/2006/relationships/hyperlink" Target="https://www.osha.gov/pls/oshaweb/owadisp.show_document?p_table=INTERPRETATIONS&amp;p_id=20430" TargetMode="External"/><Relationship Id="rId9" Type="http://schemas.openxmlformats.org/officeDocument/2006/relationships/hyperlink" Target="https://www.osha.gov/pls/oshaweb/owadisp.show_document?p_table=INTERPRETATIONS&amp;p_id=2513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SLTC/ergonomic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ls.gov/iif/oshdef.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news.release/osh2.nr0.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1</a:t>
            </a:fld>
            <a:endParaRPr lang="en-US"/>
          </a:p>
        </p:txBody>
      </p:sp>
    </p:spTree>
    <p:extLst>
      <p:ext uri="{BB962C8B-B14F-4D97-AF65-F5344CB8AC3E}">
        <p14:creationId xmlns:p14="http://schemas.microsoft.com/office/powerpoint/2010/main" val="200886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7CD5-2941-4288-960A-4D0917D79359}" type="slidenum">
              <a:rPr lang="en-US" altLang="en-US"/>
              <a:pPr/>
              <a:t>11</a:t>
            </a:fld>
            <a:endParaRPr lang="en-US" altLang="en-US"/>
          </a:p>
        </p:txBody>
      </p:sp>
      <p:sp>
        <p:nvSpPr>
          <p:cNvPr id="179202" name="Rectangle 2"/>
          <p:cNvSpPr>
            <a:spLocks noGrp="1" noRot="1" noChangeAspect="1" noChangeArrowheads="1" noTextEdit="1"/>
          </p:cNvSpPr>
          <p:nvPr>
            <p:ph type="sldImg"/>
          </p:nvPr>
        </p:nvSpPr>
        <p:spPr>
          <a:xfrm>
            <a:off x="1905000" y="484188"/>
            <a:ext cx="3940175" cy="2954337"/>
          </a:xfrm>
          <a:ln/>
        </p:spPr>
      </p:sp>
      <p:sp>
        <p:nvSpPr>
          <p:cNvPr id="179203" name="Rectangle 3"/>
          <p:cNvSpPr>
            <a:spLocks noGrp="1" noChangeArrowheads="1"/>
          </p:cNvSpPr>
          <p:nvPr>
            <p:ph type="body" idx="1"/>
          </p:nvPr>
        </p:nvSpPr>
        <p:spPr/>
        <p:txBody>
          <a:bodyPr/>
          <a:lstStyle/>
          <a:p>
            <a:r>
              <a:rPr lang="en-US" altLang="en-US" dirty="0" smtClean="0"/>
              <a:t>Source of graphic: 2014 Nonfatal Occupational</a:t>
            </a:r>
            <a:r>
              <a:rPr lang="en-US" altLang="en-US" baseline="0" dirty="0" smtClean="0"/>
              <a:t> Injuries and Illnesses: Cases with days away from work (November 2015), U.S. </a:t>
            </a:r>
            <a:r>
              <a:rPr lang="en-US" altLang="en-US" dirty="0" smtClean="0"/>
              <a:t>Bureau of Labor Statistics,</a:t>
            </a:r>
            <a:r>
              <a:rPr lang="en-US" altLang="en-US" baseline="0" dirty="0" smtClean="0"/>
              <a:t> http://www.bls.gov/iif/oshwc/osh/case/osch0055.pdf </a:t>
            </a:r>
            <a:endParaRPr lang="en-US" altLang="en-US" dirty="0" smtClean="0"/>
          </a:p>
          <a:p>
            <a:endParaRPr lang="en-US" altLang="en-US" dirty="0" smtClean="0"/>
          </a:p>
          <a:p>
            <a:r>
              <a:rPr lang="en-US" altLang="en-US" dirty="0" smtClean="0"/>
              <a:t>Of all the injuries and illnesses that involved</a:t>
            </a:r>
            <a:r>
              <a:rPr lang="en-US" altLang="en-US" baseline="0" dirty="0" smtClean="0"/>
              <a:t> days away from work, injuries related to </a:t>
            </a:r>
            <a:r>
              <a:rPr lang="en-US" altLang="en-US" b="1" i="1" baseline="0" dirty="0" smtClean="0"/>
              <a:t>Repetitive Motion Involving </a:t>
            </a:r>
            <a:r>
              <a:rPr lang="en-US" altLang="en-US" b="1" i="1" baseline="0" dirty="0" err="1" smtClean="0"/>
              <a:t>Microtasks</a:t>
            </a:r>
            <a:r>
              <a:rPr lang="en-US" altLang="en-US" b="1" i="1" baseline="0" dirty="0" smtClean="0"/>
              <a:t> </a:t>
            </a:r>
            <a:r>
              <a:rPr lang="en-US" altLang="en-US" baseline="0" dirty="0" smtClean="0"/>
              <a:t>had the highest rate of missed days at 23. </a:t>
            </a:r>
            <a:r>
              <a:rPr lang="en-US" altLang="en-US" b="1" i="1" baseline="0" dirty="0" smtClean="0"/>
              <a:t>Overexertion and Bodily Reaction</a:t>
            </a:r>
            <a:r>
              <a:rPr lang="en-US" altLang="en-US" baseline="0" dirty="0" smtClean="0"/>
              <a:t> had the highest incident rate of all injuries and illnesses at 36 per 10,0000 full-time workers.</a:t>
            </a:r>
          </a:p>
          <a:p>
            <a:endParaRPr lang="en-US" altLang="en-US" baseline="0" dirty="0" smtClean="0"/>
          </a:p>
          <a:p>
            <a:r>
              <a:rPr lang="en-US" altLang="en-US" baseline="0" dirty="0" smtClean="0"/>
              <a:t>The ten occupations that accounted for the highest incident rate (per 10,000 full-time workers) included the following:  (number of cases in parenthesis with top 4 # of cases bolded)</a:t>
            </a:r>
          </a:p>
          <a:p>
            <a:pPr marL="228600" indent="-228600">
              <a:buFont typeface="+mj-lt"/>
              <a:buAutoNum type="arabicPeriod"/>
            </a:pPr>
            <a:r>
              <a:rPr lang="en-US" altLang="en-US" b="1" baseline="0" dirty="0" smtClean="0"/>
              <a:t>Nursing Assistants (20,920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Emergency Medical Technicians and Paramedics (3,880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Firefighters (5,760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Highway Maintenance Workers (1,690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baseline="0" dirty="0" smtClean="0"/>
              <a:t>Light Truck or Delivery Services Drivers (10,390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Reservation and Travel Clerks (1,300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baseline="0" dirty="0" smtClean="0"/>
              <a:t>Heavy and Tractor-Trailer Truck Drivers (17,030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Maids and Housekeeping Cleaners (6,650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aseline="0" dirty="0" smtClean="0"/>
              <a:t>Telecommunications Installers and Repairers, except Line Installers (1,820 cases)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en-US" b="1" baseline="0" dirty="0" smtClean="0"/>
              <a:t>Janitors and Cleaners, except Maids (14,530 cases)</a:t>
            </a:r>
          </a:p>
        </p:txBody>
      </p:sp>
    </p:spTree>
    <p:extLst>
      <p:ext uri="{BB962C8B-B14F-4D97-AF65-F5344CB8AC3E}">
        <p14:creationId xmlns:p14="http://schemas.microsoft.com/office/powerpoint/2010/main" val="102652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r>
              <a:rPr lang="en-US" dirty="0" smtClean="0"/>
              <a:t>“</a:t>
            </a:r>
            <a:r>
              <a:rPr lang="en-US" dirty="0" smtClean="0">
                <a:effectLst/>
              </a:rPr>
              <a:t>The risk of MSD injury depends on work positions and postures, how often the task is performed, the level of required effort and how long the task lasts.”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340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r>
              <a:rPr lang="en-US" dirty="0" smtClean="0"/>
              <a:t>“</a:t>
            </a:r>
            <a:r>
              <a:rPr lang="en-US" sz="1200" dirty="0" smtClean="0"/>
              <a:t>The risk of MSD injury depends on work positions and postures, how often the task is performed, the level of required effort and how long the task lasts. Risk factors that may lead to the development of MSDs include:</a:t>
            </a:r>
          </a:p>
          <a:p>
            <a:pPr marL="171450" indent="-171450">
              <a:lnSpc>
                <a:spcPct val="100000"/>
              </a:lnSpc>
              <a:spcBef>
                <a:spcPts val="600"/>
              </a:spcBef>
              <a:spcAft>
                <a:spcPts val="600"/>
              </a:spcAft>
              <a:buFont typeface="Arial" panose="020B0604020202020204" pitchFamily="34" charset="0"/>
              <a:buChar char="•"/>
            </a:pPr>
            <a:r>
              <a:rPr lang="en-US" sz="1200" b="1" dirty="0" smtClean="0"/>
              <a:t>Exerting excessive force</a:t>
            </a:r>
            <a:r>
              <a:rPr lang="en-US" sz="1200" dirty="0" smtClean="0"/>
              <a:t>. Examples include lifting heavy objects or people, pushing or pulling heavy loads, manually pouring materials, or maintaining control of equipment or tools.</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Performing the same or similar tasks repetitively</a:t>
            </a:r>
            <a:r>
              <a:rPr lang="en-US" sz="1200" dirty="0" smtClean="0"/>
              <a:t>. Performing the same motion or series of motions continually or frequently for an extended period of time.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612975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pPr marL="171450" indent="-171450">
              <a:buFont typeface="Arial" panose="020B0604020202020204" pitchFamily="34" charset="0"/>
              <a:buChar char="•"/>
            </a:pPr>
            <a:r>
              <a:rPr lang="en-US" dirty="0" smtClean="0"/>
              <a:t>“</a:t>
            </a:r>
            <a:r>
              <a:rPr lang="en-US" sz="1200" b="1" dirty="0" smtClean="0"/>
              <a:t>Working in awkward postures or being in the same posture for long periods of time</a:t>
            </a:r>
            <a:r>
              <a:rPr lang="en-US" sz="1200" dirty="0" smtClean="0"/>
              <a:t>. Using positions that place stress on the body, such as prolonged or repetitive reaching above shoulder height, kneeling, squatting, leaning over a counter, using a knife with wrists bent, or twisting the torso while lifting.</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Localized pressure into the body part</a:t>
            </a:r>
            <a:r>
              <a:rPr lang="en-US" sz="1200" dirty="0" smtClean="0"/>
              <a:t>. Pressing the body or part of the body (such as the hand) against hard or sharp edges, or using the hand as a hammer.</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102628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https://www.osha.gov/SLTC/ergonomics/identifyprobs.html</a:t>
            </a:r>
            <a:endParaRPr lang="en-US" sz="1200" dirty="0" smtClean="0"/>
          </a:p>
          <a:p>
            <a:endParaRPr lang="en-US" dirty="0" smtClean="0"/>
          </a:p>
          <a:p>
            <a:pPr marL="171450" indent="-171450">
              <a:buFont typeface="Arial" panose="020B0604020202020204" pitchFamily="34" charset="0"/>
              <a:buChar char="•"/>
            </a:pPr>
            <a:r>
              <a:rPr lang="en-US" dirty="0" smtClean="0"/>
              <a:t>“</a:t>
            </a:r>
            <a:r>
              <a:rPr lang="en-US" sz="1200" b="1" dirty="0" smtClean="0"/>
              <a:t>Cold temperatures</a:t>
            </a:r>
            <a:r>
              <a:rPr lang="en-US" sz="1200" dirty="0" smtClean="0"/>
              <a:t>. In combination with any one of the above risk factors may also increase the potential for MSDs to develop. For example, many of the operations in meatpacking and poultry processing occur with a chilled product or in a cold environment.</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Vibration</a:t>
            </a:r>
            <a:r>
              <a:rPr lang="en-US" sz="1200" dirty="0" smtClean="0"/>
              <a:t>. Both whole body and hand-arm, can cause a number of health effects. Hand-arm vibration can damage small capillaries that supply nutrients and can make hand tools more difficult to control. Hand-arm vibration may cause a worker to lose feeling in the hands and arms resulting in increased force exertion to control hand-powered tools (e.g. hammer drills, portable grinders, chainsaws) in much the same way gloves limit feeling in the hands. The effects of vibration can damage the body and greatly increase the force which must be exerted for a task.</a:t>
            </a:r>
          </a:p>
          <a:p>
            <a:pPr marL="0" indent="0">
              <a:lnSpc>
                <a:spcPct val="100000"/>
              </a:lnSpc>
              <a:spcBef>
                <a:spcPts val="600"/>
              </a:spcBef>
              <a:spcAft>
                <a:spcPts val="600"/>
              </a:spcAft>
              <a:buFont typeface="Arial" panose="020B0604020202020204" pitchFamily="34" charset="0"/>
              <a:buNone/>
            </a:pPr>
            <a:endParaRPr lang="en-US" sz="1200" dirty="0" smtClean="0"/>
          </a:p>
          <a:p>
            <a:pPr marL="171450" indent="-171450">
              <a:lnSpc>
                <a:spcPct val="100000"/>
              </a:lnSpc>
              <a:spcBef>
                <a:spcPts val="600"/>
              </a:spcBef>
              <a:spcAft>
                <a:spcPts val="600"/>
              </a:spcAft>
              <a:buFont typeface="Arial" panose="020B0604020202020204" pitchFamily="34" charset="0"/>
              <a:buChar char="•"/>
            </a:pPr>
            <a:r>
              <a:rPr lang="en-US" sz="1200" b="1" dirty="0" smtClean="0"/>
              <a:t>Combined exposure to several risk factors</a:t>
            </a:r>
            <a:r>
              <a:rPr lang="en-US" sz="1200" dirty="0" smtClean="0"/>
              <a:t>. May place workers at a higher risk for MSDs than does exposure to any one risk factor.</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120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3478165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16</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Training</a:t>
            </a:r>
          </a:p>
          <a:p>
            <a:r>
              <a:rPr lang="en-US" dirty="0" smtClean="0"/>
              <a:t>Training is an important element in the ergonomic process. Training should be conducted in a language and vocabulary that all workers understand and is best provided by individuals who have experience with ergonomic issues in your particular industry. When training is effective workers will:</a:t>
            </a:r>
          </a:p>
          <a:p>
            <a:pPr marL="171450" indent="-171450">
              <a:buFont typeface="Arial" panose="020B0604020202020204" pitchFamily="34" charset="0"/>
              <a:buChar char="•"/>
            </a:pPr>
            <a:r>
              <a:rPr lang="en-US" dirty="0" smtClean="0"/>
              <a:t>Learn the principles of ergonomics and their applications.</a:t>
            </a:r>
          </a:p>
          <a:p>
            <a:pPr marL="171450" indent="-171450">
              <a:buFont typeface="Arial" panose="020B0604020202020204" pitchFamily="34" charset="0"/>
              <a:buChar char="•"/>
            </a:pPr>
            <a:r>
              <a:rPr lang="en-US" dirty="0" smtClean="0"/>
              <a:t>Learn about the proper use of equipment, tools, and machine controls.</a:t>
            </a:r>
          </a:p>
          <a:p>
            <a:pPr marL="171450" indent="-171450">
              <a:buFont typeface="Arial" panose="020B0604020202020204" pitchFamily="34" charset="0"/>
              <a:buChar char="•"/>
            </a:pPr>
            <a:r>
              <a:rPr lang="en-US" dirty="0" smtClean="0"/>
              <a:t>Use good work practices, including proper lifting techniques.</a:t>
            </a:r>
          </a:p>
          <a:p>
            <a:pPr marL="171450" indent="-171450">
              <a:buFont typeface="Arial" panose="020B0604020202020204" pitchFamily="34" charset="0"/>
              <a:buChar char="•"/>
            </a:pPr>
            <a:r>
              <a:rPr lang="en-US" dirty="0" smtClean="0"/>
              <a:t>Become more aware of work tasks that may lead to pain or injury.</a:t>
            </a:r>
          </a:p>
          <a:p>
            <a:pPr marL="171450" indent="-171450">
              <a:buFont typeface="Arial" panose="020B0604020202020204" pitchFamily="34" charset="0"/>
              <a:buChar char="•"/>
            </a:pPr>
            <a:r>
              <a:rPr lang="en-US" dirty="0" smtClean="0"/>
              <a:t>Recognize early symptoms of MSDs.</a:t>
            </a:r>
          </a:p>
          <a:p>
            <a:pPr marL="171450" indent="-171450">
              <a:buFont typeface="Arial" panose="020B0604020202020204" pitchFamily="34" charset="0"/>
              <a:buChar char="•"/>
            </a:pPr>
            <a:r>
              <a:rPr lang="en-US" dirty="0" smtClean="0"/>
              <a:t>Understand the importance of reporting and addressing early indications of MSDs before serious injuries develop.</a:t>
            </a:r>
          </a:p>
          <a:p>
            <a:pPr marL="171450" indent="-171450">
              <a:buFont typeface="Arial" panose="020B0604020202020204" pitchFamily="34" charset="0"/>
              <a:buChar char="•"/>
            </a:pPr>
            <a:r>
              <a:rPr lang="en-US" dirty="0" smtClean="0"/>
              <a:t>Understand procedures for reporting work-related injuries and illnesses, as required by OSHA's injury and illness recording and reporting regulation (</a:t>
            </a:r>
            <a:r>
              <a:rPr lang="en-US" dirty="0" smtClean="0">
                <a:hlinkClick r:id="rId3" tooltip="29 CFR Part 1904"/>
              </a:rPr>
              <a:t>29 CFR Part 1904</a:t>
            </a:r>
            <a:r>
              <a:rPr lang="en-US" dirty="0" smtClean="0"/>
              <a:t>).</a:t>
            </a:r>
          </a:p>
          <a:p>
            <a:endParaRPr lang="en-US" b="1" dirty="0" smtClean="0"/>
          </a:p>
        </p:txBody>
      </p:sp>
    </p:spTree>
    <p:extLst>
      <p:ext uri="{BB962C8B-B14F-4D97-AF65-F5344CB8AC3E}">
        <p14:creationId xmlns:p14="http://schemas.microsoft.com/office/powerpoint/2010/main" val="1024293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17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Job Hazard Analysis and Control</a:t>
            </a:r>
            <a:r>
              <a:rPr lang="en-US" dirty="0" smtClean="0"/>
              <a:t> – Where a work-related MSD exists all employees performing a similar job must be observed and the job evaluated using either one or more of the job hazard analysis tools provided by OSHA or another reasonable method appropriate for the situation. Once ergonomic risks have been identified the employer must implement controls to reduce, minimize or eliminate the risks. Four kinds of controls can be implemented in any combination:</a:t>
            </a:r>
          </a:p>
          <a:p>
            <a:endParaRPr lang="en-US" dirty="0" smtClean="0"/>
          </a:p>
          <a:p>
            <a:endParaRPr lang="en-US" dirty="0"/>
          </a:p>
        </p:txBody>
      </p:sp>
    </p:spTree>
    <p:extLst>
      <p:ext uri="{BB962C8B-B14F-4D97-AF65-F5344CB8AC3E}">
        <p14:creationId xmlns:p14="http://schemas.microsoft.com/office/powerpoint/2010/main" val="189816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Engineering Controls</a:t>
            </a:r>
            <a:r>
              <a:rPr lang="en-US" dirty="0" smtClean="0"/>
              <a:t> (implement physical change to the workplace, which eliminates/reduces the hazard on the job/task) </a:t>
            </a:r>
          </a:p>
          <a:p>
            <a:r>
              <a:rPr lang="en-US" dirty="0" smtClean="0"/>
              <a:t>- Use a device to lift and reposition heavy objects to limit force exertion</a:t>
            </a:r>
          </a:p>
          <a:p>
            <a:r>
              <a:rPr lang="en-US" dirty="0" smtClean="0"/>
              <a:t>-</a:t>
            </a:r>
            <a:r>
              <a:rPr lang="en-US" baseline="0" dirty="0" smtClean="0"/>
              <a:t> </a:t>
            </a:r>
            <a:r>
              <a:rPr lang="en-US" dirty="0" smtClean="0"/>
              <a:t>Reduce the weight of a load to limit force exertion</a:t>
            </a:r>
          </a:p>
          <a:p>
            <a:r>
              <a:rPr lang="en-US" dirty="0" smtClean="0"/>
              <a:t>- Reposition a work table to eliminate a long/excessive reach and enable working in neutral postures</a:t>
            </a:r>
          </a:p>
          <a:p>
            <a:r>
              <a:rPr lang="en-US" dirty="0" smtClean="0"/>
              <a:t>- Use diverging conveyors off a main line so that tasks are less repetitive</a:t>
            </a:r>
          </a:p>
          <a:p>
            <a:r>
              <a:rPr lang="en-US" dirty="0" smtClean="0"/>
              <a:t>- Install diverters on conveyors to direct materials toward the worker to eliminate excessive leaning or reaching</a:t>
            </a:r>
          </a:p>
          <a:p>
            <a:r>
              <a:rPr lang="en-US" dirty="0" smtClean="0"/>
              <a:t>- Redesign tools to enable neutral postures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176577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19</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Administrative and Work Practice Controls</a:t>
            </a:r>
            <a:r>
              <a:rPr lang="en-US" dirty="0" smtClean="0"/>
              <a:t> (establish efficient processes or procedures)</a:t>
            </a:r>
          </a:p>
          <a:p>
            <a:endParaRPr lang="en-US" dirty="0" smtClean="0"/>
          </a:p>
          <a:p>
            <a:r>
              <a:rPr lang="en-US" dirty="0" smtClean="0"/>
              <a:t>- Require that heavy loads are only lifted by two people to limit force exertion </a:t>
            </a:r>
          </a:p>
          <a:p>
            <a:r>
              <a:rPr lang="en-US" dirty="0" smtClean="0"/>
              <a:t>- Establish systems so workers are rotated away from tasks to minimize the duration of continual exertion, repetitive motions, and awkward postures. Design a job rotation system in which employees rotate between jobs that use different muscle groups</a:t>
            </a:r>
          </a:p>
          <a:p>
            <a:r>
              <a:rPr lang="en-US" dirty="0" smtClean="0"/>
              <a:t>- Staff "floaters" to provide periodic breaks between scheduled breaks</a:t>
            </a:r>
          </a:p>
          <a:p>
            <a:pPr marL="171450" indent="-171450">
              <a:buFontTx/>
              <a:buChar char="-"/>
            </a:pPr>
            <a:r>
              <a:rPr lang="en-US" dirty="0" smtClean="0"/>
              <a:t>Properly use and maintain pneumatic and power tools</a:t>
            </a:r>
          </a:p>
          <a:p>
            <a:pPr marL="171450" indent="-171450">
              <a:buFontTx/>
              <a:buChar char="-"/>
            </a:pPr>
            <a:endParaRPr lang="en-US" dirty="0" smtClean="0"/>
          </a:p>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Applications Manual for the Revised NIOSH Lifting Equation (1994)</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http://www.cdc.gov/niosh/docs/94-110/pdfs/94-110.pdf</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3451262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20</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b="1" dirty="0" smtClean="0"/>
              <a:t>Personal Protective Equipment</a:t>
            </a:r>
            <a:r>
              <a:rPr lang="en-US" dirty="0" smtClean="0"/>
              <a:t> (use protection to reduce exposure to ergonomics-related risk factors)</a:t>
            </a:r>
          </a:p>
          <a:p>
            <a:endParaRPr lang="en-US" dirty="0" smtClean="0"/>
          </a:p>
          <a:p>
            <a:r>
              <a:rPr lang="en-US" dirty="0" smtClean="0"/>
              <a:t>- Use padding to reduce direct contact with hard, sharp, or vibrating surfaces</a:t>
            </a:r>
          </a:p>
          <a:p>
            <a:r>
              <a:rPr lang="en-US" dirty="0" smtClean="0"/>
              <a:t>- Wear good fitting thermal gloves to help with cold conditions while maintaining the ability to grasp items easily</a:t>
            </a:r>
          </a:p>
          <a:p>
            <a:endParaRPr lang="en-US" dirty="0" smtClean="0"/>
          </a:p>
          <a:p>
            <a:endParaRPr lang="en-US" dirty="0" smtClean="0"/>
          </a:p>
          <a:p>
            <a:r>
              <a:rPr lang="en-US" dirty="0" smtClean="0"/>
              <a:t>Letter of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1995 - 05/31/1995 - Requesting clarification of Slings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a:p>
        </p:txBody>
      </p:sp>
    </p:spTree>
    <p:extLst>
      <p:ext uri="{BB962C8B-B14F-4D97-AF65-F5344CB8AC3E}">
        <p14:creationId xmlns:p14="http://schemas.microsoft.com/office/powerpoint/2010/main" val="7625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0723F91-4E75-4A7D-A037-A6B7C31FBCBB}"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905000" y="484188"/>
            <a:ext cx="3940175" cy="2954337"/>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0333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21</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dirty="0" smtClean="0"/>
          </a:p>
          <a:p>
            <a:pPr defTabSz="831136"/>
            <a:r>
              <a:rPr lang="en-US" dirty="0" smtClean="0"/>
              <a:t>“</a:t>
            </a:r>
            <a:r>
              <a:rPr lang="en-US" b="1" dirty="0" smtClean="0"/>
              <a:t>Potential</a:t>
            </a:r>
            <a:r>
              <a:rPr lang="en-US" b="1" baseline="0" dirty="0" smtClean="0"/>
              <a:t> Hazards</a:t>
            </a:r>
            <a:r>
              <a:rPr lang="en-US" baseline="0" dirty="0" smtClean="0"/>
              <a:t>:</a:t>
            </a:r>
          </a:p>
          <a:p>
            <a:pPr marL="171450" indent="-171450" defTabSz="831136">
              <a:buFont typeface="Arial" panose="020B0604020202020204" pitchFamily="34" charset="0"/>
              <a:buChar char="•"/>
            </a:pPr>
            <a:r>
              <a:rPr lang="en-US" dirty="0" smtClean="0"/>
              <a:t>Working on overhead tasks in </a:t>
            </a:r>
            <a:r>
              <a:rPr lang="en-US" dirty="0" smtClean="0">
                <a:hlinkClick r:id="rId4" tooltip="awkward posture"/>
              </a:rPr>
              <a:t>awkward posture</a:t>
            </a:r>
            <a:r>
              <a:rPr lang="en-US" dirty="0" smtClean="0"/>
              <a:t> with the hands raised above the shoulder may restrict blood flow and result in nerve compression that affects the upper extremities and shoulders causing numbness, tingling, discomfort and fatigue when these postures are maintained for long periods of time.”</a:t>
            </a:r>
          </a:p>
        </p:txBody>
      </p:sp>
    </p:spTree>
    <p:extLst>
      <p:ext uri="{BB962C8B-B14F-4D97-AF65-F5344CB8AC3E}">
        <p14:creationId xmlns:p14="http://schemas.microsoft.com/office/powerpoint/2010/main" val="39684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22</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dirty="0" smtClean="0"/>
          </a:p>
          <a:p>
            <a:pPr defTabSz="831136"/>
            <a:r>
              <a:rPr lang="en-US" dirty="0" smtClean="0"/>
              <a:t>“</a:t>
            </a:r>
            <a:r>
              <a:rPr lang="en-US" b="1" dirty="0" smtClean="0"/>
              <a:t>Potential</a:t>
            </a:r>
            <a:r>
              <a:rPr lang="en-US" b="1" baseline="0" dirty="0" smtClean="0"/>
              <a:t> Hazards</a:t>
            </a:r>
            <a:r>
              <a:rPr lang="en-US" baseline="0" dirty="0" smtClean="0"/>
              <a:t>:</a:t>
            </a:r>
          </a:p>
          <a:p>
            <a:pPr marL="171450" indent="-171450" defTabSz="831136">
              <a:buFont typeface="Arial" panose="020B0604020202020204" pitchFamily="34" charset="0"/>
              <a:buChar char="•"/>
            </a:pPr>
            <a:r>
              <a:rPr lang="en-US" dirty="0" smtClean="0"/>
              <a:t>Awkward postures while pulling with the hands above the shoulder cause an increased load imposed on the shoulders, neck and back. When performed repeatedly, these tasks may result in overexertion of the back and upper extremities.” </a:t>
            </a:r>
          </a:p>
          <a:p>
            <a:pPr marL="0" indent="0" defTabSz="831136">
              <a:buFontTx/>
              <a:buNone/>
            </a:pPr>
            <a:endParaRPr lang="en-US" dirty="0" smtClean="0"/>
          </a:p>
          <a:p>
            <a:pPr defTabSz="831136"/>
            <a:endParaRPr lang="en-US" dirty="0"/>
          </a:p>
        </p:txBody>
      </p:sp>
    </p:spTree>
    <p:extLst>
      <p:ext uri="{BB962C8B-B14F-4D97-AF65-F5344CB8AC3E}">
        <p14:creationId xmlns:p14="http://schemas.microsoft.com/office/powerpoint/2010/main" val="3122330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23</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Simple ways to reduce reach distances:</a:t>
            </a:r>
          </a:p>
          <a:p>
            <a:pPr marL="285750" lvl="0" indent="-285750" eaLnBrk="1" hangingPunct="1">
              <a:buFont typeface="Arial" panose="020B0604020202020204" pitchFamily="34" charset="0"/>
              <a:buChar char="•"/>
            </a:pPr>
            <a:r>
              <a:rPr lang="en-US" altLang="en-US" sz="1300" dirty="0" smtClean="0">
                <a:latin typeface="Arial" panose="020B0604020202020204" pitchFamily="34" charset="0"/>
                <a:cs typeface="Times New Roman" panose="02020603050405020304" pitchFamily="18" charset="0"/>
              </a:rPr>
              <a:t>Keep items within close reach </a:t>
            </a:r>
            <a:r>
              <a:rPr lang="en-US" altLang="en-US" sz="1100" dirty="0" smtClean="0">
                <a:latin typeface="Arial" panose="020B0604020202020204" pitchFamily="34" charset="0"/>
                <a:cs typeface="Times New Roman" panose="02020603050405020304" pitchFamily="18" charset="0"/>
              </a:rPr>
              <a:t>(d</a:t>
            </a:r>
            <a:r>
              <a:rPr lang="en-US" altLang="en-US" sz="1100" dirty="0" smtClean="0">
                <a:latin typeface="Arial" panose="020B0604020202020204" pitchFamily="34" charset="0"/>
              </a:rPr>
              <a:t>esign reach distance for the shortest worker)</a:t>
            </a:r>
          </a:p>
          <a:p>
            <a:pPr marL="742950" lvl="1" indent="-285750" eaLnBrk="1" hangingPunct="1">
              <a:buFont typeface="Courier New" panose="02070309020205020404" pitchFamily="49" charset="0"/>
              <a:buChar char="o"/>
            </a:pPr>
            <a:r>
              <a:rPr lang="en-US" altLang="en-US" sz="1000" dirty="0" smtClean="0">
                <a:latin typeface="Arial" panose="020B0604020202020204" pitchFamily="34" charset="0"/>
              </a:rPr>
              <a:t>Platform allowing for easier access to items</a:t>
            </a:r>
          </a:p>
          <a:p>
            <a:pPr marL="742950" lvl="1" indent="-285750" eaLnBrk="1" hangingPunct="1">
              <a:buFont typeface="Courier New" panose="02070309020205020404" pitchFamily="49" charset="0"/>
              <a:buChar char="o"/>
            </a:pPr>
            <a:r>
              <a:rPr lang="en-US" altLang="en-US" sz="1000" dirty="0" smtClean="0">
                <a:latin typeface="Arial" panose="020B0604020202020204" pitchFamily="34" charset="0"/>
              </a:rPr>
              <a:t>Pullout steps on vehicles</a:t>
            </a:r>
          </a:p>
          <a:p>
            <a:pPr marL="742950" lvl="1" indent="-285750" eaLnBrk="1" hangingPunct="1">
              <a:buFont typeface="Courier New" panose="02070309020205020404" pitchFamily="49" charset="0"/>
              <a:buChar char="o"/>
            </a:pPr>
            <a:r>
              <a:rPr lang="en-US" altLang="en-US" sz="1000" dirty="0" smtClean="0">
                <a:latin typeface="Arial" panose="020B0604020202020204" pitchFamily="34" charset="0"/>
              </a:rPr>
              <a:t>Elevated racks that can be lowered to</a:t>
            </a:r>
            <a:r>
              <a:rPr lang="en-US" altLang="en-US" sz="1000" baseline="0" dirty="0" smtClean="0">
                <a:latin typeface="Arial" panose="020B0604020202020204" pitchFamily="34" charset="0"/>
              </a:rPr>
              <a:t> an appropriate height when access is needed</a:t>
            </a:r>
            <a:endParaRPr lang="en-US" altLang="en-US" sz="1000" dirty="0" smtClean="0">
              <a:latin typeface="Arial" panose="020B0604020202020204" pitchFamily="34" charset="0"/>
            </a:endParaRPr>
          </a:p>
          <a:p>
            <a:pPr eaLnBrk="1" hangingPunct="1"/>
            <a:endParaRPr lang="en-US" altLang="en-US" dirty="0" smtClean="0">
              <a:latin typeface="Arial" panose="020B0604020202020204" pitchFamily="34" charset="0"/>
            </a:endParaRPr>
          </a:p>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dirty="0" smtClean="0">
              <a:latin typeface="Arial" panose="020B0604020202020204" pitchFamily="34" charset="0"/>
            </a:endParaRPr>
          </a:p>
          <a:p>
            <a:pPr marL="0" indent="0" defTabSz="831136">
              <a:buFont typeface="Arial" panose="020B0604020202020204" pitchFamily="34" charset="0"/>
              <a:buNone/>
            </a:pPr>
            <a:r>
              <a:rPr lang="en-US" b="1" dirty="0" smtClean="0"/>
              <a:t>“Possible Solutions</a:t>
            </a:r>
            <a:r>
              <a:rPr lang="en-US" dirty="0" smtClean="0"/>
              <a:t>:</a:t>
            </a:r>
          </a:p>
          <a:p>
            <a:pPr marL="171450" indent="-171450">
              <a:buFont typeface="Arial" panose="020B0604020202020204" pitchFamily="34" charset="0"/>
              <a:buChar char="•"/>
            </a:pPr>
            <a:r>
              <a:rPr lang="en-US" dirty="0" smtClean="0"/>
              <a:t>Conduct pre-planning to ensure that employees are provided with appropriate height ladders. </a:t>
            </a:r>
          </a:p>
          <a:p>
            <a:pPr marL="171450" indent="-171450">
              <a:buFont typeface="Arial" panose="020B0604020202020204" pitchFamily="34" charset="0"/>
              <a:buChar char="•"/>
            </a:pPr>
            <a:r>
              <a:rPr lang="en-US" dirty="0" smtClean="0"/>
              <a:t>Use platform ladders, </a:t>
            </a:r>
            <a:r>
              <a:rPr lang="en-US" dirty="0" smtClean="0">
                <a:hlinkClick r:id="rId4" tooltip="lifts"/>
              </a:rPr>
              <a:t>lifts</a:t>
            </a:r>
            <a:r>
              <a:rPr lang="en-US" dirty="0" smtClean="0"/>
              <a:t> or other devices to get closer to the work area. </a:t>
            </a:r>
            <a:r>
              <a:rPr lang="en-US" dirty="0" smtClean="0">
                <a:latin typeface="Arial" panose="020B0604020202020204" pitchFamily="34" charset="0"/>
              </a:rPr>
              <a:t>“</a:t>
            </a:r>
            <a:endParaRPr lang="en-US" dirty="0" smtClean="0"/>
          </a:p>
        </p:txBody>
      </p:sp>
    </p:spTree>
    <p:extLst>
      <p:ext uri="{BB962C8B-B14F-4D97-AF65-F5344CB8AC3E}">
        <p14:creationId xmlns:p14="http://schemas.microsoft.com/office/powerpoint/2010/main" val="4147490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24</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Simple ways to reduce reach distances:</a:t>
            </a:r>
          </a:p>
          <a:p>
            <a:pPr marL="285750" lvl="0" indent="-285750" eaLnBrk="1" hangingPunct="1">
              <a:buFont typeface="Arial" panose="020B0604020202020204" pitchFamily="34" charset="0"/>
              <a:buChar char="•"/>
            </a:pPr>
            <a:r>
              <a:rPr lang="en-US" altLang="en-US" sz="1300" dirty="0" smtClean="0">
                <a:latin typeface="Arial" panose="020B0604020202020204" pitchFamily="34" charset="0"/>
              </a:rPr>
              <a:t>Remove obstacles</a:t>
            </a:r>
          </a:p>
          <a:p>
            <a:pPr marL="285750" lvl="0" indent="-285750" eaLnBrk="1" hangingPunct="1">
              <a:buFont typeface="Arial" panose="020B0604020202020204" pitchFamily="34" charset="0"/>
              <a:buChar char="•"/>
            </a:pPr>
            <a:r>
              <a:rPr lang="en-US" altLang="en-US" sz="1300" dirty="0" smtClean="0">
                <a:latin typeface="Arial" panose="020B0604020202020204" pitchFamily="34" charset="0"/>
              </a:rPr>
              <a:t>Utilize equipment</a:t>
            </a:r>
            <a:r>
              <a:rPr lang="en-US" altLang="en-US" sz="1300" baseline="0" dirty="0" smtClean="0">
                <a:latin typeface="Arial" panose="020B0604020202020204" pitchFamily="34" charset="0"/>
              </a:rPr>
              <a:t> to raise and lower items or move items closer to worker, such as:</a:t>
            </a:r>
            <a:endParaRPr lang="en-US" altLang="en-US" sz="1300" dirty="0" smtClean="0">
              <a:latin typeface="Arial" panose="020B0604020202020204" pitchFamily="34" charset="0"/>
            </a:endParaRPr>
          </a:p>
          <a:p>
            <a:pPr marL="742950" lvl="1" indent="-285750" eaLnBrk="1" hangingPunct="1">
              <a:buFont typeface="Courier New" panose="02070309020205020404" pitchFamily="49" charset="0"/>
              <a:buChar char="o"/>
            </a:pPr>
            <a:r>
              <a:rPr lang="en-US" altLang="en-US" sz="1300" dirty="0" smtClean="0">
                <a:latin typeface="Arial" panose="020B0604020202020204" pitchFamily="34" charset="0"/>
                <a:cs typeface="Times New Roman" panose="02020603050405020304" pitchFamily="18" charset="0"/>
              </a:rPr>
              <a:t>Use gravity feed racks (these are racks on shelves with little wheels that allow boxes stored on them to slide forward as the front box is removed. (Kind of like taking a can of beverage out of the cooler case at a convenience store.) </a:t>
            </a:r>
          </a:p>
          <a:p>
            <a:pPr marL="742950" lvl="1" indent="-285750" eaLnBrk="1" hangingPunct="1">
              <a:buFont typeface="Courier New" panose="02070309020205020404" pitchFamily="49" charset="0"/>
              <a:buChar char="o"/>
            </a:pPr>
            <a:r>
              <a:rPr lang="en-US" altLang="en-US" sz="1300" dirty="0" smtClean="0">
                <a:latin typeface="Arial" panose="020B0604020202020204" pitchFamily="34" charset="0"/>
                <a:cs typeface="Times New Roman" panose="02020603050405020304" pitchFamily="18" charset="0"/>
              </a:rPr>
              <a:t>Small portable</a:t>
            </a:r>
            <a:r>
              <a:rPr lang="en-US" altLang="en-US" sz="1300" baseline="0" dirty="0" smtClean="0">
                <a:latin typeface="Arial" panose="020B0604020202020204" pitchFamily="34" charset="0"/>
                <a:cs typeface="Times New Roman" panose="02020603050405020304" pitchFamily="18" charset="0"/>
              </a:rPr>
              <a:t> forklift</a:t>
            </a:r>
          </a:p>
          <a:p>
            <a:pPr marL="285750" lvl="0" indent="-285750" eaLnBrk="1" hangingPunct="1">
              <a:buFont typeface="Arial" panose="020B0604020202020204" pitchFamily="34" charset="0"/>
              <a:buChar char="•"/>
            </a:pPr>
            <a:r>
              <a:rPr lang="en-US" altLang="en-US" sz="1400" baseline="0" dirty="0" smtClean="0">
                <a:latin typeface="Arial" panose="020B0604020202020204" pitchFamily="34" charset="0"/>
                <a:cs typeface="Times New Roman" panose="02020603050405020304" pitchFamily="18" charset="0"/>
              </a:rPr>
              <a:t>“Provide “pick sticks” or “bow peep” hooks to pull small, light-weight items closer to edge prior to lifting.”  Source: OSHA </a:t>
            </a:r>
            <a:r>
              <a:rPr lang="en-US" altLang="en-US" sz="1400" baseline="0" dirty="0" err="1" smtClean="0">
                <a:latin typeface="Arial" panose="020B0604020202020204" pitchFamily="34" charset="0"/>
                <a:cs typeface="Times New Roman" panose="02020603050405020304" pitchFamily="18" charset="0"/>
              </a:rPr>
              <a:t>eTool</a:t>
            </a:r>
            <a:r>
              <a:rPr lang="en-US" altLang="en-US" sz="1400" baseline="0" dirty="0" smtClean="0">
                <a:latin typeface="Arial" panose="020B0604020202020204" pitchFamily="34" charset="0"/>
                <a:cs typeface="Times New Roman" panose="02020603050405020304" pitchFamily="18" charset="0"/>
              </a:rPr>
              <a:t>: </a:t>
            </a:r>
            <a:r>
              <a:rPr lang="en-US" altLang="en-US" sz="1400" i="1" baseline="0" dirty="0" smtClean="0">
                <a:latin typeface="Arial" panose="020B0604020202020204" pitchFamily="34" charset="0"/>
                <a:cs typeface="Times New Roman" panose="02020603050405020304" pitchFamily="18" charset="0"/>
              </a:rPr>
              <a:t>Grocery Warehousing: Ergonomics </a:t>
            </a:r>
            <a:endParaRPr lang="en-US" altLang="en-US" sz="1400" i="1" dirty="0" smtClean="0">
              <a:latin typeface="Arial" panose="020B0604020202020204" pitchFamily="34" charset="0"/>
              <a:cs typeface="Times New Roman" panose="02020603050405020304" pitchFamily="18" charset="0"/>
            </a:endParaRPr>
          </a:p>
          <a:p>
            <a:pPr eaLnBrk="1" hangingPunct="1"/>
            <a:endParaRPr lang="en-US" altLang="en-US" sz="1400" dirty="0" smtClean="0">
              <a:latin typeface="Arial" panose="020B0604020202020204" pitchFamily="34" charset="0"/>
              <a:cs typeface="Times New Roman" panose="02020603050405020304" pitchFamily="18" charset="0"/>
            </a:endParaRPr>
          </a:p>
          <a:p>
            <a:pPr eaLnBrk="1" hangingPunct="1"/>
            <a:endParaRPr lang="en-US" altLang="en-US" dirty="0" smtClean="0">
              <a:latin typeface="Arial" panose="020B0604020202020204" pitchFamily="34" charset="0"/>
            </a:endParaRPr>
          </a:p>
          <a:p>
            <a:pPr lvl="0"/>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 </a:t>
            </a:r>
            <a:r>
              <a:rPr lang="en-US" sz="120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(2003)</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altLang="en-US" dirty="0" smtClean="0">
              <a:latin typeface="Arial" panose="020B0604020202020204" pitchFamily="34" charset="0"/>
            </a:endParaRPr>
          </a:p>
          <a:p>
            <a:pPr marL="0" indent="0" defTabSz="831136">
              <a:buFont typeface="Arial" panose="020B0604020202020204" pitchFamily="34" charset="0"/>
              <a:buNone/>
            </a:pPr>
            <a:r>
              <a:rPr lang="en-US" b="1" dirty="0" smtClean="0"/>
              <a:t>“Possible Solutions</a:t>
            </a:r>
            <a:r>
              <a:rPr lang="en-US" dirty="0" smtClean="0"/>
              <a:t>:</a:t>
            </a:r>
          </a:p>
          <a:p>
            <a:pPr marL="171450" indent="-171450">
              <a:buFont typeface="Arial" panose="020B0604020202020204" pitchFamily="34" charset="0"/>
              <a:buChar char="•"/>
            </a:pPr>
            <a:r>
              <a:rPr lang="en-US" dirty="0" smtClean="0"/>
              <a:t>Remove impediments such as work tables, bins or power equipment to improve access.</a:t>
            </a:r>
          </a:p>
          <a:p>
            <a:pPr marL="171450" indent="-171450">
              <a:buFont typeface="Arial" panose="020B0604020202020204" pitchFamily="34" charset="0"/>
              <a:buChar char="•"/>
            </a:pPr>
            <a:r>
              <a:rPr lang="en-US" dirty="0" smtClean="0"/>
              <a:t>Adjust height of the work pieces to allow elbows to stay close to the body within the </a:t>
            </a:r>
            <a:r>
              <a:rPr lang="en-US" dirty="0" smtClean="0">
                <a:hlinkClick r:id="rId4" tooltip="power zone"/>
              </a:rPr>
              <a:t>power zone</a:t>
            </a:r>
            <a:r>
              <a:rPr lang="en-US" dirty="0" smtClean="0"/>
              <a:t>…. </a:t>
            </a:r>
          </a:p>
          <a:p>
            <a:pPr marL="171450" indent="-171450">
              <a:buFont typeface="Arial" panose="020B0604020202020204" pitchFamily="34" charset="0"/>
              <a:buChar char="•"/>
            </a:pPr>
            <a:r>
              <a:rPr lang="en-US" dirty="0" smtClean="0"/>
              <a:t>Use of a </a:t>
            </a:r>
            <a:r>
              <a:rPr lang="en-US" dirty="0" smtClean="0">
                <a:hlinkClick r:id="rId5" tooltip="portable pulley"/>
              </a:rPr>
              <a:t>portable pulley</a:t>
            </a:r>
            <a:r>
              <a:rPr lang="en-US" dirty="0" smtClean="0"/>
              <a:t>… combined with mechanical pullers may significantly reduce overhead reaches and force requirements of the task.”</a:t>
            </a:r>
          </a:p>
          <a:p>
            <a:pPr marL="0" indent="0" defTabSz="831136">
              <a:buFont typeface="Arial" panose="020B0604020202020204" pitchFamily="34" charset="0"/>
              <a:buNone/>
            </a:pPr>
            <a:endParaRPr lang="en-US" dirty="0" smtClean="0"/>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779029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25</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marL="171450" indent="-171450">
              <a:buFont typeface="Arial" panose="020B0604020202020204" pitchFamily="34" charset="0"/>
              <a:buChar char="•"/>
            </a:pPr>
            <a:r>
              <a:rPr lang="en-US" dirty="0" smtClean="0"/>
              <a:t>Your head weighs 10 to 12 pounds, so it can be quite a strain to work with your neck bent.  </a:t>
            </a:r>
          </a:p>
          <a:p>
            <a:pPr marL="171450" indent="-171450">
              <a:buFont typeface="Arial" panose="020B0604020202020204" pitchFamily="34" charset="0"/>
              <a:buChar char="•"/>
            </a:pPr>
            <a:r>
              <a:rPr lang="en-US" dirty="0" smtClean="0"/>
              <a:t>Neck posture is only covered by the rule if the worker is not able to vary his or her posture. Working with the neck bent like this is pretty common in inspection jobs, such as with this cherry sorter.  It also is common in job such as: </a:t>
            </a:r>
          </a:p>
          <a:p>
            <a:pPr marL="628650" lvl="1" indent="-171450">
              <a:buFont typeface="Courier New" panose="02070309020205020404" pitchFamily="49" charset="0"/>
              <a:buChar char="o"/>
            </a:pPr>
            <a:r>
              <a:rPr lang="en-US" dirty="0" smtClean="0"/>
              <a:t>welding, </a:t>
            </a:r>
          </a:p>
          <a:p>
            <a:pPr marL="628650" lvl="1" indent="-171450">
              <a:buFont typeface="Courier New" panose="02070309020205020404" pitchFamily="49" charset="0"/>
              <a:buChar char="o"/>
            </a:pPr>
            <a:r>
              <a:rPr lang="en-US" dirty="0" smtClean="0"/>
              <a:t>microscope work, </a:t>
            </a:r>
          </a:p>
          <a:p>
            <a:pPr marL="628650" lvl="1" indent="-171450">
              <a:buFont typeface="Courier New" panose="02070309020205020404" pitchFamily="49" charset="0"/>
              <a:buChar char="o"/>
            </a:pPr>
            <a:r>
              <a:rPr lang="en-US" dirty="0" smtClean="0"/>
              <a:t>dental hygienists </a:t>
            </a:r>
          </a:p>
          <a:p>
            <a:pPr lvl="1">
              <a:buFontTx/>
              <a:buChar char="•"/>
            </a:pPr>
            <a:endParaRPr lang="en-US" dirty="0" smtClean="0"/>
          </a:p>
          <a:p>
            <a:pPr marL="171450" indent="-171450">
              <a:buFont typeface="Arial" panose="020B0604020202020204" pitchFamily="34" charset="0"/>
              <a:buChar char="•"/>
            </a:pPr>
            <a:r>
              <a:rPr lang="en-US" dirty="0" smtClean="0"/>
              <a:t>Your upper body is 60 percent of your total body weight, so like your neck holding up your head, it</a:t>
            </a:r>
            <a:r>
              <a:rPr lang="ja-JP" altLang="en-US" dirty="0" smtClean="0">
                <a:latin typeface="Arial"/>
              </a:rPr>
              <a:t>’</a:t>
            </a:r>
            <a:r>
              <a:rPr lang="en-US" dirty="0" smtClean="0"/>
              <a:t>s also a strain for your back to hold you in a bent over position for more than two hours per day, such as landscapers who work near ground level.</a:t>
            </a:r>
          </a:p>
          <a:p>
            <a:pPr marL="171450" indent="-171450">
              <a:buFont typeface="Arial" panose="020B0604020202020204" pitchFamily="34" charset="0"/>
              <a:buChar char="•"/>
            </a:pPr>
            <a:r>
              <a:rPr lang="en-US" dirty="0" smtClean="0"/>
              <a:t>Like neck posture, back posture is only covered if the worker is not able to vary his or her posture.</a:t>
            </a:r>
          </a:p>
          <a:p>
            <a:pPr>
              <a:buFontTx/>
              <a:buChar char="•"/>
            </a:pPr>
            <a:endParaRPr lang="en-US" dirty="0" smtClean="0"/>
          </a:p>
          <a:p>
            <a:pPr eaLnBrk="1" hangingPunct="1"/>
            <a:r>
              <a:rPr lang="en-US" sz="1200" dirty="0" smtClean="0"/>
              <a:t>If the location of your work is too low, you</a:t>
            </a:r>
            <a:r>
              <a:rPr lang="ja-JP" altLang="en-US" sz="1200" dirty="0" smtClean="0"/>
              <a:t>’</a:t>
            </a:r>
            <a:r>
              <a:rPr lang="en-US" sz="1200" dirty="0" smtClean="0"/>
              <a:t>re going to have to get into an awkward posture to get to it. Typically that means bending your back, kneeling or squatting. It can also mean bending your head and neck forward. </a:t>
            </a:r>
          </a:p>
          <a:p>
            <a:pPr eaLnBrk="1" hangingPunct="1"/>
            <a:r>
              <a:rPr lang="en-US" sz="1200" dirty="0" smtClean="0"/>
              <a:t>If ergonomics is about adapting the work to fit you, instead of asking you to adapt to the work, what do you think some ergonomic solutions might be? </a:t>
            </a:r>
          </a:p>
          <a:p>
            <a:pPr eaLnBrk="1" hangingPunct="1"/>
            <a:endParaRPr lang="en-US" sz="1200" dirty="0" smtClean="0"/>
          </a:p>
          <a:p>
            <a:pPr eaLnBrk="1" hangingPunct="1"/>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Posture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repeated working in a deviated body posture (e.g. bent neck, back, wrists, arms above the head etc.) for more than 2 hours per day.</a:t>
            </a:r>
            <a:endParaRPr lang="en-US" sz="1200" dirty="0" smtClean="0"/>
          </a:p>
          <a:p>
            <a:pPr>
              <a:buFontTx/>
              <a:buChar char="•"/>
            </a:pPr>
            <a:endParaRPr lang="en-US" dirty="0" smtClean="0"/>
          </a:p>
        </p:txBody>
      </p:sp>
    </p:spTree>
    <p:extLst>
      <p:ext uri="{BB962C8B-B14F-4D97-AF65-F5344CB8AC3E}">
        <p14:creationId xmlns:p14="http://schemas.microsoft.com/office/powerpoint/2010/main" val="179299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26</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eaLnBrk="1" hangingPunct="1"/>
            <a:r>
              <a:rPr lang="en-US" sz="1200" dirty="0" smtClean="0"/>
              <a:t>If the location of your work is too low, you</a:t>
            </a:r>
            <a:r>
              <a:rPr lang="ja-JP" altLang="en-US" sz="1200" dirty="0" smtClean="0"/>
              <a:t>’</a:t>
            </a:r>
            <a:r>
              <a:rPr lang="en-US" sz="1200" dirty="0" smtClean="0"/>
              <a:t>re going to have to get into an awkward posture to get to it. Typically that means bending your back, kneeling or squatting. It can also mean bending your head and neck forward. </a:t>
            </a:r>
          </a:p>
          <a:p>
            <a:pPr eaLnBrk="1" hangingPunct="1"/>
            <a:endParaRPr lang="en-US" sz="1200" dirty="0" smtClean="0"/>
          </a:p>
          <a:p>
            <a:pPr eaLnBrk="1" hangingPunct="1"/>
            <a:r>
              <a:rPr lang="en-US" sz="1200" dirty="0" smtClean="0"/>
              <a:t>If ergonomics is about adapting the work to fit you, instead of asking you to adapt to the work, what do you think some ergonomic solutions might be? </a:t>
            </a:r>
          </a:p>
          <a:p>
            <a:pPr>
              <a:buFontTx/>
              <a:buNone/>
            </a:pPr>
            <a:endParaRPr lang="en-US" dirty="0" smtClean="0"/>
          </a:p>
          <a:p>
            <a:pPr marL="171450" indent="-171450">
              <a:buFont typeface="Arial" panose="020B0604020202020204" pitchFamily="34" charset="0"/>
              <a:buChar char="•"/>
            </a:pPr>
            <a:r>
              <a:rPr lang="en-US" dirty="0" smtClean="0"/>
              <a:t>Squatting is one alternative to bending at the back to get down low, and it</a:t>
            </a:r>
            <a:r>
              <a:rPr lang="ja-JP" altLang="en-US" dirty="0" smtClean="0">
                <a:latin typeface="Arial"/>
              </a:rPr>
              <a:t>’</a:t>
            </a:r>
            <a:r>
              <a:rPr lang="en-US" dirty="0" smtClean="0"/>
              <a:t>s fine to do for short periods of time.  Unfortunately it creates a lot of pressure behind the knee cap and can cause knee injuries over time.</a:t>
            </a:r>
          </a:p>
          <a:p>
            <a:pPr defTabSz="831136"/>
            <a:endParaRPr lang="en-US"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Grocery Warehousing: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https://www.osha.gov/SLTC/etools/grocerywarehousing/index.html</a:t>
            </a:r>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Retail Grocery Stores - Ergonomics for the Prevention of Musculoskeletal Disorders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Retail Grocery Stores provide practical recommendations to help grocery store employers and employees reduce the number and severity of injuries in their workplaces. (OSHA 3192 - 2004)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English:</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HTML"/>
              </a:rPr>
              <a:t>HTML</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tooltip="PDF"/>
              </a:rPr>
              <a:t>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defTabSz="831136"/>
            <a:endParaRPr lang="en-US" dirty="0" smtClean="0"/>
          </a:p>
          <a:p>
            <a:pPr defTabSz="831136"/>
            <a:endParaRPr lang="en-US" dirty="0"/>
          </a:p>
        </p:txBody>
      </p:sp>
    </p:spTree>
    <p:extLst>
      <p:ext uri="{BB962C8B-B14F-4D97-AF65-F5344CB8AC3E}">
        <p14:creationId xmlns:p14="http://schemas.microsoft.com/office/powerpoint/2010/main" val="209832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27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a:buFontTx/>
              <a:buChar char="•"/>
            </a:pPr>
            <a:r>
              <a:rPr lang="en-US" dirty="0" smtClean="0"/>
              <a:t> Kneeling also is a risk factor for knee injuries, since it creates pressure both in front of and behind the knee cap.  </a:t>
            </a:r>
          </a:p>
          <a:p>
            <a:pPr>
              <a:buFontTx/>
              <a:buChar char="•"/>
            </a:pPr>
            <a:endParaRPr lang="en-US"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Solutions for Electrical Contractors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https://www.osha.gov/SLTC/etools/electricalcontractors/index.html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buFontTx/>
              <a:buChar char="•"/>
            </a:pPr>
            <a:endParaRPr lang="en-US" dirty="0" smtClean="0"/>
          </a:p>
        </p:txBody>
      </p:sp>
    </p:spTree>
    <p:extLst>
      <p:ext uri="{BB962C8B-B14F-4D97-AF65-F5344CB8AC3E}">
        <p14:creationId xmlns:p14="http://schemas.microsoft.com/office/powerpoint/2010/main" val="72850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28</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31136">
              <a:buFont typeface="Arial" panose="020B0604020202020204" pitchFamily="34" charset="0"/>
              <a:buNone/>
            </a:pPr>
            <a:endParaRPr lang="en-US" dirty="0" smtClean="0"/>
          </a:p>
          <a:p>
            <a:pPr eaLnBrk="1" hangingPunct="1"/>
            <a:r>
              <a:rPr lang="en-US" altLang="en-US" sz="1200" dirty="0" smtClean="0">
                <a:latin typeface="Arial" panose="020B0604020202020204" pitchFamily="34" charset="0"/>
              </a:rPr>
              <a:t>If the work is too low, one solution to consider is finding a way to raise the work.</a:t>
            </a:r>
          </a:p>
          <a:p>
            <a:pPr eaLnBrk="1" hangingPunct="1"/>
            <a:r>
              <a:rPr lang="en-US" altLang="en-US" sz="1200" dirty="0" smtClean="0">
                <a:latin typeface="Arial" panose="020B0604020202020204" pitchFamily="34" charset="0"/>
              </a:rPr>
              <a:t>If that’s not possible, can you use a low stool to provide support so that you can sit lower near the level of the work?</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3514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29</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31136">
              <a:buFont typeface="Arial" panose="020B0604020202020204" pitchFamily="34" charset="0"/>
              <a:buNone/>
            </a:pPr>
            <a:endParaRPr lang="en-US" dirty="0" smtClean="0"/>
          </a:p>
          <a:p>
            <a:pPr eaLnBrk="1" hangingPunct="1"/>
            <a:r>
              <a:rPr lang="en-US" altLang="en-US" sz="1200" dirty="0" smtClean="0">
                <a:latin typeface="Arial" panose="020B0604020202020204" pitchFamily="34" charset="0"/>
              </a:rPr>
              <a:t>If the work is too low, one solution to consider is finding a way to raise the work.</a:t>
            </a:r>
          </a:p>
          <a:p>
            <a:pPr eaLnBrk="1" hangingPunct="1"/>
            <a:r>
              <a:rPr lang="en-US" altLang="en-US" sz="1200" dirty="0" smtClean="0">
                <a:latin typeface="Arial" panose="020B0604020202020204" pitchFamily="34" charset="0"/>
              </a:rPr>
              <a:t>If that’s not possible, can you use a low stool to provide support so that you can sit lower near the level of the work?</a:t>
            </a:r>
          </a:p>
          <a:p>
            <a:pPr eaLnBrk="1" hangingPunct="1"/>
            <a:r>
              <a:rPr lang="en-US" altLang="en-US" sz="1200" dirty="0" smtClean="0">
                <a:latin typeface="Arial" panose="020B0604020202020204" pitchFamily="34" charset="0"/>
              </a:rPr>
              <a:t>Long-handled tools can be used in some cases so that you can stand upright and work.</a:t>
            </a:r>
          </a:p>
          <a:p>
            <a:pPr eaLnBrk="1" hangingPunct="1"/>
            <a:r>
              <a:rPr lang="en-US" altLang="en-US" sz="1200" dirty="0" smtClean="0">
                <a:latin typeface="Arial" panose="020B0604020202020204" pitchFamily="34" charset="0"/>
              </a:rPr>
              <a:t>If none of these will work, it at least helps some to alternate between different postures, so that you don’t spend too much time in any one position.</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9242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30</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831136">
              <a:buFont typeface="Arial" panose="020B0604020202020204" pitchFamily="34" charset="0"/>
              <a:buChar char="•"/>
            </a:pPr>
            <a:r>
              <a:rPr lang="en-US" sz="1200" dirty="0" smtClean="0"/>
              <a:t>Using a lot of hand force increases the risk for hand, wrist and elbow injuries, and in some cases shoulder injuries.  </a:t>
            </a:r>
          </a:p>
          <a:p>
            <a:pPr marL="171450" indent="-171450" defTabSz="831136">
              <a:buFont typeface="Arial" panose="020B0604020202020204" pitchFamily="34" charset="0"/>
              <a:buChar char="•"/>
            </a:pPr>
            <a:r>
              <a:rPr lang="en-US" sz="1200" dirty="0" smtClean="0"/>
              <a:t>Holding something between the tips of the fingers and the thumb is called a pinch grip.  This type of grip uses very small muscles in the hand and wrist, so even holding something that weighs only 2 pounds can be a risk for injury if it</a:t>
            </a:r>
            <a:r>
              <a:rPr lang="ja-JP" altLang="en-US" sz="1200" dirty="0" smtClean="0">
                <a:latin typeface="Arial"/>
              </a:rPr>
              <a:t>’</a:t>
            </a:r>
            <a:r>
              <a:rPr lang="en-US" sz="1200" dirty="0" smtClean="0"/>
              <a:t>s done for more than 2 hours per day.  </a:t>
            </a:r>
          </a:p>
          <a:p>
            <a:pPr marL="171450" indent="-171450" defTabSz="831136">
              <a:buFont typeface="Arial" panose="020B0604020202020204" pitchFamily="34" charset="0"/>
              <a:buChar char="•"/>
            </a:pPr>
            <a:r>
              <a:rPr lang="en-US" sz="1200" dirty="0" smtClean="0"/>
              <a:t>Because you can</a:t>
            </a:r>
            <a:r>
              <a:rPr lang="ja-JP" altLang="en-US" sz="1200" dirty="0" smtClean="0">
                <a:latin typeface="Arial"/>
              </a:rPr>
              <a:t>’</a:t>
            </a:r>
            <a:r>
              <a:rPr lang="en-US" sz="1200" dirty="0" smtClean="0"/>
              <a:t>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marL="171450" indent="-171450" defTabSz="831136">
              <a:buFont typeface="Arial" panose="020B0604020202020204" pitchFamily="34" charset="0"/>
              <a:buChar char="•"/>
            </a:pPr>
            <a:r>
              <a:rPr lang="en-US" sz="1200" dirty="0" smtClean="0"/>
              <a:t>Jobs involving pinch force of 4 pounds are also covered, even if the weight being handled is really low.  An example would be an assembly job where one of the parts  inserted are spring clips that require a pinch force of 4 pounds to open.</a:t>
            </a:r>
          </a:p>
          <a:p>
            <a:pPr marL="171450" indent="-171450" defTabSz="831136">
              <a:buFont typeface="Arial" panose="020B0604020202020204" pitchFamily="34" charset="0"/>
              <a:buChar char="•"/>
            </a:pPr>
            <a:r>
              <a:rPr lang="en-US" sz="1200" dirty="0" smtClean="0"/>
              <a:t>When you grip something with your whole hand you</a:t>
            </a:r>
            <a:r>
              <a:rPr lang="ja-JP" altLang="en-US" sz="1200" dirty="0" smtClean="0">
                <a:latin typeface="Arial"/>
              </a:rPr>
              <a:t>’</a:t>
            </a:r>
            <a:r>
              <a:rPr lang="en-US" sz="1200" dirty="0" smtClean="0"/>
              <a:t>re able to use the larger muscles in your forearm, and this gives you a grip that</a:t>
            </a:r>
            <a:r>
              <a:rPr lang="ja-JP" altLang="en-US" sz="1200" dirty="0" smtClean="0">
                <a:latin typeface="Arial"/>
              </a:rPr>
              <a:t>’</a:t>
            </a:r>
            <a:r>
              <a:rPr lang="en-US" sz="1200" dirty="0" smtClean="0"/>
              <a:t>s five times stronger than a pinch grip.  You</a:t>
            </a:r>
            <a:r>
              <a:rPr lang="ja-JP" altLang="en-US" sz="1200" dirty="0" smtClean="0">
                <a:latin typeface="Arial"/>
              </a:rPr>
              <a:t>’</a:t>
            </a:r>
            <a:r>
              <a:rPr lang="en-US" sz="1200" dirty="0" smtClean="0"/>
              <a:t>re also able to get a better grip so the amount of grip force you use is pretty much equal to the weight of the object you</a:t>
            </a:r>
            <a:r>
              <a:rPr lang="ja-JP" altLang="en-US" sz="1200" dirty="0" smtClean="0">
                <a:latin typeface="Arial"/>
              </a:rPr>
              <a:t>’</a:t>
            </a:r>
            <a:r>
              <a:rPr lang="en-US" sz="1200" dirty="0" smtClean="0"/>
              <a:t>re holding. </a:t>
            </a:r>
          </a:p>
          <a:p>
            <a:pPr marL="171450" indent="-171450" defTabSz="831136">
              <a:buFont typeface="Arial" panose="020B0604020202020204" pitchFamily="34" charset="0"/>
              <a:buChar char="•"/>
            </a:pPr>
            <a:r>
              <a:rPr lang="en-US" sz="1200" dirty="0" smtClean="0"/>
              <a:t>Therefore, grip force only enters the caution zone if it</a:t>
            </a:r>
            <a:r>
              <a:rPr lang="ja-JP" altLang="en-US" sz="1200" dirty="0" smtClean="0">
                <a:latin typeface="Arial"/>
              </a:rPr>
              <a:t>’</a:t>
            </a:r>
            <a:r>
              <a:rPr lang="en-US" sz="1200" dirty="0" smtClean="0"/>
              <a:t>s 10 or more pounds of weight held or 10 or more pounds of force exerted, and it</a:t>
            </a:r>
            <a:r>
              <a:rPr lang="ja-JP" altLang="en-US" sz="1200" dirty="0" smtClean="0">
                <a:latin typeface="Arial"/>
              </a:rPr>
              <a:t>’</a:t>
            </a:r>
            <a:r>
              <a:rPr lang="en-US" sz="1200" dirty="0" smtClean="0"/>
              <a:t>s done for more than 2 hours per day.</a:t>
            </a:r>
          </a:p>
          <a:p>
            <a:pPr defTabSz="831136">
              <a:buFontTx/>
              <a:buChar char="•"/>
            </a:pPr>
            <a:endParaRPr lang="en-US" sz="1200" dirty="0" smtClean="0"/>
          </a:p>
          <a:p>
            <a:pPr marL="0" marR="0" lvl="0" indent="0" algn="l" defTabSz="831136"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Retail Grocery Stores - Ergonomics for the Prevention of Musculoskeletal Disorders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Retail Grocery Stores provide practical recommendations to help grocery store employers and employees reduce the number and severity of injuries in their workplaces. </a:t>
            </a:r>
            <a:endParaRPr lang="en-US" dirty="0" smtClean="0"/>
          </a:p>
          <a:p>
            <a:pPr defTabSz="831136">
              <a:buFontTx/>
              <a:buNone/>
            </a:pPr>
            <a:endParaRPr lang="en-US" dirty="0" smtClean="0"/>
          </a:p>
          <a:p>
            <a:pPr defTabSz="831136">
              <a:buFontTx/>
              <a:buNone/>
            </a:pPr>
            <a:r>
              <a:rPr lang="en-US" dirty="0" smtClean="0"/>
              <a:t>Letter of interpretation:</a:t>
            </a:r>
          </a:p>
          <a:p>
            <a:pPr marL="0" marR="0" lvl="0" indent="0" algn="l" defTabSz="831136"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1991 - 10/16/1991 - Ergonomics in the Baking Industry.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defTabSz="831136"/>
            <a:endParaRPr lang="en-US" dirty="0" smtClean="0"/>
          </a:p>
          <a:p>
            <a:pPr>
              <a:buFontTx/>
              <a:buNone/>
            </a:pPr>
            <a:endParaRPr lang="en-US" dirty="0" smtClean="0"/>
          </a:p>
        </p:txBody>
      </p:sp>
    </p:spTree>
    <p:extLst>
      <p:ext uri="{BB962C8B-B14F-4D97-AF65-F5344CB8AC3E}">
        <p14:creationId xmlns:p14="http://schemas.microsoft.com/office/powerpoint/2010/main" val="258976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7CD5-2941-4288-960A-4D0917D79359}" type="slidenum">
              <a:rPr lang="en-US" altLang="en-US"/>
              <a:pPr/>
              <a:t>3</a:t>
            </a:fld>
            <a:endParaRPr lang="en-US" altLang="en-US"/>
          </a:p>
        </p:txBody>
      </p:sp>
      <p:sp>
        <p:nvSpPr>
          <p:cNvPr id="179202" name="Rectangle 2"/>
          <p:cNvSpPr>
            <a:spLocks noGrp="1" noRot="1" noChangeAspect="1" noChangeArrowheads="1" noTextEdit="1"/>
          </p:cNvSpPr>
          <p:nvPr>
            <p:ph type="sldImg"/>
          </p:nvPr>
        </p:nvSpPr>
        <p:spPr>
          <a:xfrm>
            <a:off x="1905000" y="484188"/>
            <a:ext cx="3940175" cy="2954337"/>
          </a:xfrm>
          <a:ln/>
        </p:spPr>
      </p:sp>
      <p:sp>
        <p:nvSpPr>
          <p:cNvPr id="1792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solidFill>
                  <a:srgbClr val="2A2A2A"/>
                </a:solidFill>
                <a:latin typeface="Tahoma" panose="020B0604030504040204" pitchFamily="34" charset="0"/>
                <a:ea typeface="Tahoma" panose="020B0604030504040204" pitchFamily="34" charset="0"/>
                <a:cs typeface="Tahoma" panose="020B0604030504040204" pitchFamily="34" charset="0"/>
              </a:rPr>
              <a:t>Musculoskeletal Disorders (MSDs)</a:t>
            </a:r>
            <a:r>
              <a:rPr lang="en-US" altLang="en-US" sz="1200" baseline="0" dirty="0" smtClean="0">
                <a:solidFill>
                  <a:srgbClr val="2A2A2A"/>
                </a:solidFill>
                <a:latin typeface="Tahoma" panose="020B0604030504040204" pitchFamily="34" charset="0"/>
                <a:ea typeface="Tahoma" panose="020B0604030504040204" pitchFamily="34" charset="0"/>
                <a:cs typeface="Tahoma" panose="020B0604030504040204" pitchFamily="34" charset="0"/>
              </a:rPr>
              <a:t> r</a:t>
            </a:r>
            <a:r>
              <a:rPr lang="en-US" altLang="en-US" sz="1200" dirty="0" smtClean="0">
                <a:solidFill>
                  <a:srgbClr val="2A2A2A"/>
                </a:solidFill>
                <a:latin typeface="Tahoma" panose="020B0604030504040204" pitchFamily="34" charset="0"/>
                <a:ea typeface="Tahoma" panose="020B0604030504040204" pitchFamily="34" charset="0"/>
                <a:cs typeface="Tahoma" panose="020B0604030504040204" pitchFamily="34" charset="0"/>
              </a:rPr>
              <a:t>epresent 1 in 3 Lost Time Injuries</a:t>
            </a:r>
          </a:p>
          <a:p>
            <a:endParaRPr lang="en-US" altLang="en-US" dirty="0" smtClean="0"/>
          </a:p>
          <a:p>
            <a:r>
              <a:rPr lang="en-US" altLang="en-US" dirty="0" smtClean="0"/>
              <a:t>Source of graphic: </a:t>
            </a:r>
            <a:r>
              <a:rPr lang="en-US" altLang="en-US" i="1" dirty="0" smtClean="0"/>
              <a:t>2014 Nonfatal Occupational</a:t>
            </a:r>
            <a:r>
              <a:rPr lang="en-US" altLang="en-US" i="1" baseline="0" dirty="0" smtClean="0"/>
              <a:t> Injuries and Illnesses: Cases with days away from work </a:t>
            </a:r>
            <a:r>
              <a:rPr lang="en-US" altLang="en-US" baseline="0" dirty="0" smtClean="0"/>
              <a:t>(November 2015), U.S. </a:t>
            </a:r>
            <a:r>
              <a:rPr lang="en-US" altLang="en-US" dirty="0" smtClean="0"/>
              <a:t>Bureau of Labor Statistics,</a:t>
            </a:r>
            <a:r>
              <a:rPr lang="en-US" altLang="en-US" baseline="0" dirty="0" smtClean="0"/>
              <a:t> http://www.bls.gov/iif/oshwc/osh/case/osch0055.pdf </a:t>
            </a:r>
            <a:endParaRPr lang="en-US" altLang="en-US" dirty="0" smtClean="0"/>
          </a:p>
          <a:p>
            <a:endParaRPr lang="en-US" altLang="en-US" dirty="0" smtClean="0"/>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“Musculoskeletal disorders (MSDs) accounted for 32 percent of all injury and illness cases in 2014 for all ownerships. The MSD incidence rate decreased to 33.8 cases per 10,000 full-time workers in 2014, down from 35.8 cases. Nursing assistants and laborers and freight, stock, and material movers incurred the highest number of MSD cases in 2014…. MSD cases accounted for 54 percent of total cases that occurred to nursing assistants in 2014.”</a:t>
            </a:r>
            <a:endParaRPr lang="en-US" altLang="en-US" dirty="0" smtClean="0"/>
          </a:p>
        </p:txBody>
      </p:sp>
    </p:spTree>
    <p:extLst>
      <p:ext uri="{BB962C8B-B14F-4D97-AF65-F5344CB8AC3E}">
        <p14:creationId xmlns:p14="http://schemas.microsoft.com/office/powerpoint/2010/main" val="1667329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31</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defTabSz="831136">
              <a:buFont typeface="Arial" panose="020B0604020202020204" pitchFamily="34" charset="0"/>
              <a:buChar char="•"/>
            </a:pPr>
            <a:r>
              <a:rPr lang="en-US" sz="1200" dirty="0" smtClean="0"/>
              <a:t>Using a lot of hand force increases the risk for hand, wrist and elbow injuries, and in some cases shoulder injuries.  </a:t>
            </a:r>
          </a:p>
          <a:p>
            <a:pPr marL="171450" indent="-171450" defTabSz="831136">
              <a:buFont typeface="Arial" panose="020B0604020202020204" pitchFamily="34" charset="0"/>
              <a:buChar char="•"/>
            </a:pPr>
            <a:r>
              <a:rPr lang="en-US" sz="1200" dirty="0" smtClean="0"/>
              <a:t>Holding something between the tips of the fingers and the thumb is called a pinch grip.  This type of grip uses very small muscles in the hand and wrist, so even holding something that weighs only 2 pounds can be a risk for injury if it</a:t>
            </a:r>
            <a:r>
              <a:rPr lang="ja-JP" altLang="en-US" sz="1200" dirty="0" smtClean="0">
                <a:latin typeface="Arial"/>
              </a:rPr>
              <a:t>’</a:t>
            </a:r>
            <a:r>
              <a:rPr lang="en-US" sz="1200" dirty="0" smtClean="0"/>
              <a:t>s done for more than 2 hours per day.  </a:t>
            </a:r>
          </a:p>
          <a:p>
            <a:pPr marL="171450" indent="-171450" defTabSz="831136">
              <a:buFont typeface="Arial" panose="020B0604020202020204" pitchFamily="34" charset="0"/>
              <a:buChar char="•"/>
            </a:pPr>
            <a:r>
              <a:rPr lang="en-US" sz="1200" dirty="0" smtClean="0"/>
              <a:t>Because you can</a:t>
            </a:r>
            <a:r>
              <a:rPr lang="ja-JP" altLang="en-US" sz="1200" dirty="0" smtClean="0">
                <a:latin typeface="Arial"/>
              </a:rPr>
              <a:t>’</a:t>
            </a:r>
            <a:r>
              <a:rPr lang="en-US" sz="1200" dirty="0" smtClean="0"/>
              <a:t>t get as good a grip with your fingertips as with your whole hand, you tend to use more force to hold onto something than just the weight of the object.  For example, in order to hold onto a stack of paper that weighs two pounds, you actually have to use four pounds of grip force.</a:t>
            </a:r>
          </a:p>
          <a:p>
            <a:pPr marL="171450" indent="-171450" defTabSz="831136">
              <a:buFont typeface="Arial" panose="020B0604020202020204" pitchFamily="34" charset="0"/>
              <a:buChar char="•"/>
            </a:pPr>
            <a:r>
              <a:rPr lang="en-US" sz="1200" dirty="0" smtClean="0"/>
              <a:t>Jobs involving pinch force of 4 pounds are also covered, even if the weight being handled is really low.  An example would be an assembly job where one of the parts  inserted are spring clips that require a pinch force of 4 pounds to open.</a:t>
            </a:r>
          </a:p>
          <a:p>
            <a:pPr marL="171450" indent="-171450" defTabSz="831136">
              <a:buFont typeface="Arial" panose="020B0604020202020204" pitchFamily="34" charset="0"/>
              <a:buChar char="•"/>
            </a:pPr>
            <a:r>
              <a:rPr lang="en-US" sz="1200" dirty="0" smtClean="0"/>
              <a:t>When you grip something with your whole hand you</a:t>
            </a:r>
            <a:r>
              <a:rPr lang="ja-JP" altLang="en-US" sz="1200" dirty="0" smtClean="0">
                <a:latin typeface="Arial"/>
              </a:rPr>
              <a:t>’</a:t>
            </a:r>
            <a:r>
              <a:rPr lang="en-US" sz="1200" dirty="0" smtClean="0"/>
              <a:t>re able to use the larger muscles in your forearm, and this gives you a grip that</a:t>
            </a:r>
            <a:r>
              <a:rPr lang="ja-JP" altLang="en-US" sz="1200" dirty="0" smtClean="0">
                <a:latin typeface="Arial"/>
              </a:rPr>
              <a:t>’</a:t>
            </a:r>
            <a:r>
              <a:rPr lang="en-US" sz="1200" dirty="0" smtClean="0"/>
              <a:t>s five times stronger than a pinch grip.  You</a:t>
            </a:r>
            <a:r>
              <a:rPr lang="ja-JP" altLang="en-US" sz="1200" dirty="0" smtClean="0">
                <a:latin typeface="Arial"/>
              </a:rPr>
              <a:t>’</a:t>
            </a:r>
            <a:r>
              <a:rPr lang="en-US" sz="1200" dirty="0" smtClean="0"/>
              <a:t>re also able to get a better grip so the amount of grip force you use is pretty much equal to the weight of the object you</a:t>
            </a:r>
            <a:r>
              <a:rPr lang="ja-JP" altLang="en-US" sz="1200" dirty="0" smtClean="0">
                <a:latin typeface="Arial"/>
              </a:rPr>
              <a:t>’</a:t>
            </a:r>
            <a:r>
              <a:rPr lang="en-US" sz="1200" dirty="0" smtClean="0"/>
              <a:t>re holding. </a:t>
            </a:r>
          </a:p>
          <a:p>
            <a:pPr marL="171450" indent="-171450" defTabSz="831136">
              <a:buFont typeface="Arial" panose="020B0604020202020204" pitchFamily="34" charset="0"/>
              <a:buChar char="•"/>
            </a:pPr>
            <a:r>
              <a:rPr lang="en-US" sz="1200" dirty="0" smtClean="0"/>
              <a:t>Therefore, grip force only enters the caution zone if it</a:t>
            </a:r>
            <a:r>
              <a:rPr lang="ja-JP" altLang="en-US" sz="1200" dirty="0" smtClean="0">
                <a:latin typeface="Arial"/>
              </a:rPr>
              <a:t>’</a:t>
            </a:r>
            <a:r>
              <a:rPr lang="en-US" sz="1200" dirty="0" smtClean="0"/>
              <a:t>s 10 or more pounds of weight held or 10 or more pounds of force exerted, and it</a:t>
            </a:r>
            <a:r>
              <a:rPr lang="ja-JP" altLang="en-US" sz="1200" dirty="0" smtClean="0">
                <a:latin typeface="Arial"/>
              </a:rPr>
              <a:t>’</a:t>
            </a:r>
            <a:r>
              <a:rPr lang="en-US" sz="1200" dirty="0" smtClean="0"/>
              <a:t>s done for more than 2 hours per day.</a:t>
            </a:r>
          </a:p>
          <a:p>
            <a:pPr defTabSz="831136">
              <a:buFontTx/>
              <a:buChar char="•"/>
            </a:pPr>
            <a:endParaRPr lang="en-US" sz="1200"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in the Printing Industry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https://www.osha.gov/SLTC/etools/printing/</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Sewing and Related Procedures: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https://www.osha.gov/SLTC/etools/sewing/index.html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2579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32</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31136">
              <a:buFont typeface="Arial" panose="020B0604020202020204" pitchFamily="34" charset="0"/>
              <a:buNone/>
            </a:pPr>
            <a:endParaRPr lang="en-US" dirty="0" smtClean="0"/>
          </a:p>
          <a:p>
            <a:pPr marL="171450" indent="-171450" eaLnBrk="1" hangingPunct="1">
              <a:buFont typeface="Arial" panose="020B0604020202020204" pitchFamily="34" charset="0"/>
              <a:buChar char="•"/>
            </a:pPr>
            <a:r>
              <a:rPr lang="en-US" altLang="en-US" sz="1200" dirty="0" smtClean="0">
                <a:latin typeface="Arial" panose="020B0604020202020204" pitchFamily="34" charset="0"/>
              </a:rPr>
              <a:t>Limit hand-carrying stresses through:</a:t>
            </a:r>
            <a:endParaRPr lang="en-US" altLang="en-US" sz="1200" baseline="0" dirty="0" smtClean="0">
              <a:latin typeface="Arial" panose="020B0604020202020204" pitchFamily="34" charset="0"/>
            </a:endParaRPr>
          </a:p>
          <a:p>
            <a:pPr marL="628650" lvl="1" indent="-171450" eaLnBrk="1" hangingPunct="1">
              <a:buFont typeface="Courier New" panose="02070309020205020404" pitchFamily="49" charset="0"/>
              <a:buChar char="o"/>
            </a:pPr>
            <a:r>
              <a:rPr lang="en-US" altLang="en-US" sz="1100" dirty="0" smtClean="0">
                <a:latin typeface="Arial" panose="020B0604020202020204" pitchFamily="34" charset="0"/>
              </a:rPr>
              <a:t>Design</a:t>
            </a:r>
            <a:r>
              <a:rPr lang="en-US" altLang="en-US" sz="1100" baseline="0" dirty="0" smtClean="0">
                <a:latin typeface="Arial" panose="020B0604020202020204" pitchFamily="34" charset="0"/>
              </a:rPr>
              <a:t> of work layout that reduces hand-carrying of items</a:t>
            </a:r>
            <a:endParaRPr lang="en-US" altLang="en-US" sz="1100" dirty="0" smtClean="0">
              <a:latin typeface="Arial" panose="020B0604020202020204" pitchFamily="34" charset="0"/>
            </a:endParaRPr>
          </a:p>
          <a:p>
            <a:pPr marL="628650" lvl="1" indent="-171450" eaLnBrk="1" hangingPunct="1">
              <a:buFont typeface="Courier New" panose="02070309020205020404" pitchFamily="49" charset="0"/>
              <a:buChar char="o"/>
            </a:pPr>
            <a:r>
              <a:rPr lang="en-US" altLang="en-US" sz="1100" dirty="0" smtClean="0">
                <a:latin typeface="Arial" panose="020B0604020202020204" pitchFamily="34" charset="0"/>
              </a:rPr>
              <a:t>Reduce</a:t>
            </a:r>
            <a:r>
              <a:rPr lang="en-US" altLang="en-US" sz="1100" baseline="0" dirty="0" smtClean="0">
                <a:latin typeface="Arial" panose="020B0604020202020204" pitchFamily="34" charset="0"/>
              </a:rPr>
              <a:t> amount of items carried at one time </a:t>
            </a:r>
            <a:endParaRPr lang="en-US" altLang="en-US" sz="1100" dirty="0" smtClean="0">
              <a:latin typeface="Arial" panose="020B0604020202020204" pitchFamily="34" charset="0"/>
            </a:endParaRPr>
          </a:p>
          <a:p>
            <a:pPr marL="171450" lvl="0" indent="-171450" eaLnBrk="1" hangingPunct="1">
              <a:buFont typeface="Arial" panose="020B0604020202020204" pitchFamily="34" charset="0"/>
              <a:buChar char="•"/>
            </a:pPr>
            <a:r>
              <a:rPr lang="en-US" altLang="en-US" sz="1200" dirty="0" smtClean="0">
                <a:latin typeface="Arial" panose="020B0604020202020204" pitchFamily="34" charset="0"/>
              </a:rPr>
              <a:t>Use</a:t>
            </a:r>
            <a:r>
              <a:rPr lang="en-US" altLang="en-US" sz="1200" baseline="0" dirty="0" smtClean="0">
                <a:latin typeface="Arial" panose="020B0604020202020204" pitchFamily="34" charset="0"/>
              </a:rPr>
              <a:t> non-pinch grip postures to hold and carry items</a:t>
            </a:r>
          </a:p>
          <a:p>
            <a:pPr marL="171450" lvl="0" indent="-171450" eaLnBrk="1" hangingPunct="1">
              <a:buFont typeface="Arial" panose="020B0604020202020204" pitchFamily="34" charset="0"/>
              <a:buChar char="•"/>
            </a:pPr>
            <a:r>
              <a:rPr lang="en-US" altLang="en-US" sz="1200" baseline="0" dirty="0" smtClean="0">
                <a:latin typeface="Arial" panose="020B0604020202020204" pitchFamily="34" charset="0"/>
              </a:rPr>
              <a:t>Use ergonomically designed tools/aids, such as:</a:t>
            </a:r>
          </a:p>
          <a:p>
            <a:pPr marL="628650" lvl="1" indent="-171450" eaLnBrk="1" hangingPunct="1">
              <a:buFont typeface="Courier New" panose="02070309020205020404" pitchFamily="49" charset="0"/>
              <a:buChar char="o"/>
            </a:pPr>
            <a:r>
              <a:rPr lang="en-US" altLang="en-US" sz="1100" baseline="0" dirty="0" smtClean="0">
                <a:latin typeface="Arial" panose="020B0604020202020204" pitchFamily="34" charset="0"/>
              </a:rPr>
              <a:t>Friction-reducing aids on fingers to reduce amount of force exerted in the pinch grip (1)</a:t>
            </a:r>
          </a:p>
          <a:p>
            <a:pPr marL="171450" lvl="0" indent="-171450" eaLnBrk="1" hangingPunct="1">
              <a:buFont typeface="Arial" panose="020B0604020202020204" pitchFamily="34" charset="0"/>
              <a:buChar char="•"/>
            </a:pPr>
            <a:r>
              <a:rPr lang="en-US" altLang="en-US" dirty="0" smtClean="0">
                <a:latin typeface="Arial" panose="020B0604020202020204" pitchFamily="34" charset="0"/>
              </a:rPr>
              <a:t>Use job/task rotation that includes tasks not requiring pinch grip</a:t>
            </a:r>
          </a:p>
          <a:p>
            <a:pPr marL="171450" lvl="0" indent="-171450" eaLnBrk="1" hangingPunct="1">
              <a:buFont typeface="Arial" panose="020B0604020202020204" pitchFamily="34" charset="0"/>
              <a:buChar char="•"/>
            </a:pPr>
            <a:endParaRPr lang="en-US" altLang="en-US" dirty="0" smtClean="0">
              <a:latin typeface="Arial" panose="020B0604020202020204" pitchFamily="34" charset="0"/>
            </a:endParaRPr>
          </a:p>
          <a:p>
            <a:pPr marL="0" lvl="0" indent="0">
              <a:buFont typeface="Arial" panose="020B0604020202020204" pitchFamily="34" charset="0"/>
              <a:buNone/>
            </a:pPr>
            <a:r>
              <a:rPr lang="en-US" b="1" dirty="0" smtClean="0">
                <a:effectLst/>
              </a:rPr>
              <a:t>“Possible Solutions: </a:t>
            </a:r>
          </a:p>
          <a:p>
            <a:pPr marL="171450" lvl="0" indent="-171450">
              <a:buFont typeface="Arial" panose="020B0604020202020204" pitchFamily="34" charset="0"/>
              <a:buChar char="•"/>
            </a:pPr>
            <a:r>
              <a:rPr lang="en-US" dirty="0" smtClean="0">
                <a:effectLst/>
              </a:rPr>
              <a:t>Maintain hand postures that provide maximal finger force. Generally, the hand span should be about 1.75 to 2.25 inches for maximum finger exertion and the hand should be in the shape of a "C“….</a:t>
            </a:r>
          </a:p>
          <a:p>
            <a:pPr marL="171450" lvl="0" indent="-171450">
              <a:buFont typeface="Arial" panose="020B0604020202020204" pitchFamily="34" charset="0"/>
              <a:buChar char="•"/>
            </a:pPr>
            <a:r>
              <a:rPr lang="en-US" dirty="0" smtClean="0">
                <a:effectLst/>
              </a:rPr>
              <a:t>Limit the amount of product that is lifted at one time to reduce the finger force exerted. Some recommendations for repetitive tasks that require pinch grips and that include force should be limited to about 2 to 4 pounds of force. Note: It takes about 2 pounds of force to hold a 12 oz. soda can and about 5 pounds of force to fully open a small binder clip….</a:t>
            </a:r>
          </a:p>
          <a:p>
            <a:pPr marL="171450" lvl="0" indent="-171450">
              <a:buFont typeface="Arial" panose="020B0604020202020204" pitchFamily="34" charset="0"/>
              <a:buChar char="•"/>
            </a:pPr>
            <a:r>
              <a:rPr lang="en-US" dirty="0" smtClean="0">
                <a:effectLst/>
              </a:rPr>
              <a:t>Ensure that the hand is maintained in a neutral posture where it is not bent either up or down or to either side. Bending the wrist reduces the amount of force that can be safely exerted by the fingers. “ (2)</a:t>
            </a:r>
          </a:p>
          <a:p>
            <a:pPr marL="171450" lvl="0" indent="-171450" eaLnBrk="1" hangingPunct="1">
              <a:buFont typeface="Arial" panose="020B0604020202020204" pitchFamily="34" charset="0"/>
              <a:buChar char="•"/>
            </a:pPr>
            <a:endParaRPr lang="en-US" altLang="en-US" dirty="0" smtClean="0">
              <a:latin typeface="Arial" panose="020B0604020202020204" pitchFamily="34" charset="0"/>
            </a:endParaRPr>
          </a:p>
          <a:p>
            <a:pPr marL="0" lvl="0" indent="0" eaLnBrk="1" hangingPunct="1">
              <a:buFontTx/>
              <a:buNone/>
            </a:pPr>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rPr>
              <a:t>1.  https://www.osha.gov/SLTC/etools/sewing/stitching.html</a:t>
            </a:r>
          </a:p>
          <a:p>
            <a:pPr marL="0" lvl="0" indent="0" eaLnBrk="1" hangingPunct="1">
              <a:buFontTx/>
              <a:buNone/>
            </a:pPr>
            <a:r>
              <a:rPr lang="en-US" altLang="en-US" dirty="0" smtClean="0">
                <a:latin typeface="Arial" panose="020B0604020202020204" pitchFamily="34" charset="0"/>
              </a:rPr>
              <a:t>2.  https://www.osha.gov/SLTC/etools/printing/lithography/lithography_index.html</a:t>
            </a:r>
          </a:p>
        </p:txBody>
      </p:sp>
    </p:spTree>
    <p:extLst>
      <p:ext uri="{BB962C8B-B14F-4D97-AF65-F5344CB8AC3E}">
        <p14:creationId xmlns:p14="http://schemas.microsoft.com/office/powerpoint/2010/main" val="2299682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33</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Fewer people know that repetitive lifting can be just as hazardous [as heavy lifting] because of the fatigue it causes.  When you lift frequently you can tire out the muscles, making them more prone to injury.  If your muscles can</a:t>
            </a:r>
            <a:r>
              <a:rPr lang="ja-JP" altLang="en-US" sz="1200" dirty="0" smtClean="0"/>
              <a:t>’</a:t>
            </a:r>
            <a:r>
              <a:rPr lang="en-US" sz="1200" dirty="0" smtClean="0"/>
              <a:t>t handle the load, the strain can be shifted to your joints and the disks in your spine, placing them at risk for injury, too.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Repetition</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high repetition rate for the same movements for at least 2 hours at a time; or, using a high repetition device (e.g. keyboard, mouse) for more than 4 hours a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Solutions for Baggage Handling</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https://www.osha.gov/SLTC/etools/baggagehandling/index.html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Beverage Delivery: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https://www.osha.gov/SLTC/etools/beverage/index.html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Grocery Warehousing: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https://www.osha.gov/SLTC/etools/grocerywarehousing/index.html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Poultry Processing Industry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https://www.osha.gov/SLTC/etools/poultry/index.html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pPr marL="171450" indent="-171450" defTabSz="831136">
              <a:buFont typeface="Arial" panose="020B0604020202020204" pitchFamily="34" charset="0"/>
              <a:buChar cha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0503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34</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Computer Workstations </a:t>
            </a:r>
            <a:r>
              <a:rPr lang="en-US" sz="1200" i="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https://www.osha.gov/SLTC/etools/computerworkstations/index.html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1925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35</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200" dirty="0" smtClean="0">
                <a:latin typeface="Arial" panose="020B0604020202020204" pitchFamily="34" charset="0"/>
              </a:rPr>
              <a:t>Repetitive motions may be required by your job.  However, a lot of times you have some control over what motions you make and how often you make them.  Things you can do to reduce repetitive motions include:</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Arrange work to avoid unnecessary motions</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Let power tools and machinery do the work</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Spread repetitive work out during the day</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Take stretch pauses</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Rotate tasks with co-workers if possible</a:t>
            </a:r>
          </a:p>
          <a:p>
            <a:pPr marL="342900" indent="-342900" eaLnBrk="1" hangingPunct="1">
              <a:spcBef>
                <a:spcPct val="0"/>
              </a:spcBef>
              <a:buFont typeface="Arial" panose="020B0604020202020204" pitchFamily="34" charset="0"/>
              <a:buChar char="•"/>
            </a:pPr>
            <a:r>
              <a:rPr lang="en-US" altLang="en-US" sz="1200" dirty="0" smtClean="0">
                <a:latin typeface="Arial" panose="020B0604020202020204" pitchFamily="34" charset="0"/>
              </a:rPr>
              <a:t>Change hands or motions frequently</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84104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36</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https://www.osha.gov/SLTC/etools/computerworkstations/components_desk.html</a:t>
            </a:r>
          </a:p>
          <a:p>
            <a:r>
              <a:rPr lang="en-US" dirty="0" smtClean="0"/>
              <a:t>“Some desks and</a:t>
            </a:r>
            <a:r>
              <a:rPr lang="en-US" baseline="0" dirty="0" smtClean="0"/>
              <a:t> computer equipment have hard, angled leading edges that come in contact with a user’s arm or wrist. This can create contact stress, affecting nerves and blood vessels, possibly causing tingling and sore fingers.”</a:t>
            </a:r>
            <a:endParaRPr lang="en-US" dirty="0" smtClean="0"/>
          </a:p>
          <a:p>
            <a:endParaRPr lang="en-US" dirty="0" smtClean="0"/>
          </a:p>
          <a:p>
            <a:pPr marL="0" indent="0" defTabSz="831136">
              <a:buFontTx/>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https://www.osha.gov/SLTC/etools/electricalcontractors/prefabrication/assembly.html  </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defTabSz="831136">
              <a:buFontTx/>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“Sharp</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edges on work tables may create contact stress to soft tissues of the forearm, hand, and wrist.”</a:t>
            </a:r>
          </a:p>
          <a:p>
            <a:pPr marL="0" indent="0" defTabSz="831136">
              <a:buFontTx/>
              <a:buNone/>
            </a:pP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a:t>
            </a:r>
            <a:r>
              <a:rPr lang="en-US" baseline="0" dirty="0" smtClean="0"/>
              <a:t> https://www.osha.gov/SLTC/etools/electricalcontractors/installation/using.html</a:t>
            </a: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“Short handles may press or rub against the palm and fingers… causing  </a:t>
            </a:r>
            <a:r>
              <a:rPr lang="en-US" dirty="0" smtClean="0">
                <a:hlinkClick r:id="rId3" tooltip="contact stress"/>
              </a:rPr>
              <a:t>contact stress</a:t>
            </a:r>
            <a:r>
              <a:rPr lang="en-US" dirty="0" smtClean="0"/>
              <a:t>. Small handle diameter may increase force requirements of tool leading to fatigue, discomfort and pain.” </a:t>
            </a: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7549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37</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Contact stress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applying contact force with a body part more than 10 times per hour for more than 2 hours per day (e.g. using the hand or knee as a hammer).</a:t>
            </a:r>
            <a:endParaRPr lang="en-US" dirty="0" smtClean="0"/>
          </a:p>
          <a:p>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6910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38</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https://www.osha.gov/dsg/guidance/shipyard-guidelines.html</a:t>
            </a:r>
          </a:p>
          <a:p>
            <a:pPr marL="171450" marR="0" lvl="0" indent="-171450" algn="l" defTabSz="83113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Long extension handles for hand tools allow the operator</a:t>
            </a:r>
            <a:r>
              <a:rPr lang="en-US" baseline="0" dirty="0" smtClean="0"/>
              <a:t> to work standing instead of kneeling or crouching to use the tool.</a:t>
            </a: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a:t>
            </a:r>
            <a:r>
              <a:rPr lang="en-US" baseline="0" dirty="0" smtClean="0"/>
              <a:t> https://www.osha.gov/SLTC/etools/electricalcontractors/installation/using.html</a:t>
            </a:r>
            <a:endParaRPr lang="en-US" dirty="0" smtClean="0"/>
          </a:p>
          <a:p>
            <a:pPr marL="171450" indent="-171450">
              <a:buFont typeface="Arial" panose="020B0604020202020204" pitchFamily="34" charset="0"/>
              <a:buChar char="•"/>
            </a:pPr>
            <a:r>
              <a:rPr lang="en-US" dirty="0" smtClean="0"/>
              <a:t>“Use tools with padded grips and handles that extend across the whole palm of the hand to minimize contact pressure.</a:t>
            </a:r>
          </a:p>
          <a:p>
            <a:pPr marL="171450" indent="-171450">
              <a:buFont typeface="Arial" panose="020B0604020202020204" pitchFamily="34" charset="0"/>
              <a:buChar char="•"/>
            </a:pPr>
            <a:r>
              <a:rPr lang="en-US" dirty="0" smtClean="0"/>
              <a:t>Ensure that tools such as screwdrivers have appropriately sized and shaped handles. Generally, handles should be about 1 1/2 inches to 3 inches in diameter. Triangular handles with rounded edges provide a better grip.” </a:t>
            </a:r>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https://www.osha.gov/SLTC/etools/poultry/general_hazards/ergonomics.html#contact_stress</a:t>
            </a:r>
          </a:p>
          <a:p>
            <a:r>
              <a:rPr lang="en-US" dirty="0" smtClean="0">
                <a:effectLst/>
              </a:rPr>
              <a:t>“General controls to reduce contact stress:</a:t>
            </a:r>
          </a:p>
          <a:p>
            <a:pPr marL="171450" indent="-171450">
              <a:buFont typeface="Arial" panose="020B0604020202020204" pitchFamily="34" charset="0"/>
              <a:buChar char="•"/>
            </a:pPr>
            <a:r>
              <a:rPr lang="en-US" dirty="0" smtClean="0">
                <a:effectLst/>
              </a:rPr>
              <a:t>Use electric or power tools, knives and scissors.</a:t>
            </a:r>
          </a:p>
          <a:p>
            <a:pPr marL="171450" indent="-171450">
              <a:buFont typeface="Arial" panose="020B0604020202020204" pitchFamily="34" charset="0"/>
              <a:buChar char="•"/>
            </a:pPr>
            <a:r>
              <a:rPr lang="en-US" dirty="0" smtClean="0">
                <a:effectLst/>
              </a:rPr>
              <a:t>Use spring-loaded scissors.</a:t>
            </a:r>
          </a:p>
          <a:p>
            <a:pPr marL="171450" indent="-171450">
              <a:buFont typeface="Arial" panose="020B0604020202020204" pitchFamily="34" charset="0"/>
              <a:buChar char="•"/>
            </a:pPr>
            <a:r>
              <a:rPr lang="en-US" dirty="0" smtClean="0">
                <a:effectLst/>
              </a:rPr>
              <a:t>Attached well-designed handles to tools.</a:t>
            </a:r>
          </a:p>
          <a:p>
            <a:pPr marL="171450" indent="-171450">
              <a:buFont typeface="Arial" panose="020B0604020202020204" pitchFamily="34" charset="0"/>
              <a:buChar char="•"/>
            </a:pPr>
            <a:r>
              <a:rPr lang="en-US" dirty="0" smtClean="0">
                <a:effectLst/>
              </a:rPr>
              <a:t>Wrap of coat tool handles and grips with cushioning material.</a:t>
            </a:r>
          </a:p>
          <a:p>
            <a:pPr marL="171450" indent="-171450">
              <a:buFont typeface="Arial" panose="020B0604020202020204" pitchFamily="34" charset="0"/>
              <a:buChar char="•"/>
            </a:pPr>
            <a:r>
              <a:rPr lang="en-US" dirty="0" smtClean="0">
                <a:effectLst/>
              </a:rPr>
              <a:t>Use palm pads.</a:t>
            </a:r>
          </a:p>
          <a:p>
            <a:pPr marL="171450" indent="-171450">
              <a:buFont typeface="Arial" panose="020B0604020202020204" pitchFamily="34" charset="0"/>
              <a:buChar char="•"/>
            </a:pPr>
            <a:r>
              <a:rPr lang="en-US" dirty="0" smtClean="0">
                <a:effectLst/>
              </a:rPr>
              <a:t>Use sit stand stools to reduce static loading on legs and back.</a:t>
            </a:r>
          </a:p>
          <a:p>
            <a:pPr marL="171450" indent="-171450">
              <a:buFont typeface="Arial" panose="020B0604020202020204" pitchFamily="34" charset="0"/>
              <a:buChar char="•"/>
            </a:pPr>
            <a:r>
              <a:rPr lang="en-US" dirty="0" smtClean="0">
                <a:effectLst/>
              </a:rPr>
              <a:t>Use shoes with thick or cushioned soles.”</a:t>
            </a:r>
          </a:p>
          <a:p>
            <a:pPr marL="0" indent="0" defTabSz="831136">
              <a:buFont typeface="Arial" panose="020B0604020202020204" pitchFamily="34" charset="0"/>
              <a:buNone/>
            </a:pPr>
            <a:endParaRPr lang="en-US" dirty="0" smtClean="0"/>
          </a:p>
        </p:txBody>
      </p:sp>
    </p:spTree>
    <p:extLst>
      <p:ext uri="{BB962C8B-B14F-4D97-AF65-F5344CB8AC3E}">
        <p14:creationId xmlns:p14="http://schemas.microsoft.com/office/powerpoint/2010/main" val="2338266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39</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83113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Source: https://www.osha.gov/SLTC/etools/computerworkstations/components_desk.html</a:t>
            </a:r>
          </a:p>
          <a:p>
            <a:r>
              <a:rPr lang="en-US" dirty="0" smtClean="0">
                <a:effectLst/>
              </a:rPr>
              <a:t>“To minimize contact stress [on desks/computer stations]:</a:t>
            </a:r>
          </a:p>
          <a:p>
            <a:pPr marL="171450" indent="-171450">
              <a:buFont typeface="Arial" panose="020B0604020202020204" pitchFamily="34" charset="0"/>
              <a:buChar char="•"/>
            </a:pPr>
            <a:r>
              <a:rPr lang="en-US" dirty="0" smtClean="0">
                <a:effectLst/>
              </a:rPr>
              <a:t>Pad table edges with inexpensive materials such as pipe insulation.</a:t>
            </a:r>
          </a:p>
          <a:p>
            <a:pPr marL="171450" indent="-171450">
              <a:buFont typeface="Arial" panose="020B0604020202020204" pitchFamily="34" charset="0"/>
              <a:buChar char="•"/>
            </a:pPr>
            <a:r>
              <a:rPr lang="en-US" dirty="0" smtClean="0">
                <a:effectLst/>
              </a:rPr>
              <a:t>Use a </a:t>
            </a:r>
            <a:r>
              <a:rPr lang="en-US" dirty="0" smtClean="0">
                <a:effectLst/>
                <a:hlinkClick r:id="rId3" tooltip="wrist rest"/>
              </a:rPr>
              <a:t>wrist rest</a:t>
            </a:r>
            <a:r>
              <a:rPr lang="en-US" dirty="0" smtClean="0">
                <a:effectLst/>
              </a:rPr>
              <a:t>.</a:t>
            </a:r>
          </a:p>
          <a:p>
            <a:pPr marL="171450" indent="-171450">
              <a:buFont typeface="Arial" panose="020B0604020202020204" pitchFamily="34" charset="0"/>
              <a:buChar char="•"/>
            </a:pPr>
            <a:r>
              <a:rPr lang="en-US" dirty="0" smtClean="0">
                <a:effectLst/>
              </a:rPr>
              <a:t>Buy furniture with rounded desktop edges.”</a:t>
            </a:r>
          </a:p>
          <a:p>
            <a:pPr marL="0" indent="0" defTabSz="831136">
              <a:buFont typeface="Arial" panose="020B0604020202020204" pitchFamily="34" charset="0"/>
              <a:buNone/>
            </a:pPr>
            <a:endParaRPr lang="en-US" dirty="0" smtClean="0"/>
          </a:p>
        </p:txBody>
      </p:sp>
    </p:spTree>
    <p:extLst>
      <p:ext uri="{BB962C8B-B14F-4D97-AF65-F5344CB8AC3E}">
        <p14:creationId xmlns:p14="http://schemas.microsoft.com/office/powerpoint/2010/main" val="3001243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40</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Just about every job requires some lifting, but lifting only becomes a risk for injury if it</a:t>
            </a:r>
            <a:r>
              <a:rPr lang="ja-JP" altLang="en-US" dirty="0" smtClean="0">
                <a:latin typeface="Arial"/>
              </a:rPr>
              <a:t>’</a:t>
            </a:r>
            <a:r>
              <a:rPr lang="en-US" dirty="0" smtClean="0"/>
              <a:t>s heavy lifting, it the lifting is done frequently, or if it</a:t>
            </a:r>
            <a:r>
              <a:rPr lang="ja-JP" altLang="en-US" dirty="0" smtClean="0">
                <a:latin typeface="Arial"/>
              </a:rPr>
              <a:t>’</a:t>
            </a:r>
            <a:r>
              <a:rPr lang="en-US" dirty="0" smtClean="0"/>
              <a:t>s done in an awkward posture.</a:t>
            </a:r>
          </a:p>
          <a:p>
            <a:pPr marL="171450" indent="-171450">
              <a:buFont typeface="Arial" panose="020B0604020202020204" pitchFamily="34" charset="0"/>
              <a:buChar char="•"/>
            </a:pPr>
            <a:r>
              <a:rPr lang="en-US" dirty="0" smtClean="0"/>
              <a:t>For the caution zone, heavy lifting is any lift of 75 </a:t>
            </a:r>
            <a:r>
              <a:rPr lang="en-US" dirty="0" err="1" smtClean="0"/>
              <a:t>lbs</a:t>
            </a:r>
            <a:r>
              <a:rPr lang="en-US" dirty="0" smtClean="0"/>
              <a:t> or more once per day, or 55 </a:t>
            </a:r>
            <a:r>
              <a:rPr lang="en-US" dirty="0" err="1" smtClean="0"/>
              <a:t>lbs</a:t>
            </a:r>
            <a:r>
              <a:rPr lang="en-US" dirty="0" smtClean="0"/>
              <a:t> ten or more times per day.</a:t>
            </a:r>
          </a:p>
          <a:p>
            <a:pPr marL="171450" indent="-171450">
              <a:buFont typeface="Arial" panose="020B0604020202020204" pitchFamily="34" charset="0"/>
              <a:buChar char="•"/>
            </a:pPr>
            <a:r>
              <a:rPr lang="en-US" dirty="0" smtClean="0"/>
              <a:t>Frequent lifting is 10 </a:t>
            </a:r>
            <a:r>
              <a:rPr lang="en-US" dirty="0" err="1" smtClean="0"/>
              <a:t>lbs</a:t>
            </a:r>
            <a:r>
              <a:rPr lang="en-US" dirty="0" smtClean="0"/>
              <a:t> or more, more than twice per minute, for more than 2 hours per day.</a:t>
            </a:r>
          </a:p>
          <a:p>
            <a:pPr marL="171450" indent="-171450">
              <a:buFont typeface="Arial" panose="020B0604020202020204" pitchFamily="34" charset="0"/>
              <a:buChar char="•"/>
            </a:pPr>
            <a:r>
              <a:rPr lang="en-US" dirty="0" smtClean="0"/>
              <a:t>Awkward lifts are lifts of 25 </a:t>
            </a:r>
            <a:r>
              <a:rPr lang="en-US" dirty="0" err="1" smtClean="0"/>
              <a:t>lbs</a:t>
            </a:r>
            <a:r>
              <a:rPr lang="en-US" dirty="0" smtClean="0"/>
              <a:t> or more above the shoulders, below the knees, or out at arms</a:t>
            </a:r>
            <a:r>
              <a:rPr lang="ja-JP" altLang="en-US" dirty="0" smtClean="0">
                <a:latin typeface="Arial"/>
              </a:rPr>
              <a:t>’</a:t>
            </a:r>
            <a:r>
              <a:rPr lang="en-US" dirty="0" smtClean="0"/>
              <a:t> length done more than 25 times per day.</a:t>
            </a:r>
          </a:p>
          <a:p>
            <a:pPr>
              <a:buFontTx/>
              <a:buChar char="•"/>
            </a:pPr>
            <a:endParaRPr lang="en-US" dirty="0" smtClean="0"/>
          </a:p>
          <a:p>
            <a:pPr>
              <a:buFontTx/>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Force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–any lift of more than 34 Kilograms (75 pounds); any pushing/pulling of more than 9 kilograms (20 pounds) of initial force for more than 2 hours per day.</a:t>
            </a:r>
            <a:endParaRPr lang="en-US" dirty="0" smtClean="0"/>
          </a:p>
          <a:p>
            <a:endParaRPr lang="en-US" dirty="0" smtClean="0"/>
          </a:p>
          <a:p>
            <a:pPr lvl="0"/>
            <a:r>
              <a:rPr lang="en-US" sz="12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Healthcare Wide Hazards: Ergonomics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https://www.osha.gov/SLTC/etools/hospital/hazards/ergo/ergo.html</a:t>
            </a:r>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Guidelines for Nursing Homes: Ergonomics for the Prevention of Musculoskeletal Disorders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OSHA's Guidelines for Nursing Homes focuses on practical recommendations for employers to reduce the number and severity of workplace injuries by using methods found to be successful in the nursing home environment. (OSHA 3182 - 2009)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Letters of 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2005 - 07/08/2005 - Formaldehyde exposure and ergonomic hazards in the embalming/funeral home industry.</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1991 - 09/12/1991 - Ability to reconcile the Occupational Safety and Health Administration's meatpacking guidelines.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900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C7CD5-2941-4288-960A-4D0917D79359}" type="slidenum">
              <a:rPr lang="en-US" altLang="en-US"/>
              <a:pPr/>
              <a:t>4</a:t>
            </a:fld>
            <a:endParaRPr lang="en-US" altLang="en-US"/>
          </a:p>
        </p:txBody>
      </p:sp>
      <p:sp>
        <p:nvSpPr>
          <p:cNvPr id="179202" name="Rectangle 2"/>
          <p:cNvSpPr>
            <a:spLocks noGrp="1" noRot="1" noChangeAspect="1" noChangeArrowheads="1" noTextEdit="1"/>
          </p:cNvSpPr>
          <p:nvPr>
            <p:ph type="sldImg"/>
          </p:nvPr>
        </p:nvSpPr>
        <p:spPr>
          <a:xfrm>
            <a:off x="1905000" y="484188"/>
            <a:ext cx="3940175" cy="2954337"/>
          </a:xfrm>
          <a:ln/>
        </p:spPr>
      </p:sp>
      <p:sp>
        <p:nvSpPr>
          <p:cNvPr id="179203" name="Rectangle 3"/>
          <p:cNvSpPr>
            <a:spLocks noGrp="1" noChangeArrowheads="1"/>
          </p:cNvSpPr>
          <p:nvPr>
            <p:ph type="body" idx="1"/>
          </p:nvPr>
        </p:nvSpPr>
        <p:spPr/>
        <p:txBody>
          <a:bodyPr/>
          <a:lstStyle/>
          <a:p>
            <a:r>
              <a:rPr lang="en-US" altLang="en-US" dirty="0" smtClean="0"/>
              <a:t>Source: </a:t>
            </a:r>
            <a:r>
              <a:rPr lang="en-US" altLang="en-US" i="1" dirty="0" smtClean="0"/>
              <a:t>Nonfatal Occupational Injuries and Illnesses</a:t>
            </a:r>
            <a:r>
              <a:rPr lang="en-US" altLang="en-US" i="1" baseline="0" dirty="0" smtClean="0"/>
              <a:t> Requiring Days Away From Work </a:t>
            </a:r>
            <a:r>
              <a:rPr lang="en-US" altLang="en-US" baseline="0" dirty="0" smtClean="0"/>
              <a:t>(2014), </a:t>
            </a:r>
            <a:r>
              <a:rPr lang="en-US" altLang="en-US" dirty="0" smtClean="0"/>
              <a:t>Bureau of Labor Statistics (2015), http://www.bls.gov/news.release/pdf/osh2.pdf</a:t>
            </a:r>
          </a:p>
          <a:p>
            <a:endPar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“Musculoskeletal disorders: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In 2014 for all workers, there were 365,580 cases of musculoskeletal disorders (MSDs), such as sprains or strains resulting from overexertion in lifting. The MSD incidence rate was 33.8 cases per 10,000 full-time workers in 2014, down from 35.8 in 2013. Workers who sustained an MSD required a median of 13 days to recuperate before returning to work in 2014, compared to 9 days for all types of cases and up from 11 days in 2013.”</a:t>
            </a:r>
            <a:endParaRPr lang="en-US" altLang="en-US" sz="1200" dirty="0" smtClean="0">
              <a:latin typeface="Tahoma" panose="020B0604030504040204" pitchFamily="34" charset="0"/>
              <a:ea typeface="Tahoma" panose="020B0604030504040204" pitchFamily="34" charset="0"/>
              <a:cs typeface="Tahoma" panose="020B0604030504040204" pitchFamily="34" charset="0"/>
            </a:endParaRPr>
          </a:p>
          <a:p>
            <a:endParaRPr lang="en-US" altLang="en-US" dirty="0" smtClean="0"/>
          </a:p>
          <a:p>
            <a:endParaRPr lang="en-US" altLang="en-US" dirty="0"/>
          </a:p>
        </p:txBody>
      </p:sp>
    </p:spTree>
    <p:extLst>
      <p:ext uri="{BB962C8B-B14F-4D97-AF65-F5344CB8AC3E}">
        <p14:creationId xmlns:p14="http://schemas.microsoft.com/office/powerpoint/2010/main" val="49856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41</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t>Most people are aware that lifting heavy objects increases the risk for injury.  The load on the low back when lifting something heavy can strain the muscles and damage the disks in your spine.  The load can strain the muscles in the shoulders and upper back as well.</a:t>
            </a:r>
          </a:p>
          <a:p>
            <a:pPr eaLnBrk="1" hangingPunct="1"/>
            <a:r>
              <a:rPr lang="en-US" sz="1200" dirty="0" smtClean="0"/>
              <a:t>Refer to the NIOSH lifting equation but explain that it only works in controlled situations.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Fewer people know that repetitive lifting can be just as hazardous because of the fatigue it causes.  When you lift frequently you can tire out the muscles, making them more prone to injury.  If your muscles can</a:t>
            </a:r>
            <a:r>
              <a:rPr lang="ja-JP" altLang="en-US" sz="1200" dirty="0" smtClean="0"/>
              <a:t>’</a:t>
            </a:r>
            <a:r>
              <a:rPr lang="en-US" sz="1200" dirty="0" smtClean="0"/>
              <a:t>t handle the load, the strain can be shifted to your joints and the disks in your spine, placing them at risk for injury, too.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Lifting even moderate loads while bent over or reaching up or out can also place you at risk of injury, to either your back or your shoulders. When you bend over to pick something up from below your knees, not only does your back have to lift the object, but it also has to lift the weight of your upper body.  Something else to keep in mind, the same stresses are there when you lower something as when you lift it.</a:t>
            </a:r>
          </a:p>
          <a:p>
            <a:endParaRPr lang="en-US" dirty="0" smtClean="0"/>
          </a:p>
          <a:p>
            <a:endParaRPr lang="en-US" dirty="0" smtClean="0"/>
          </a:p>
          <a:p>
            <a:pPr marL="0" indent="0" defTabSz="831136">
              <a:buFontTx/>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403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42</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“Management Guidelines for Safer Lifting</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 the workflow to eliminate unnecessary lifts.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Organize the work so that the physical demands and work pace increase gradually.</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Minimize the distances loads are lifted and lowered.</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Position pallet loads of materials at a height that allows workers to lift and lower within their power zone.</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manually lifting or lowering loads to or from the floor.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Store materials and/or products off the floor.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Arrange materials to arrive on pallets, and keep materials on pallets during storage. Use a forklift to lift or lower the entire pallet of material, rather than lifting or lowering the material individually.</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Arrange to have material off-loaded directly onto storage shelves. Store only lightweight or infrequently lifted items on the floor.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mechanical devices (e.g., lifts, hoists ) whenever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designing jobs that require workers to lift or lower materials to or from floor level.</a:t>
            </a:r>
          </a:p>
          <a:p>
            <a:pPr marL="171450" lvl="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loads that are unstable and/or heavy: </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Tag the load to alert workers. </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Test the load for stability and weight before carrying the load.</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mechanical devices or equipment to lift the load.</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Reduce the weight of the load by:</a:t>
            </a:r>
          </a:p>
          <a:p>
            <a:pPr marL="1085850" lvl="2" indent="-171450">
              <a:buFont typeface="Wingdings" panose="05000000000000000000" pitchFamily="2" charset="2"/>
              <a:buChar char="§"/>
            </a:pPr>
            <a:r>
              <a:rPr lang="en-US" sz="10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Putting fewer items in the container.</a:t>
            </a:r>
          </a:p>
          <a:p>
            <a:pPr marL="1085850" lvl="2" indent="-171450">
              <a:buFont typeface="Wingdings" panose="05000000000000000000" pitchFamily="2" charset="2"/>
              <a:buChar char="§"/>
            </a:pPr>
            <a:r>
              <a:rPr lang="en-US" sz="10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Using a smaller and/or lighter-weight container.</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Repack containers so contents will not shift and the weight is balanced.</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team lifting as a temporary measure for heavy or bulky objects.</a:t>
            </a:r>
          </a:p>
          <a:p>
            <a:pPr marL="171450" lvl="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Reduce the frequency of lifting and the amount of time employees perform lifting tasks by:</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Rotating workers in lifting tasks with other workers in non-lifting tasks.</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Having workers alternate lifting tasks with non-lifting tasks.</a:t>
            </a:r>
          </a:p>
          <a:p>
            <a:pPr marL="171450" lvl="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Clear spaces to improve access to materials or products being handled. Easy access allows workers to get closer and reduces reaching, bending, and twisting.” (pg. 18) </a:t>
            </a:r>
          </a:p>
        </p:txBody>
      </p:sp>
    </p:spTree>
    <p:extLst>
      <p:ext uri="{BB962C8B-B14F-4D97-AF65-F5344CB8AC3E}">
        <p14:creationId xmlns:p14="http://schemas.microsoft.com/office/powerpoint/2010/main" val="1056497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43</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a:p>
            <a:endPar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“Employee Guidelines for Safer Lifting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use of stretching is appropriate as part of a comprehensive ergonomic program. Stretching must not be used in place of engineering and/or administrative improvements.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Check for tags on loads.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Before lifting, always test the load for stability and weight.</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loads that are unstable and/or heavy, follow management guidelines…</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Plan the lift:</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Wear appropriate shoes to avoid slips, trips, or falls.</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If you wear gloves, choose the size that fits properly. Depending on the material the gloves are made of and the number of pairs worn at once, more force may be needed to grasp and hold objects. For example, wearing a single pair of heat-resistant gloves can reduce your grip strength up to 40 percent. Wearing two or more pairs of gloves at once can reduce your grip strength up to 60 percent.</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Lift only as much as you can safely handle by yourself.</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Keep the lifts in your power zone (i.e., above the knees, below the shoulders, and close to the body), if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extra caution when lifting loads that may be unstable.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When lifting:</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Get a secure grip.</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both hands whenever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jerking by using smooth, even motions.</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Keep the load as close to the body as possible.</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the extent feasible use your legs to push up and lift the load, not the upper body or back.</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Do not twist your body. Step to one side or the other to turn.</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Alternate heavy lifting or forceful exertion tasks with less physically demanding tasks.</a:t>
            </a:r>
          </a:p>
          <a:p>
            <a:pPr marL="628650" lvl="1" indent="-171450">
              <a:buFont typeface="Courier New" panose="02070309020205020404" pitchFamily="49" charset="0"/>
              <a:buChar char="o"/>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Take rest breaks.” (pg. 19) </a:t>
            </a:r>
          </a:p>
          <a:p>
            <a:pPr marL="628650" lvl="1" indent="-171450">
              <a:buFont typeface="Courier New" panose="02070309020205020404" pitchFamily="49" charset="0"/>
              <a:buChar char="o"/>
            </a:pP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lvl="0" indent="0">
              <a:buFontTx/>
              <a:buNone/>
            </a:pPr>
            <a:r>
              <a:rPr lang="en-US"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Team lifting can reduce the load in half. Discuss your lifting plan so you don’t make surprise movements. </a:t>
            </a:r>
            <a:r>
              <a:rPr lang="en-US"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(pg. 21)</a:t>
            </a:r>
            <a:endParaRPr lang="en-US" dirty="0" smtClean="0"/>
          </a:p>
        </p:txBody>
      </p:sp>
    </p:spTree>
    <p:extLst>
      <p:ext uri="{BB962C8B-B14F-4D97-AF65-F5344CB8AC3E}">
        <p14:creationId xmlns:p14="http://schemas.microsoft.com/office/powerpoint/2010/main" val="2243894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44</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http://www.cdc.gov/niosh/docs/2007-131/pdfs/2007-131.pdf </a:t>
            </a:r>
          </a:p>
        </p:txBody>
      </p:sp>
    </p:spTree>
    <p:extLst>
      <p:ext uri="{BB962C8B-B14F-4D97-AF65-F5344CB8AC3E}">
        <p14:creationId xmlns:p14="http://schemas.microsoft.com/office/powerpoint/2010/main" val="1362500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54797-BB0A-46D3-8E42-85FA61639C7D}" type="slidenum">
              <a:rPr lang="en-US" altLang="en-US"/>
              <a:pPr/>
              <a:t>45</a:t>
            </a:fld>
            <a:endParaRPr lang="en-US" alt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xfrm>
            <a:off x="914400" y="4343400"/>
            <a:ext cx="5029200" cy="27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Ergonomic Guidelines for Manual Material Handling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(2007), NIOSH, DHHS Publication No. 2007-131, http://</a:t>
            </a:r>
            <a:r>
              <a:rPr lang="en-US" sz="1200" b="0" i="0" u="none" strike="noStrike" kern="1200" baseline="0" smtClean="0">
                <a:solidFill>
                  <a:schemeClr val="tx1"/>
                </a:solidFill>
                <a:latin typeface="Tahoma" panose="020B0604030504040204" pitchFamily="34" charset="0"/>
                <a:ea typeface="Tahoma" panose="020B0604030504040204" pitchFamily="34" charset="0"/>
                <a:cs typeface="Tahoma" panose="020B0604030504040204" pitchFamily="34" charset="0"/>
              </a:rPr>
              <a:t>www.cdc.gov/niosh/docs/2007-131/pdfs/2007-131.pdf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9481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46</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Vibration</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using hand tools with high vibration levels for more than 30 minutes per day; using hand tools with moderate vibration levels for more than 2 hours per day;</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https://www.osha.gov/SLTC/etools/electricalcontractors/supplemental/solutions/tasks_back.html</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en-US" dirty="0" smtClean="0"/>
              <a:t>Whole body vibration occurs while standing or seated in vibrating environments, such as trucks or heavy machinery.</a:t>
            </a:r>
          </a:p>
          <a:p>
            <a:pPr marL="171450" indent="-171450">
              <a:buFont typeface="Arial" panose="020B0604020202020204" pitchFamily="34" charset="0"/>
              <a:buChar char="•"/>
            </a:pPr>
            <a:r>
              <a:rPr lang="en-US" dirty="0" smtClean="0"/>
              <a:t>Whole body vibration in a seated position has been found to increase the prevalence of reported low back pain. Operations such as tractor driving, forklift operating, truck driving, and driving earth moving machines have been found to result in increased back pain.</a:t>
            </a:r>
          </a:p>
          <a:p>
            <a:endParaRPr lang="en-US" dirty="0" smtClean="0"/>
          </a:p>
          <a:p>
            <a:r>
              <a:rPr lang="en-US" dirty="0" smtClean="0"/>
              <a:t>Source: https://www.osha.gov/SLTC/etools/woodworking/production_vibration.html</a:t>
            </a:r>
          </a:p>
          <a:p>
            <a:r>
              <a:rPr lang="en-US" dirty="0" smtClean="0">
                <a:effectLst/>
              </a:rPr>
              <a:t>“Both hand-held and stationary tools that transmit vibration through a work piece can cause vibration "white fingers" or hand-arm vibration syndrome (HAVS). White fingers, or Raynaud's Syndrome, is a disease of the hands in which the blood vessels in the fingers collapse due to repeated exposure to vibration. The skin and muscle tissue do not get the oxygen they need and eventually die. HAVS is a more advanced condition, and the entire hand or arm may be affected by exposure to vibration. Early signs of HAVS are infrequent feelings of numbness and/or tingling in the fingers, hands, or arms, or numbness and whiteness in the tip of the finger when exposed to cold. As the disease progresses, a worker experiences more frequent attacks of numbness, tingling, and pain and finds it difficult to use his or her hands. A worker with advanced HAVS may be disabled for a long time.” </a:t>
            </a:r>
            <a:endParaRPr lang="en-US" dirty="0" smtClean="0"/>
          </a:p>
          <a:p>
            <a:endParaRPr lang="en-US" dirty="0"/>
          </a:p>
        </p:txBody>
      </p:sp>
    </p:spTree>
    <p:extLst>
      <p:ext uri="{BB962C8B-B14F-4D97-AF65-F5344CB8AC3E}">
        <p14:creationId xmlns:p14="http://schemas.microsoft.com/office/powerpoint/2010/main" val="24159779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https://www.osha.gov/dsg/guidance/shipyard-guidelines.html</a:t>
            </a:r>
          </a:p>
          <a:p>
            <a:pPr marL="171450" indent="-171450">
              <a:buFont typeface="Arial" panose="020B0604020202020204" pitchFamily="34" charset="0"/>
              <a:buChar cha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 low-vibration tools that are specifically designed to reduce vibration.</a:t>
            </a:r>
          </a:p>
          <a:p>
            <a:pPr marL="171450" indent="-171450">
              <a:buFont typeface="Arial" panose="020B0604020202020204" pitchFamily="34" charset="0"/>
              <a:buChar char="•"/>
            </a:pPr>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Use</a:t>
            </a: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tool balancers (portable devices that support and positon tools), which may reduce exposure to tool vibration.</a:t>
            </a:r>
          </a:p>
          <a:p>
            <a:pPr marL="171450" indent="-171450">
              <a:buFont typeface="Arial" panose="020B0604020202020204" pitchFamily="34" charset="0"/>
              <a:buChar char="•"/>
            </a:pPr>
            <a:endPar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https://www.osha.gov/SLTC/etools/woodworking/production_vibration.html</a:t>
            </a:r>
          </a:p>
          <a:p>
            <a:pPr marL="0" indent="0">
              <a:buFont typeface="Arial" panose="020B0604020202020204" pitchFamily="34" charset="0"/>
              <a:buNone/>
            </a:pPr>
            <a:r>
              <a:rPr lang="en-US" dirty="0" smtClean="0">
                <a:effectLst/>
              </a:rPr>
              <a:t>“Vibration isolators or damping techniques on equipment offer the most effective protection. Isolate machine vibrations from the surface if it is mounted or by use of vibration-isolation mounts. Vibrating panels of machine housings and guards may be controlled by use of damping materials applied to the panels. Felts, liquid mastics, and elastomeric damping sheets are effective damping materials. Determining the correct type and quantity of damping material to use for a particular machine is a complicated process and should be left to a knowledgeable person.” </a:t>
            </a:r>
            <a:endPar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https://www.osha.gov/SLTC/etools/sawmills/vibration.html</a:t>
            </a:r>
          </a:p>
          <a:p>
            <a:pPr marL="171450" indent="-171450">
              <a:buFont typeface="Arial" panose="020B0604020202020204" pitchFamily="34" charset="0"/>
              <a:buChar char="•"/>
            </a:pPr>
            <a:r>
              <a:rPr lang="en-US" dirty="0" smtClean="0"/>
              <a:t>“Choose chain saws [tools] with the lowest vibration level suitable for the job.</a:t>
            </a:r>
          </a:p>
          <a:p>
            <a:pPr marL="171450" indent="-171450">
              <a:buFont typeface="Arial" panose="020B0604020202020204" pitchFamily="34" charset="0"/>
              <a:buChar char="•"/>
            </a:pPr>
            <a:r>
              <a:rPr lang="en-US" dirty="0" smtClean="0"/>
              <a:t>Allow adequate rest periods.</a:t>
            </a:r>
            <a:r>
              <a:rPr lang="en-US" baseline="0" dirty="0" smtClean="0"/>
              <a:t> </a:t>
            </a:r>
          </a:p>
          <a:p>
            <a:pPr marL="171450" indent="-171450">
              <a:buFont typeface="Arial" panose="020B0604020202020204" pitchFamily="34" charset="0"/>
              <a:buChar char="•"/>
            </a:pPr>
            <a:r>
              <a:rPr lang="en-US" dirty="0" smtClean="0"/>
              <a:t>Rotate jobs.</a:t>
            </a:r>
          </a:p>
          <a:p>
            <a:pPr marL="171450" indent="-171450">
              <a:buFont typeface="Arial" panose="020B0604020202020204" pitchFamily="34" charset="0"/>
              <a:buChar char="•"/>
            </a:pPr>
            <a:r>
              <a:rPr lang="en-US" dirty="0" smtClean="0"/>
              <a:t>Wear warm gloves when in cold temperatures, or anti-vibration gloves.</a:t>
            </a:r>
          </a:p>
          <a:p>
            <a:pPr marL="171450" indent="-171450">
              <a:buFont typeface="Arial" panose="020B0604020202020204" pitchFamily="34" charset="0"/>
              <a:buChar char="•"/>
            </a:pPr>
            <a:r>
              <a:rPr lang="en-US" dirty="0" smtClean="0"/>
              <a:t>Perform routine chain saw [tool] maintenance.</a:t>
            </a:r>
          </a:p>
          <a:p>
            <a:pPr marL="171450" indent="-171450">
              <a:buFont typeface="Arial" panose="020B0604020202020204" pitchFamily="34" charset="0"/>
              <a:buChar char="•"/>
            </a:pPr>
            <a:r>
              <a:rPr lang="en-US" dirty="0" smtClean="0"/>
              <a:t>Instruct workers not to grip saws too tightly.</a:t>
            </a:r>
          </a:p>
          <a:p>
            <a:pPr marL="171450" indent="-171450">
              <a:buFont typeface="Arial" panose="020B0604020202020204" pitchFamily="34" charset="0"/>
              <a:buChar char="•"/>
            </a:pPr>
            <a:r>
              <a:rPr lang="en-US" dirty="0" smtClean="0"/>
              <a:t>Remind workers that smoking decreases blood flow to fingers.</a:t>
            </a:r>
          </a:p>
          <a:p>
            <a:pPr marL="171450" indent="-171450">
              <a:buFont typeface="Arial" panose="020B0604020202020204" pitchFamily="34" charset="0"/>
              <a:buChar char="•"/>
            </a:pPr>
            <a:r>
              <a:rPr lang="en-US" dirty="0" smtClean="0"/>
              <a:t>Advise workers to exercise hands and fingers frequently to increase blood flow.”</a:t>
            </a:r>
            <a:br>
              <a:rPr lang="en-US" dirty="0" smtClean="0"/>
            </a:br>
            <a:endParaRPr lang="en-US" dirty="0" smtClean="0"/>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3603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48</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720351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49</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1"/>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following are important elements of an ergonomic process:</a:t>
            </a:r>
            <a:r>
              <a:rPr lang="en-US" sz="110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Note</a:t>
            </a:r>
            <a:r>
              <a:rPr lang="en-US" sz="11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 ergonomic process uses the principles of an injury and illness prevention program to address MSD hazards. Such a process should be viewed as an ongoing function that is incorporated into the daily operations, rather than as an individual project</a:t>
            </a:r>
            <a:endParaRPr lang="en-US" sz="105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Provide Management Support</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 strong commitment by management is critical to the overall success of an ergonomic process. Management should define clear goals and objectives for the ergonomic process, discuss them with their workers, assign responsibilities to designated staff members, and communicate clearly with the workforce.</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Involve Workers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 participatory ergonomic approach, where workers are directly involved in worksite assessments, solution development and implementation is the essence of a successful ergonomic process. Workers can:</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and provide important information about hazards in their workplaces.</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3"/>
            <a:r>
              <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Assist in the ergonomic process by voicing their concerns and suggestions for reducing exposure to risk factors and by evaluating the changes made as a result of an ergonomic assessment.</a:t>
            </a:r>
            <a:endParaRPr lang="en-US" sz="8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tooltip="Provide Training"/>
              </a:rPr>
              <a:t>Provide Training</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Training is an important element in the ergonomic process. It ensures that workers are aware of ergonomics and its benefits, become informed about ergonomics related concerns in the workplace, and understand the importance of reporting early symptoms of MSDs.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tooltip="Identify Problems"/>
              </a:rPr>
              <a:t>Identify Problems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An important step in the ergonomic process is to identify and assess ergonomic problems in the workplace before they result in MSDs.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Encourage Early </a:t>
            </a:r>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tooltip="Reporting"/>
              </a:rPr>
              <a:t>Reporting</a:t>
            </a:r>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of MSD Symptoms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Early reporting can accelerate the job assessment and improvement process, helping to prevent or reduce the progression of symptoms, the development of serious injuries, and subsequent lost-time claims.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Implement </a:t>
            </a:r>
            <a:r>
              <a:rPr lang="en-US" sz="1000" b="1"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tooltip="Solutions to Control Hazards"/>
              </a:rPr>
              <a:t>Solutions to Control Hazards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There are many possible solutions that can be implemented to reduce, control or eliminate workplace MSDs.</a:t>
            </a:r>
            <a:endParaRPr lang="en-US" sz="9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2"/>
            <a:r>
              <a:rPr lang="en-US" sz="10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Evaluate Progress</a:t>
            </a:r>
            <a:r>
              <a:rPr lang="en-US" sz="10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Established evaluation and corrective action procedures are required to periodically assess the effectiveness of the ergonomic process and to ensure its continuous improvement and long-term success. As an ergonomic process is first developing, assessments should include determining whether goals set for the ergonomic process have been met and determining the success of the implemented ergonomic solutions.</a:t>
            </a:r>
            <a:r>
              <a:rPr lang="en-US" dirty="0" smtClean="0">
                <a:effectLst/>
              </a:rPr>
              <a:t> </a:t>
            </a:r>
            <a:endParaRPr lang="en-US" dirty="0"/>
          </a:p>
        </p:txBody>
      </p:sp>
    </p:spTree>
    <p:extLst>
      <p:ext uri="{BB962C8B-B14F-4D97-AF65-F5344CB8AC3E}">
        <p14:creationId xmlns:p14="http://schemas.microsoft.com/office/powerpoint/2010/main" val="448508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0A3424-BC4A-4597-8A65-4E5F9D37DD28}" type="slidenum">
              <a:rPr lang="en-US" altLang="en-US"/>
              <a:pPr/>
              <a:t>50</a:t>
            </a:fld>
            <a:endParaRPr lang="en-US" altLang="en-US"/>
          </a:p>
        </p:txBody>
      </p:sp>
      <p:sp>
        <p:nvSpPr>
          <p:cNvPr id="58371" name="Rectangle 2"/>
          <p:cNvSpPr>
            <a:spLocks noGrp="1" noRot="1" noChangeAspect="1" noChangeArrowheads="1" noTextEdit="1"/>
          </p:cNvSpPr>
          <p:nvPr>
            <p:ph type="sldImg"/>
          </p:nvPr>
        </p:nvSpPr>
        <p:spPr>
          <a:xfrm>
            <a:off x="1905000" y="484188"/>
            <a:ext cx="3940175" cy="2954337"/>
          </a:xfrm>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smtClean="0">
                <a:latin typeface="Arial" panose="020B0604020202020204" pitchFamily="34" charset="0"/>
              </a:rPr>
              <a:t>Of course, it wouldn’t make sense to report all the little aches and pains you experience.  But how do you know when symptoms are serious enough to need attention?  Report your symptoms if:</a:t>
            </a:r>
          </a:p>
          <a:p>
            <a:pPr lvl="1" eaLnBrk="1" hangingPunct="1">
              <a:spcBef>
                <a:spcPct val="0"/>
              </a:spcBef>
            </a:pPr>
            <a:r>
              <a:rPr lang="en-US" altLang="en-US" sz="1600" dirty="0" smtClean="0">
                <a:latin typeface="Arial" panose="020B0604020202020204" pitchFamily="34" charset="0"/>
              </a:rPr>
              <a:t>Pain is persistent, severe or worsening.</a:t>
            </a:r>
          </a:p>
          <a:p>
            <a:pPr lvl="1" eaLnBrk="1" hangingPunct="1">
              <a:spcBef>
                <a:spcPct val="0"/>
              </a:spcBef>
            </a:pPr>
            <a:r>
              <a:rPr lang="en-US" altLang="en-US" sz="1600" dirty="0" smtClean="0">
                <a:latin typeface="Arial" panose="020B0604020202020204" pitchFamily="34" charset="0"/>
              </a:rPr>
              <a:t>Pain radiates (spreads or “travels” down an arm or leg.</a:t>
            </a:r>
          </a:p>
          <a:p>
            <a:pPr lvl="1" eaLnBrk="1" hangingPunct="1">
              <a:spcBef>
                <a:spcPct val="0"/>
              </a:spcBef>
            </a:pPr>
            <a:r>
              <a:rPr lang="en-US" altLang="en-US" sz="1600" dirty="0" smtClean="0">
                <a:latin typeface="Arial" panose="020B0604020202020204" pitchFamily="34" charset="0"/>
              </a:rPr>
              <a:t>Symptoms include numbness or tingling.</a:t>
            </a:r>
          </a:p>
          <a:p>
            <a:pPr lvl="1" eaLnBrk="1" hangingPunct="1">
              <a:spcBef>
                <a:spcPct val="0"/>
              </a:spcBef>
            </a:pPr>
            <a:r>
              <a:rPr lang="en-US" altLang="en-US" sz="1600" dirty="0" smtClean="0">
                <a:latin typeface="Arial" panose="020B0604020202020204" pitchFamily="34" charset="0"/>
              </a:rPr>
              <a:t>Symptoms keep you from sleeping at night.</a:t>
            </a:r>
          </a:p>
          <a:p>
            <a:pPr lvl="1" eaLnBrk="1" hangingPunct="1">
              <a:spcBef>
                <a:spcPct val="0"/>
              </a:spcBef>
            </a:pPr>
            <a:r>
              <a:rPr lang="en-US" altLang="en-US" sz="1600" dirty="0" smtClean="0">
                <a:latin typeface="Arial" panose="020B0604020202020204" pitchFamily="34" charset="0"/>
              </a:rPr>
              <a:t>Fingers blanch or turning white” that may indicate potential Hand-Arm Vibration Syndrome</a:t>
            </a:r>
          </a:p>
          <a:p>
            <a:pPr eaLnBrk="1" hangingPunct="1">
              <a:spcBef>
                <a:spcPct val="0"/>
              </a:spcBef>
            </a:pPr>
            <a:endParaRPr lang="en-US" altLang="en-US" sz="1600" dirty="0" smtClean="0">
              <a:latin typeface="Arial" panose="020B0604020202020204" pitchFamily="34" charset="0"/>
            </a:endParaRPr>
          </a:p>
          <a:p>
            <a:pPr eaLnBrk="1" hangingPunct="1">
              <a:spcBef>
                <a:spcPct val="0"/>
              </a:spcBef>
            </a:pPr>
            <a:r>
              <a:rPr lang="en-US" altLang="en-US" sz="1600" dirty="0" smtClean="0">
                <a:latin typeface="Arial" panose="020B0604020202020204" pitchFamily="34" charset="0"/>
              </a:rPr>
              <a:t>When in doubt, it’s better to report symptoms and be told there’s nothing wrong than to wait too long.</a:t>
            </a:r>
          </a:p>
          <a:p>
            <a:pPr eaLnBrk="1" hangingPunct="1">
              <a:spcBef>
                <a:spcPct val="0"/>
              </a:spcBef>
            </a:pPr>
            <a:r>
              <a:rPr lang="en-US" altLang="en-US" sz="1600" i="1" dirty="0" smtClean="0">
                <a:latin typeface="Arial" panose="020B0604020202020204" pitchFamily="34" charset="0"/>
              </a:rPr>
              <a:t>(Discuss your company’s specific reporting policy with the employees at this point.)</a:t>
            </a:r>
            <a:endParaRPr lang="en-US" altLang="en-US" sz="1600" dirty="0" smtClean="0">
              <a:latin typeface="Arial" panose="020B0604020202020204" pitchFamily="34" charset="0"/>
            </a:endParaRPr>
          </a:p>
          <a:p>
            <a:pPr eaLnBrk="1" hangingPunct="1">
              <a:spcBef>
                <a:spcPct val="0"/>
              </a:spcBef>
            </a:pPr>
            <a:endParaRPr lang="en-US" altLang="en-US" sz="1600" dirty="0" smtClean="0">
              <a:latin typeface="Arial" panose="020B0604020202020204" pitchFamily="34" charset="0"/>
            </a:endParaRPr>
          </a:p>
          <a:p>
            <a:pPr eaLnBrk="1" hangingPunct="1">
              <a:spcBef>
                <a:spcPct val="0"/>
              </a:spcBef>
            </a:pPr>
            <a:endParaRPr lang="en-US" altLang="en-US" sz="1600" dirty="0" smtClean="0">
              <a:latin typeface="Arial" panose="020B0604020202020204" pitchFamily="34" charset="0"/>
            </a:endParaRPr>
          </a:p>
          <a:p>
            <a:pPr eaLnBrk="1" hangingPunct="1">
              <a:spcBef>
                <a:spcPct val="0"/>
              </a:spcBef>
            </a:pPr>
            <a:endParaRPr lang="en-US" altLang="en-US" sz="1600" dirty="0" smtClean="0">
              <a:latin typeface="Arial" panose="020B0604020202020204" pitchFamily="34" charset="0"/>
            </a:endParaRPr>
          </a:p>
        </p:txBody>
      </p:sp>
    </p:spTree>
    <p:extLst>
      <p:ext uri="{BB962C8B-B14F-4D97-AF65-F5344CB8AC3E}">
        <p14:creationId xmlns:p14="http://schemas.microsoft.com/office/powerpoint/2010/main" val="423865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b="1" dirty="0" smtClean="0"/>
          </a:p>
        </p:txBody>
      </p:sp>
    </p:spTree>
    <p:extLst>
      <p:ext uri="{BB962C8B-B14F-4D97-AF65-F5344CB8AC3E}">
        <p14:creationId xmlns:p14="http://schemas.microsoft.com/office/powerpoint/2010/main" val="2059751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7AFD57-547E-4F5E-9A1E-363110E71639}" type="slidenum">
              <a:rPr lang="en-US" altLang="en-US"/>
              <a:pPr/>
              <a:t>51</a:t>
            </a:fld>
            <a:endParaRPr lang="en-US" altLang="en-US"/>
          </a:p>
        </p:txBody>
      </p:sp>
      <p:sp>
        <p:nvSpPr>
          <p:cNvPr id="60419" name="Rectangle 2"/>
          <p:cNvSpPr>
            <a:spLocks noGrp="1" noRot="1" noChangeAspect="1" noChangeArrowheads="1" noTextEdit="1"/>
          </p:cNvSpPr>
          <p:nvPr>
            <p:ph type="sldImg"/>
          </p:nvPr>
        </p:nvSpPr>
        <p:spPr>
          <a:xfrm>
            <a:off x="1905000" y="484188"/>
            <a:ext cx="3940175" cy="2954337"/>
          </a:xfrm>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smtClean="0">
                <a:latin typeface="Arial" panose="020B0604020202020204" pitchFamily="34" charset="0"/>
              </a:rPr>
              <a:t>Now that you’ve learned something about ergonomics you can get involved.  Your employer may ask you or some of your co-workers to be involved in our efforts to prevent WMSDs.  For example, you may be asked to help look at jobs with risk factors to see if hazards exist.  Your input can be very helpful, since you are the expert on your job.  </a:t>
            </a:r>
          </a:p>
          <a:p>
            <a:pPr eaLnBrk="1" hangingPunct="1">
              <a:spcBef>
                <a:spcPct val="0"/>
              </a:spcBef>
            </a:pPr>
            <a:endParaRPr lang="en-US" altLang="en-US" sz="1400" smtClean="0">
              <a:latin typeface="Arial" panose="020B0604020202020204" pitchFamily="34" charset="0"/>
            </a:endParaRPr>
          </a:p>
          <a:p>
            <a:pPr eaLnBrk="1" hangingPunct="1">
              <a:spcBef>
                <a:spcPct val="0"/>
              </a:spcBef>
            </a:pPr>
            <a:r>
              <a:rPr lang="en-US" altLang="en-US" sz="1400" smtClean="0">
                <a:latin typeface="Arial" panose="020B0604020202020204" pitchFamily="34" charset="0"/>
              </a:rPr>
              <a:t>If jobs are found to be hazardous, you may be asked to take part in coming up with solutions.  If you have any ideas on how to fix the job, share them with us.  If changes are made to your job, do the best you can to work with those changes since they’re there for your safety. Once you get used to the changes you may find that they actually make your job easier.  Take part in any training that comes along with the changes, so you’ll be able to adapt quickly.  Your work habits are important, too, so you may need to change the way you do some parts of your job so that you can do them more safely.  You should also try to apply the principles of ergonomics you learn to your home life as well.  Finally, make sure you let us know whether the changes have worked or not.</a:t>
            </a:r>
          </a:p>
        </p:txBody>
      </p:sp>
    </p:spTree>
    <p:extLst>
      <p:ext uri="{BB962C8B-B14F-4D97-AF65-F5344CB8AC3E}">
        <p14:creationId xmlns:p14="http://schemas.microsoft.com/office/powerpoint/2010/main" val="1831018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C788A-254B-4EB4-8A86-AB082A6FBD42}" type="slidenum">
              <a:rPr lang="en-US" altLang="en-US"/>
              <a:pPr/>
              <a:t>52</a:t>
            </a:fld>
            <a:endParaRPr lang="en-US" altLang="en-US"/>
          </a:p>
        </p:txBody>
      </p:sp>
      <p:sp>
        <p:nvSpPr>
          <p:cNvPr id="61443" name="Rectangle 2"/>
          <p:cNvSpPr>
            <a:spLocks noGrp="1" noRot="1" noChangeAspect="1" noChangeArrowheads="1" noTextEdit="1"/>
          </p:cNvSpPr>
          <p:nvPr>
            <p:ph type="sldImg"/>
          </p:nvPr>
        </p:nvSpPr>
        <p:spPr>
          <a:xfrm>
            <a:off x="1905000" y="484188"/>
            <a:ext cx="3940175" cy="2954337"/>
          </a:xfrm>
          <a:ln/>
        </p:spPr>
      </p:sp>
      <p:sp>
        <p:nvSpPr>
          <p:cNvPr id="61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smtClean="0">
                <a:latin typeface="Arial" panose="020B0604020202020204" pitchFamily="34" charset="0"/>
              </a:rPr>
              <a:t>In summary, here are six key points to remember about ergonomics:</a:t>
            </a:r>
          </a:p>
          <a:p>
            <a:pPr eaLnBrk="1" hangingPunct="1">
              <a:spcBef>
                <a:spcPct val="0"/>
              </a:spcBef>
            </a:pPr>
            <a:r>
              <a:rPr lang="en-US" altLang="en-US" sz="1400" smtClean="0">
                <a:latin typeface="Arial" panose="020B0604020202020204" pitchFamily="34" charset="0"/>
              </a:rPr>
              <a:t>Ergonomics is a tool you can use to make your job safer and better.</a:t>
            </a:r>
          </a:p>
          <a:p>
            <a:pPr eaLnBrk="1" hangingPunct="1">
              <a:spcBef>
                <a:spcPct val="0"/>
              </a:spcBef>
            </a:pPr>
            <a:r>
              <a:rPr lang="en-US" altLang="en-US" sz="1400" smtClean="0">
                <a:latin typeface="Arial" panose="020B0604020202020204" pitchFamily="34" charset="0"/>
              </a:rPr>
              <a:t>Washington state has a rule that requires some employers to implement ergonomics in the workplace.</a:t>
            </a:r>
          </a:p>
          <a:p>
            <a:pPr eaLnBrk="1" hangingPunct="1">
              <a:spcBef>
                <a:spcPct val="0"/>
              </a:spcBef>
            </a:pPr>
            <a:r>
              <a:rPr lang="en-US" altLang="en-US" sz="1400" smtClean="0">
                <a:latin typeface="Arial" panose="020B0604020202020204" pitchFamily="34" charset="0"/>
              </a:rPr>
              <a:t>In jobs with enough exposure to risk factors, work-related musculo-skeletal disorders, or WMSDs, can occur.</a:t>
            </a:r>
          </a:p>
          <a:p>
            <a:pPr eaLnBrk="1" hangingPunct="1">
              <a:spcBef>
                <a:spcPct val="0"/>
              </a:spcBef>
            </a:pPr>
            <a:r>
              <a:rPr lang="en-US" altLang="en-US" sz="1400" smtClean="0">
                <a:latin typeface="Arial" panose="020B0604020202020204" pitchFamily="34" charset="0"/>
              </a:rPr>
              <a:t>By applying ergonomics, risk factors can be reduced and WMSDs prevented.</a:t>
            </a:r>
          </a:p>
          <a:p>
            <a:pPr eaLnBrk="1" hangingPunct="1">
              <a:spcBef>
                <a:spcPct val="0"/>
              </a:spcBef>
            </a:pPr>
            <a:r>
              <a:rPr lang="en-US" altLang="en-US" sz="1400" smtClean="0">
                <a:latin typeface="Arial" panose="020B0604020202020204" pitchFamily="34" charset="0"/>
              </a:rPr>
              <a:t>We can’t stress this point enough: If you start having symptoms of a WMSD, be sure you report them early to avoid more serious injury.</a:t>
            </a:r>
          </a:p>
          <a:p>
            <a:pPr eaLnBrk="1" hangingPunct="1">
              <a:spcBef>
                <a:spcPct val="0"/>
              </a:spcBef>
            </a:pPr>
            <a:r>
              <a:rPr lang="en-US" altLang="en-US" sz="1400" smtClean="0">
                <a:latin typeface="Arial" panose="020B0604020202020204" pitchFamily="34" charset="0"/>
              </a:rPr>
              <a:t>You are the expert when it comes to your job, and you can play an important role in your company’s ergonomics efforts.  Ergonomics can be more than just a one-time fix.  It can be an on-going process that you and your employer can use to make things better.</a:t>
            </a:r>
          </a:p>
          <a:p>
            <a:pPr eaLnBrk="1" hangingPunct="1">
              <a:spcBef>
                <a:spcPct val="0"/>
              </a:spcBef>
            </a:pPr>
            <a:endParaRPr lang="en-US" altLang="en-US" sz="1400" smtClean="0">
              <a:latin typeface="Arial" panose="020B0604020202020204" pitchFamily="34" charset="0"/>
            </a:endParaRPr>
          </a:p>
          <a:p>
            <a:pPr eaLnBrk="1" hangingPunct="1">
              <a:spcBef>
                <a:spcPct val="0"/>
              </a:spcBef>
            </a:pPr>
            <a:r>
              <a:rPr lang="en-US" altLang="en-US" sz="1400" smtClean="0">
                <a:latin typeface="Arial" panose="020B0604020202020204" pitchFamily="34" charset="0"/>
              </a:rPr>
              <a:t>Thank you for your attention.  </a:t>
            </a:r>
          </a:p>
        </p:txBody>
      </p:sp>
    </p:spTree>
    <p:extLst>
      <p:ext uri="{BB962C8B-B14F-4D97-AF65-F5344CB8AC3E}">
        <p14:creationId xmlns:p14="http://schemas.microsoft.com/office/powerpoint/2010/main" val="40213500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sz="1200" dirty="0" smtClean="0">
                <a:latin typeface="Tahoma" panose="020B0604030504040204" pitchFamily="34" charset="0"/>
                <a:ea typeface="Tahoma" panose="020B0604030504040204" pitchFamily="34" charset="0"/>
              </a:rPr>
              <a:t>Ergonomics is the science of designing the job to fit the worker, rather than the worker to fit the job, through adaptation of:</a:t>
            </a:r>
          </a:p>
          <a:p>
            <a:pPr marL="571500" indent="-571500">
              <a:buFont typeface="Arial" panose="020B0604020202020204" pitchFamily="34" charset="0"/>
              <a:buChar char="•"/>
            </a:pPr>
            <a:r>
              <a:rPr lang="en-US" altLang="en-US" sz="1200" dirty="0" smtClean="0">
                <a:latin typeface="Tahoma" panose="020B0604030504040204" pitchFamily="34" charset="0"/>
                <a:ea typeface="Tahoma" panose="020B0604030504040204" pitchFamily="34" charset="0"/>
                <a:cs typeface="Tahoma" panose="020B0604030504040204" pitchFamily="34" charset="0"/>
              </a:rPr>
              <a:t>Work stations</a:t>
            </a:r>
          </a:p>
          <a:p>
            <a:pPr marL="571500" indent="-571500">
              <a:buFont typeface="Arial" panose="020B0604020202020204" pitchFamily="34" charset="0"/>
              <a:buChar char="•"/>
            </a:pPr>
            <a:r>
              <a:rPr lang="en-US" altLang="en-US" sz="1200" dirty="0" smtClean="0">
                <a:latin typeface="Tahoma" panose="020B0604030504040204" pitchFamily="34" charset="0"/>
                <a:ea typeface="Tahoma" panose="020B0604030504040204" pitchFamily="34" charset="0"/>
              </a:rPr>
              <a:t>Tools</a:t>
            </a:r>
          </a:p>
          <a:p>
            <a:pPr marL="571500" indent="-571500">
              <a:buFont typeface="Arial" panose="020B0604020202020204" pitchFamily="34" charset="0"/>
              <a:buChar char="•"/>
            </a:pPr>
            <a:r>
              <a:rPr lang="en-US" altLang="en-US" sz="1200" dirty="0" smtClean="0">
                <a:latin typeface="Tahoma" panose="020B0604030504040204" pitchFamily="34" charset="0"/>
                <a:ea typeface="Tahoma" panose="020B0604030504040204" pitchFamily="34" charset="0"/>
                <a:cs typeface="Tahoma" panose="020B0604030504040204" pitchFamily="34" charset="0"/>
              </a:rPr>
              <a:t>Equipment</a:t>
            </a:r>
          </a:p>
          <a:p>
            <a:endParaRPr lang="en-US" sz="1200" dirty="0"/>
          </a:p>
        </p:txBody>
      </p:sp>
      <p:sp>
        <p:nvSpPr>
          <p:cNvPr id="4" name="Slide Number Placeholder 3"/>
          <p:cNvSpPr>
            <a:spLocks noGrp="1"/>
          </p:cNvSpPr>
          <p:nvPr>
            <p:ph type="sldNum" sz="quarter" idx="10"/>
          </p:nvPr>
        </p:nvSpPr>
        <p:spPr/>
        <p:txBody>
          <a:bodyPr/>
          <a:lstStyle/>
          <a:p>
            <a:fld id="{F5D18354-FAF5-4E98-B57F-F6182A7992A0}" type="slidenum">
              <a:rPr lang="en-US" smtClean="0"/>
              <a:t>53</a:t>
            </a:fld>
            <a:endParaRPr lang="en-US"/>
          </a:p>
        </p:txBody>
      </p:sp>
    </p:spTree>
    <p:extLst>
      <p:ext uri="{BB962C8B-B14F-4D97-AF65-F5344CB8AC3E}">
        <p14:creationId xmlns:p14="http://schemas.microsoft.com/office/powerpoint/2010/main" val="4035043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BEA6D-5AC3-494E-83BF-BAF544FF76EF}" type="slidenum">
              <a:rPr lang="en-US"/>
              <a:pPr/>
              <a:t>57</a:t>
            </a:fld>
            <a:endParaRPr lang="en-US"/>
          </a:p>
        </p:txBody>
      </p:sp>
      <p:sp>
        <p:nvSpPr>
          <p:cNvPr id="83970" name="Rectangle 2"/>
          <p:cNvSpPr>
            <a:spLocks noGrp="1" noRot="1" noChangeAspect="1" noChangeArrowheads="1"/>
          </p:cNvSpPr>
          <p:nvPr>
            <p:ph type="sldImg"/>
          </p:nvPr>
        </p:nvSpPr>
        <p:spPr bwMode="auto">
          <a:xfrm>
            <a:off x="1262063" y="719138"/>
            <a:ext cx="4797425" cy="3598862"/>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xfrm>
            <a:off x="975360" y="4561226"/>
            <a:ext cx="5364480" cy="4843228"/>
          </a:xfrm>
          <a:prstGeom prst="rect">
            <a:avLst/>
          </a:prstGeom>
          <a:solidFill>
            <a:srgbClr val="FFFFFF"/>
          </a:solidFill>
          <a:ln>
            <a:solidFill>
              <a:srgbClr val="000000"/>
            </a:solidFill>
            <a:miter lim="800000"/>
            <a:headEnd/>
            <a:tailEnd/>
          </a:ln>
        </p:spPr>
        <p:txBody>
          <a:bodyPr/>
          <a:lstStyle/>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Ergonomics Standard Interpretations (Letters of Interpretation)</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https://www.osha.gov/pls/oshaweb/searchresults.relevance?p_text=Ergonomics&amp;p_osha_filter=INTERPRETATIONS&amp;p_logger=1</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1991 - 10/16/1991 - Ergonomics in the Baking Industry.</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5"/>
              </a:rPr>
              <a:t>1987 - 02/17/1987 - OSHA has no standards for the design and implementation of video display workstations.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6"/>
              </a:rPr>
              <a:t>1991 - 09/12/1991 - Ability to reconcile the Occupational Safety and Health Administration's meatpacking guidelines.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7"/>
              </a:rPr>
              <a:t>1995 - 05/31/1995 - Requesting clarification of Slings</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8"/>
              </a:rPr>
              <a:t>2004 - 06/07/2004 - OSHA's guidelines are advisory, do not create new employer obligations, and are not basis for citations.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9"/>
              </a:rPr>
              <a:t>2005 - 07/08/2005 - Formaldehyde exposure and ergonomic hazards in the embalming/funeral home industry.</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lvl="0"/>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10"/>
              </a:rPr>
              <a:t>2011 - 12/20/2011 - Clarification on the applicability of the Hazard Communication standard DEF tank operations.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13332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endParaRPr lang="en-US" b="1" dirty="0" smtClean="0"/>
          </a:p>
          <a:p>
            <a:pPr marL="171450" indent="-171450">
              <a:lnSpc>
                <a:spcPct val="90000"/>
              </a:lnSpc>
              <a:buFont typeface="Arial" panose="020B0604020202020204" pitchFamily="34" charset="0"/>
              <a:buChar char="•"/>
            </a:pPr>
            <a:r>
              <a:rPr lang="en-US" sz="1200" b="0" dirty="0" smtClean="0">
                <a:solidFill>
                  <a:srgbClr val="FFFF00"/>
                </a:solidFill>
              </a:rPr>
              <a:t>Designing jobs, equipment, and work tasks to fit human physical characteristics and energy limitations </a:t>
            </a:r>
          </a:p>
          <a:p>
            <a:pPr marL="171450" indent="-171450">
              <a:lnSpc>
                <a:spcPct val="90000"/>
              </a:lnSpc>
              <a:buFont typeface="Arial" panose="020B0604020202020204" pitchFamily="34" charset="0"/>
              <a:buChar char="•"/>
            </a:pPr>
            <a:r>
              <a:rPr lang="en-US" sz="1200" b="0" dirty="0" smtClean="0"/>
              <a:t>It considers body dimensions, mobility, and the body</a:t>
            </a:r>
            <a:r>
              <a:rPr lang="ja-JP" altLang="en-US" sz="1200" b="0" dirty="0" smtClean="0">
                <a:latin typeface="Arial"/>
              </a:rPr>
              <a:t>’</a:t>
            </a:r>
            <a:r>
              <a:rPr lang="en-US" sz="1200" b="0" dirty="0" smtClean="0"/>
              <a:t>s stress behavior</a:t>
            </a:r>
          </a:p>
          <a:p>
            <a:pPr marL="171450" indent="-171450">
              <a:lnSpc>
                <a:spcPct val="90000"/>
              </a:lnSpc>
              <a:buFont typeface="Arial" panose="020B0604020202020204" pitchFamily="34" charset="0"/>
              <a:buChar char="•"/>
            </a:pPr>
            <a:r>
              <a:rPr lang="ja-JP" altLang="en-US" sz="1200" b="0" dirty="0" smtClean="0">
                <a:solidFill>
                  <a:srgbClr val="FFFF00"/>
                </a:solidFill>
                <a:latin typeface="Arial"/>
              </a:rPr>
              <a:t>“</a:t>
            </a:r>
            <a:r>
              <a:rPr lang="en-US" sz="1200" b="0" dirty="0" smtClean="0">
                <a:solidFill>
                  <a:srgbClr val="FFFF00"/>
                </a:solidFill>
              </a:rPr>
              <a:t>Make the work fit the person, not the person fit the work</a:t>
            </a:r>
            <a:r>
              <a:rPr lang="ja-JP" altLang="en-US" sz="1200" b="0" dirty="0" smtClean="0">
                <a:solidFill>
                  <a:srgbClr val="FFFF00"/>
                </a:solidFill>
                <a:latin typeface="Arial"/>
              </a:rPr>
              <a:t>”</a:t>
            </a:r>
            <a:endParaRPr lang="en-US" b="0" dirty="0">
              <a:solidFill>
                <a:srgbClr val="FFFF00"/>
              </a:solidFill>
            </a:endParaRPr>
          </a:p>
        </p:txBody>
      </p:sp>
    </p:spTree>
    <p:extLst>
      <p:ext uri="{BB962C8B-B14F-4D97-AF65-F5344CB8AC3E}">
        <p14:creationId xmlns:p14="http://schemas.microsoft.com/office/powerpoint/2010/main" val="406362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lvl="1" indent="0">
              <a:buNone/>
            </a:pPr>
            <a:r>
              <a:rPr lang="en-US" altLang="en-US" sz="3200" dirty="0" smtClean="0">
                <a:ea typeface="Tahoma" panose="020B0604030504040204" pitchFamily="34" charset="0"/>
              </a:rPr>
              <a:t>Why is Ergonomics important?</a:t>
            </a:r>
          </a:p>
          <a:p>
            <a:pPr marL="171450" indent="-171450">
              <a:lnSpc>
                <a:spcPct val="90000"/>
              </a:lnSpc>
              <a:buFont typeface="Arial" panose="020B0604020202020204" pitchFamily="34" charset="0"/>
              <a:buChar char="•"/>
            </a:pPr>
            <a:r>
              <a:rPr lang="en-US" b="0" dirty="0" smtClean="0">
                <a:solidFill>
                  <a:srgbClr val="FFFF00"/>
                </a:solidFill>
              </a:rPr>
              <a:t>Overexertion</a:t>
            </a:r>
            <a:r>
              <a:rPr lang="en-US" b="0" baseline="0" dirty="0" smtClean="0">
                <a:solidFill>
                  <a:srgbClr val="FFFF00"/>
                </a:solidFill>
              </a:rPr>
              <a:t> is the leading cause of injuries throughout all injuries</a:t>
            </a:r>
          </a:p>
          <a:p>
            <a:pPr marL="628650" lvl="1" indent="-171450">
              <a:lnSpc>
                <a:spcPct val="90000"/>
              </a:lnSpc>
              <a:buFont typeface="Courier New" panose="02070309020205020404" pitchFamily="49" charset="0"/>
              <a:buChar char="o"/>
            </a:pPr>
            <a:r>
              <a:rPr lang="en-US" b="0" baseline="0" dirty="0" smtClean="0">
                <a:solidFill>
                  <a:srgbClr val="FFFF00"/>
                </a:solidFill>
              </a:rPr>
              <a:t>Most costly (32% of Workers’ Compensation expenses in 2014)</a:t>
            </a:r>
          </a:p>
          <a:p>
            <a:pPr marL="628650" lvl="1" indent="-171450">
              <a:lnSpc>
                <a:spcPct val="90000"/>
              </a:lnSpc>
              <a:buFont typeface="Courier New" panose="02070309020205020404" pitchFamily="49" charset="0"/>
              <a:buChar char="o"/>
            </a:pPr>
            <a:r>
              <a:rPr lang="en-US" b="0" baseline="0" dirty="0" smtClean="0">
                <a:solidFill>
                  <a:srgbClr val="FFFF00"/>
                </a:solidFill>
              </a:rPr>
              <a:t>Recurring/persistent pain may develop in future</a:t>
            </a:r>
          </a:p>
          <a:p>
            <a:pPr marL="171450" indent="-171450">
              <a:lnSpc>
                <a:spcPct val="90000"/>
              </a:lnSpc>
              <a:buFont typeface="Arial" panose="020B0604020202020204" pitchFamily="34" charset="0"/>
              <a:buChar char="•"/>
            </a:pPr>
            <a:r>
              <a:rPr lang="en-US" b="0" baseline="0" dirty="0" smtClean="0">
                <a:solidFill>
                  <a:srgbClr val="FFFF00"/>
                </a:solidFill>
              </a:rPr>
              <a:t>Bodily reaction (bending, climbing, reaching, standing, sitting, and slips and trips without falling) is another leading cause of injuries in the workplace</a:t>
            </a:r>
          </a:p>
          <a:p>
            <a:pPr marL="171450" indent="-171450">
              <a:lnSpc>
                <a:spcPct val="90000"/>
              </a:lnSpc>
              <a:buFont typeface="Arial" panose="020B0604020202020204" pitchFamily="34" charset="0"/>
              <a:buChar char="•"/>
            </a:pPr>
            <a:r>
              <a:rPr lang="en-US" b="0" baseline="0" dirty="0" smtClean="0">
                <a:solidFill>
                  <a:srgbClr val="FFFF00"/>
                </a:solidFill>
              </a:rPr>
              <a:t>Repetitive motion is also within top 10 most common workplace injuries</a:t>
            </a:r>
            <a:endParaRPr lang="en-US" b="0"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137407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b="0"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Prevention of Musculoskeletal Disorders in the Workplace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OSHA Safety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and Health Topics,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https://www.osha.gov/SLTC/ergonomics/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hlinkClick r:id="rId4" tooltip="Musculoskeletal disorders (MSDs)"/>
            </a:endParaRPr>
          </a:p>
          <a:p>
            <a:r>
              <a:rPr lang="en-US" dirty="0" smtClean="0">
                <a:solidFill>
                  <a:schemeClr val="tx1"/>
                </a:solidFill>
                <a:hlinkClick r:id="rId4" tooltip="Musculoskeletal disorders (MSDs)"/>
              </a:rPr>
              <a:t>“Musculoskeletal disorders (MSDs)</a:t>
            </a:r>
            <a:r>
              <a:rPr lang="en-US" dirty="0" smtClean="0">
                <a:solidFill>
                  <a:schemeClr val="tx1"/>
                </a:solidFill>
              </a:rPr>
              <a:t> affect the muscles, nerves, blood vessels, ligaments and tendons. Workers in many different industries and occupations can be exposed to risk factors at work, such as lifting heavy items, bending</a:t>
            </a:r>
            <a:r>
              <a:rPr lang="en-US" dirty="0" smtClean="0"/>
              <a:t>, reaching overhead, pushing and pulling heavy loads, working in awkward body postures and performing the same or similar tasks repetitively. Exposure to these known risk factors for MSDs increases a worker's risk of injury.</a:t>
            </a:r>
          </a:p>
          <a:p>
            <a:endParaRPr lang="en-US" dirty="0" smtClean="0"/>
          </a:p>
          <a:p>
            <a:r>
              <a:rPr lang="en-US" dirty="0" smtClean="0"/>
              <a:t>Work-related MSDs can be prevented. Ergonomics --- fitting a job to a person --- helps lessen muscle fatigue, increases productivity and reduces the number and severity of work-related MSDs.”</a:t>
            </a:r>
          </a:p>
          <a:p>
            <a:pPr lvl="1"/>
            <a:endParaRPr lang="en-US" sz="2400" b="1" dirty="0" smtClean="0">
              <a:solidFill>
                <a:srgbClr val="FFFF00"/>
              </a:solidFill>
            </a:endParaRPr>
          </a:p>
          <a:p>
            <a:pPr lvl="1"/>
            <a:endParaRPr lang="en-US" sz="2400" b="1" dirty="0" smtClean="0">
              <a:solidFill>
                <a:srgbClr val="FFFF00"/>
              </a:solidFill>
            </a:endParaRPr>
          </a:p>
          <a:p>
            <a:pPr lvl="1"/>
            <a:r>
              <a:rPr lang="en-US" sz="2400" b="1" dirty="0" smtClean="0">
                <a:solidFill>
                  <a:srgbClr val="FFFF00"/>
                </a:solidFill>
              </a:rPr>
              <a:t>================================================</a:t>
            </a:r>
          </a:p>
          <a:p>
            <a:pPr lvl="1"/>
            <a:r>
              <a:rPr lang="en-US" sz="2400" b="1" dirty="0" smtClean="0">
                <a:solidFill>
                  <a:srgbClr val="FFFF00"/>
                </a:solidFill>
              </a:rPr>
              <a:t>Daily stress to anatomical structures that may occur when a person is exposed to certain high risk activities </a:t>
            </a:r>
            <a:r>
              <a:rPr lang="en-US" sz="2400" b="1" dirty="0" smtClean="0"/>
              <a:t>If the accumulating stress exceeds the body</a:t>
            </a:r>
            <a:r>
              <a:rPr lang="ja-JP" altLang="en-US" sz="2400" b="1" dirty="0" smtClean="0">
                <a:latin typeface="Arial"/>
              </a:rPr>
              <a:t>’</a:t>
            </a:r>
            <a:r>
              <a:rPr lang="en-US" sz="2400" b="1" dirty="0" smtClean="0"/>
              <a:t>s normal recuperative</a:t>
            </a:r>
            <a:r>
              <a:rPr lang="en-US" sz="2400" b="1" baseline="0" dirty="0" smtClean="0"/>
              <a:t> </a:t>
            </a:r>
            <a:r>
              <a:rPr lang="en-US" sz="2400" b="1" dirty="0" smtClean="0"/>
              <a:t>ability, inflammation of the tissue can follow</a:t>
            </a:r>
            <a:r>
              <a:rPr lang="en-US" sz="2400" b="1" dirty="0" smtClean="0">
                <a:solidFill>
                  <a:srgbClr val="FFFF00"/>
                </a:solidFill>
              </a:rPr>
              <a:t> Chronic inflammation may lead to the development of WMSDs</a:t>
            </a:r>
            <a:r>
              <a:rPr lang="en-US" sz="2400" b="1" baseline="0" dirty="0" smtClean="0">
                <a:solidFill>
                  <a:srgbClr val="FFFF00"/>
                </a:solidFill>
              </a:rPr>
              <a:t> </a:t>
            </a:r>
            <a:r>
              <a:rPr lang="en-US" sz="2400" b="1" dirty="0" smtClean="0"/>
              <a:t>May require weeks, months or years for development - and for</a:t>
            </a:r>
            <a:r>
              <a:rPr lang="en-US" sz="2400" b="1" baseline="0" dirty="0" smtClean="0"/>
              <a:t> </a:t>
            </a:r>
            <a:r>
              <a:rPr lang="en-US" sz="2400" b="1" dirty="0" smtClean="0"/>
              <a:t>recovery</a:t>
            </a:r>
            <a:endParaRPr lang="en-US" b="1" dirty="0" smtClean="0"/>
          </a:p>
          <a:p>
            <a:pPr marL="609600" indent="-609600">
              <a:lnSpc>
                <a:spcPct val="90000"/>
              </a:lnSpc>
              <a:buFontTx/>
              <a:buNone/>
            </a:pPr>
            <a:endParaRPr lang="en-US" b="1" dirty="0" smtClean="0"/>
          </a:p>
          <a:p>
            <a:pPr marL="609600" indent="-609600">
              <a:lnSpc>
                <a:spcPct val="90000"/>
              </a:lnSpc>
              <a:buFontTx/>
              <a:buNone/>
            </a:pPr>
            <a:r>
              <a:rPr lang="en-US" b="1" dirty="0" smtClean="0"/>
              <a:t>WMSDs are sometimes referred to using other unfamiliar terms such as :</a:t>
            </a:r>
          </a:p>
          <a:p>
            <a:pPr marL="609600" indent="-609600">
              <a:lnSpc>
                <a:spcPct val="90000"/>
              </a:lnSpc>
              <a:buFontTx/>
              <a:buNone/>
            </a:pPr>
            <a:endParaRPr lang="en-US" b="1" dirty="0" smtClean="0"/>
          </a:p>
          <a:p>
            <a:pPr marL="609600" indent="-609600">
              <a:lnSpc>
                <a:spcPct val="90000"/>
              </a:lnSpc>
              <a:buFont typeface="Monotype Sorts" charset="0"/>
              <a:buAutoNum type="arabicPeriod"/>
            </a:pPr>
            <a:r>
              <a:rPr lang="en-US" sz="1200" b="1" dirty="0" smtClean="0">
                <a:solidFill>
                  <a:srgbClr val="FFFF00"/>
                </a:solidFill>
              </a:rPr>
              <a:t>Cumulative Trauma Disorders – CTD</a:t>
            </a:r>
          </a:p>
          <a:p>
            <a:pPr marL="609600" indent="-609600">
              <a:lnSpc>
                <a:spcPct val="90000"/>
              </a:lnSpc>
              <a:buFont typeface="Monotype Sorts" charset="0"/>
              <a:buAutoNum type="arabicPeriod"/>
            </a:pPr>
            <a:r>
              <a:rPr lang="en-US" sz="1200" b="1" dirty="0" smtClean="0">
                <a:solidFill>
                  <a:srgbClr val="FFFF00"/>
                </a:solidFill>
              </a:rPr>
              <a:t>Repetitive Trauma Disorders – RTD</a:t>
            </a:r>
          </a:p>
          <a:p>
            <a:pPr marL="609600" indent="-609600">
              <a:lnSpc>
                <a:spcPct val="90000"/>
              </a:lnSpc>
              <a:buFont typeface="Monotype Sorts" charset="0"/>
              <a:buAutoNum type="arabicPeriod"/>
            </a:pPr>
            <a:r>
              <a:rPr lang="en-US" sz="1200" b="1" dirty="0" smtClean="0">
                <a:solidFill>
                  <a:srgbClr val="FFFF00"/>
                </a:solidFill>
              </a:rPr>
              <a:t>Repetitive Strain Injuries – RSI</a:t>
            </a:r>
          </a:p>
          <a:p>
            <a:pPr marL="609600" indent="-609600">
              <a:lnSpc>
                <a:spcPct val="90000"/>
              </a:lnSpc>
              <a:buFont typeface="Monotype Sorts" charset="0"/>
              <a:buAutoNum type="arabicPeriod"/>
            </a:pPr>
            <a:r>
              <a:rPr lang="en-US" sz="1200" b="1" dirty="0" smtClean="0">
                <a:solidFill>
                  <a:srgbClr val="FFFF00"/>
                </a:solidFill>
              </a:rPr>
              <a:t>Repeated Motion Disorders – RMD</a:t>
            </a:r>
          </a:p>
          <a:p>
            <a:pPr marL="609600" indent="-609600">
              <a:lnSpc>
                <a:spcPct val="90000"/>
              </a:lnSpc>
              <a:buFont typeface="Monotype Sorts" charset="0"/>
              <a:buAutoNum type="arabicPeriod"/>
            </a:pPr>
            <a:r>
              <a:rPr lang="en-US" sz="1200" b="1" dirty="0" smtClean="0">
                <a:solidFill>
                  <a:srgbClr val="FFFF00"/>
                </a:solidFill>
              </a:rPr>
              <a:t>Overuse Syndromes</a:t>
            </a:r>
          </a:p>
          <a:p>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17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CF9808D-B222-4CFD-AB10-EAEB57DE6884}"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xfrm>
            <a:off x="1905000" y="484188"/>
            <a:ext cx="3940175" cy="2954337"/>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Nonfatal Occupational Injuries and Illnesses Requiring Days Away from Work (2014)</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http://www.bls.gov/news.release/osh2.nr0.htm</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nSpc>
                <a:spcPct val="90000"/>
              </a:lnSpc>
              <a:buFontTx/>
              <a:buNone/>
            </a:pPr>
            <a:endParaRPr lang="en-US" b="1" dirty="0">
              <a:solidFill>
                <a:srgbClr val="FFFF00"/>
              </a:solidFill>
            </a:endParaRPr>
          </a:p>
        </p:txBody>
      </p:sp>
    </p:spTree>
    <p:extLst>
      <p:ext uri="{BB962C8B-B14F-4D97-AF65-F5344CB8AC3E}">
        <p14:creationId xmlns:p14="http://schemas.microsoft.com/office/powerpoint/2010/main" val="321717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xfrm>
            <a:off x="457200" y="6569656"/>
            <a:ext cx="2895600" cy="183251"/>
          </a:xfrm>
          <a:prstGeom prst="rect">
            <a:avLst/>
          </a:prstGeom>
          <a:ln/>
        </p:spPr>
        <p:txBody>
          <a:bodyPr/>
          <a:lstStyle>
            <a:lvl1pPr>
              <a:defRPr/>
            </a:lvl1pPr>
          </a:lstStyle>
          <a:p>
            <a:pPr>
              <a:defRPr/>
            </a:pPr>
            <a:r>
              <a:rPr lang="en-US" smtClean="0"/>
              <a:t>10-hr General Industry</a:t>
            </a:r>
            <a:endParaRPr lang="en-US"/>
          </a:p>
        </p:txBody>
      </p:sp>
      <p:sp>
        <p:nvSpPr>
          <p:cNvPr id="7" name="Rectangle 13"/>
          <p:cNvSpPr>
            <a:spLocks noGrp="1" noChangeArrowheads="1"/>
          </p:cNvSpPr>
          <p:nvPr>
            <p:ph type="sldNum" sz="quarter" idx="12"/>
          </p:nvPr>
        </p:nvSpPr>
        <p:spPr>
          <a:ln/>
        </p:spPr>
        <p:txBody>
          <a:bodyPr/>
          <a:lstStyle>
            <a:lvl1pPr>
              <a:defRPr/>
            </a:lvl1pPr>
          </a:lstStyle>
          <a:p>
            <a:fld id="{E19676F8-5CFF-4B1C-BEF7-97240FE0825A}" type="slidenum">
              <a:rPr lang="en-US" altLang="en-US"/>
              <a:pPr/>
              <a:t>‹#›</a:t>
            </a:fld>
            <a:endParaRPr lang="en-US" altLang="en-US"/>
          </a:p>
        </p:txBody>
      </p:sp>
    </p:spTree>
    <p:extLst>
      <p:ext uri="{BB962C8B-B14F-4D97-AF65-F5344CB8AC3E}">
        <p14:creationId xmlns:p14="http://schemas.microsoft.com/office/powerpoint/2010/main" val="383882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9010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194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Ergonomics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1" r:id="rId7"/>
    <p:sldLayoutId id="2147483712" r:id="rId8"/>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6.png"/><Relationship Id="rId3" Type="http://schemas.openxmlformats.org/officeDocument/2006/relationships/notesSlide" Target="../notesSlides/notesSlide18.xml"/><Relationship Id="rId7" Type="http://schemas.openxmlformats.org/officeDocument/2006/relationships/image" Target="../media/image13.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Microsoft_Word_97_-_2003_Document1.doc"/><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gif"/><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52.jpg"/><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hyperlink" Target="file:///\\ATHENA\DATA\Continuing%20Ed\WorkSafe%20Institute\Chamber%20Grant%20Documents\_private\ergonomics%20awareness%20for%20employers\beef-hispeed2.r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file://localhost/G/%5CTumw-WISHA%5CWISHA%5CErgoPPTFile%5Cslicingbeef1.jpg" TargetMode="Externa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hyperlink" Target="file:///\\ATHENA\DATA\Continuing%20Ed\WorkSafe%20Institute\Chamber%20Grant%20Documents\_private\ergonomics%20awareness%20for%20employers\typing-hispeed2.r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file://localhost/G/%5CTumw-WISHA%5CWISHA%5CErgoPPTFile%5Ctyping1.jpg" TargetMode="Externa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3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jpg"/><Relationship Id="rId5" Type="http://schemas.openxmlformats.org/officeDocument/2006/relationships/image" Target="../media/image72.jpeg"/><Relationship Id="rId4" Type="http://schemas.openxmlformats.org/officeDocument/2006/relationships/image" Target="../media/image71.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6.jpg"/><Relationship Id="rId4" Type="http://schemas.openxmlformats.org/officeDocument/2006/relationships/image" Target="../media/image75.jpeg"/></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slides/_rels/slide4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s>
</file>

<file path=ppt/slides/_rels/slide4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slides/_rels/slide45.xml.rels><?xml version="1.0" encoding="UTF-8" standalone="yes"?>
<Relationships xmlns="http://schemas.openxmlformats.org/package/2006/relationships"><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2.jpg"/><Relationship Id="rId4" Type="http://schemas.openxmlformats.org/officeDocument/2006/relationships/image" Target="../media/image101.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64535" y="1676400"/>
            <a:ext cx="7772400" cy="1524000"/>
          </a:xfrm>
        </p:spPr>
        <p:txBody>
          <a:bodyPr>
            <a:normAutofit/>
          </a:bodyPr>
          <a:lstStyle/>
          <a:p>
            <a:pPr eaLnBrk="1" hangingPunct="1"/>
            <a:r>
              <a:rPr lang="en-US" altLang="en-US" dirty="0" smtClean="0">
                <a:latin typeface="Tahoma" panose="020B0604030504040204" pitchFamily="34" charset="0"/>
                <a:ea typeface="Tahoma" panose="020B0604030504040204" pitchFamily="34" charset="0"/>
                <a:cs typeface="Tahoma" panose="020B0604030504040204" pitchFamily="34" charset="0"/>
              </a:rPr>
              <a:t>Introduction to Ergonomics</a:t>
            </a:r>
          </a:p>
        </p:txBody>
      </p:sp>
      <p:sp>
        <p:nvSpPr>
          <p:cNvPr id="2" name="Subtitle 1"/>
          <p:cNvSpPr>
            <a:spLocks noGrp="1"/>
          </p:cNvSpPr>
          <p:nvPr>
            <p:ph type="subTitle" idx="1"/>
          </p:nvPr>
        </p:nvSpPr>
        <p:spPr>
          <a:xfrm>
            <a:off x="685800" y="3434316"/>
            <a:ext cx="7772400" cy="1752600"/>
          </a:xfrm>
        </p:spPr>
        <p:txBody>
          <a:bodyPr/>
          <a:lstStyle/>
          <a:p>
            <a:r>
              <a:rPr lang="en-US" dirty="0" smtClean="0"/>
              <a:t>10-hour General Industry Outreach Training</a:t>
            </a:r>
            <a:endParaRPr lang="en-US" dirty="0"/>
          </a:p>
        </p:txBody>
      </p:sp>
    </p:spTree>
    <p:extLst>
      <p:ext uri="{BB962C8B-B14F-4D97-AF65-F5344CB8AC3E}">
        <p14:creationId xmlns:p14="http://schemas.microsoft.com/office/powerpoint/2010/main" val="1441408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sz="half" idx="1"/>
          </p:nvPr>
        </p:nvSpPr>
        <p:spPr>
          <a:xfrm>
            <a:off x="533400" y="1001082"/>
            <a:ext cx="3276600" cy="4866317"/>
          </a:xfrm>
        </p:spPr>
        <p:txBody>
          <a:bodyPr>
            <a:normAutofit lnSpcReduction="10000"/>
          </a:bodyPr>
          <a:lstStyle/>
          <a:p>
            <a:pPr marL="0" indent="0">
              <a:buNone/>
            </a:pPr>
            <a:r>
              <a:rPr lang="en-US" sz="3200" b="0" dirty="0" smtClean="0">
                <a:latin typeface="Tahoma" panose="020B0604030504040204" pitchFamily="34" charset="0"/>
                <a:ea typeface="Tahoma" panose="020B0604030504040204" pitchFamily="34" charset="0"/>
              </a:rPr>
              <a:t>Most commonly affected areas:</a:t>
            </a:r>
            <a:endParaRPr lang="en-US" sz="3200" b="0" dirty="0">
              <a:latin typeface="Tahoma" panose="020B0604030504040204" pitchFamily="34" charset="0"/>
              <a:ea typeface="Tahoma" panose="020B0604030504040204" pitchFamily="34" charset="0"/>
            </a:endParaRPr>
          </a:p>
          <a:p>
            <a:r>
              <a:rPr lang="en-US" altLang="en-US" sz="2800" b="0" dirty="0" smtClean="0">
                <a:latin typeface="Tahoma" panose="020B0604030504040204" pitchFamily="34" charset="0"/>
                <a:ea typeface="Tahoma" panose="020B0604030504040204" pitchFamily="34" charset="0"/>
              </a:rPr>
              <a:t>Back</a:t>
            </a:r>
          </a:p>
          <a:p>
            <a:r>
              <a:rPr lang="en-US" altLang="en-US" sz="2800" b="0" dirty="0" smtClean="0">
                <a:latin typeface="Tahoma" panose="020B0604030504040204" pitchFamily="34" charset="0"/>
                <a:ea typeface="Tahoma" panose="020B0604030504040204" pitchFamily="34" charset="0"/>
              </a:rPr>
              <a:t>Arms, Elbows, </a:t>
            </a:r>
            <a:br>
              <a:rPr lang="en-US" altLang="en-US" sz="2800" b="0" dirty="0" smtClean="0">
                <a:latin typeface="Tahoma" panose="020B0604030504040204" pitchFamily="34" charset="0"/>
                <a:ea typeface="Tahoma" panose="020B0604030504040204" pitchFamily="34" charset="0"/>
              </a:rPr>
            </a:br>
            <a:r>
              <a:rPr lang="en-US" altLang="en-US" sz="2800" b="0" dirty="0" smtClean="0">
                <a:latin typeface="Tahoma" panose="020B0604030504040204" pitchFamily="34" charset="0"/>
                <a:ea typeface="Tahoma" panose="020B0604030504040204" pitchFamily="34" charset="0"/>
              </a:rPr>
              <a:t>and Shoulders</a:t>
            </a:r>
          </a:p>
          <a:p>
            <a:r>
              <a:rPr lang="en-US" altLang="en-US" sz="2800" b="0" dirty="0" smtClean="0">
                <a:latin typeface="Tahoma" panose="020B0604030504040204" pitchFamily="34" charset="0"/>
                <a:ea typeface="Tahoma" panose="020B0604030504040204" pitchFamily="34" charset="0"/>
              </a:rPr>
              <a:t>Neck</a:t>
            </a:r>
          </a:p>
          <a:p>
            <a:r>
              <a:rPr lang="en-US" altLang="en-US" sz="2800" b="0" dirty="0" smtClean="0">
                <a:latin typeface="Tahoma" panose="020B0604030504040204" pitchFamily="34" charset="0"/>
                <a:ea typeface="Tahoma" panose="020B0604030504040204" pitchFamily="34" charset="0"/>
              </a:rPr>
              <a:t>Hands, Wrists, </a:t>
            </a:r>
            <a:br>
              <a:rPr lang="en-US" altLang="en-US" sz="2800" b="0" dirty="0" smtClean="0">
                <a:latin typeface="Tahoma" panose="020B0604030504040204" pitchFamily="34" charset="0"/>
                <a:ea typeface="Tahoma" panose="020B0604030504040204" pitchFamily="34" charset="0"/>
              </a:rPr>
            </a:br>
            <a:r>
              <a:rPr lang="en-US" altLang="en-US" sz="2800" b="0" dirty="0" smtClean="0">
                <a:latin typeface="Tahoma" panose="020B0604030504040204" pitchFamily="34" charset="0"/>
                <a:ea typeface="Tahoma" panose="020B0604030504040204" pitchFamily="34" charset="0"/>
              </a:rPr>
              <a:t>and Fingers</a:t>
            </a:r>
          </a:p>
          <a:p>
            <a:r>
              <a:rPr lang="en-US" altLang="en-US" sz="2800" b="0" dirty="0" smtClean="0">
                <a:latin typeface="Tahoma" panose="020B0604030504040204" pitchFamily="34" charset="0"/>
                <a:ea typeface="Tahoma" panose="020B0604030504040204" pitchFamily="34" charset="0"/>
              </a:rPr>
              <a:t>Knees, Ankles, </a:t>
            </a:r>
            <a:br>
              <a:rPr lang="en-US" altLang="en-US" sz="2800" b="0" dirty="0" smtClean="0">
                <a:latin typeface="Tahoma" panose="020B0604030504040204" pitchFamily="34" charset="0"/>
                <a:ea typeface="Tahoma" panose="020B0604030504040204" pitchFamily="34" charset="0"/>
              </a:rPr>
            </a:br>
            <a:r>
              <a:rPr lang="en-US" altLang="en-US" sz="2800" b="0" dirty="0" smtClean="0">
                <a:latin typeface="Tahoma" panose="020B0604030504040204" pitchFamily="34" charset="0"/>
                <a:ea typeface="Tahoma" panose="020B0604030504040204" pitchFamily="34" charset="0"/>
              </a:rPr>
              <a:t>and Feet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2"/>
          <p:cNvSpPr>
            <a:spLocks noGrp="1" noChangeArrowheads="1"/>
          </p:cNvSpPr>
          <p:nvPr>
            <p:ph type="title"/>
          </p:nvPr>
        </p:nvSpPr>
        <p:spPr>
          <a:xfrm>
            <a:off x="228600" y="158623"/>
            <a:ext cx="8686799"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Common Work-Related MSDs</a:t>
            </a:r>
          </a:p>
        </p:txBody>
      </p:sp>
      <p:pic>
        <p:nvPicPr>
          <p:cNvPr id="3" name="Picture 2" title="Chart"/>
          <p:cNvPicPr>
            <a:picLocks noChangeAspect="1"/>
          </p:cNvPicPr>
          <p:nvPr/>
        </p:nvPicPr>
        <p:blipFill rotWithShape="1">
          <a:blip r:embed="rId3" cstate="print">
            <a:extLst>
              <a:ext uri="{28A0092B-C50C-407E-A947-70E740481C1C}">
                <a14:useLocalDpi xmlns:a14="http://schemas.microsoft.com/office/drawing/2010/main" val="0"/>
              </a:ext>
            </a:extLst>
          </a:blip>
          <a:srcRect l="6666" t="4445"/>
          <a:stretch/>
        </p:blipFill>
        <p:spPr>
          <a:xfrm>
            <a:off x="3618615" y="1143000"/>
            <a:ext cx="5160335" cy="3962400"/>
          </a:xfrm>
          <a:prstGeom prst="rect">
            <a:avLst/>
          </a:prstGeom>
          <a:ln>
            <a:solidFill>
              <a:schemeClr val="tx1"/>
            </a:solidFill>
          </a:ln>
        </p:spPr>
      </p:pic>
      <p:sp>
        <p:nvSpPr>
          <p:cNvPr id="2" name="TextBox 1"/>
          <p:cNvSpPr txBox="1"/>
          <p:nvPr/>
        </p:nvSpPr>
        <p:spPr>
          <a:xfrm>
            <a:off x="3505200" y="5139596"/>
            <a:ext cx="5273749" cy="346804"/>
          </a:xfrm>
          <a:prstGeom prst="rect">
            <a:avLst/>
          </a:prstGeom>
          <a:noFill/>
        </p:spPr>
        <p:txBody>
          <a:bodyPr wrap="square" rtlCol="0">
            <a:spAutoFit/>
          </a:bodyPr>
          <a:lstStyle/>
          <a:p>
            <a:r>
              <a:rPr lang="en-US" sz="800" dirty="0" smtClean="0"/>
              <a:t>This chart shows a distribution of injuries and illnesses to body parts due to MSDs using statistics from the Bureau of Labor Statistics, FY2014.</a:t>
            </a:r>
            <a:endParaRPr lang="en-US" sz="800" dirty="0"/>
          </a:p>
        </p:txBody>
      </p:sp>
    </p:spTree>
    <p:extLst>
      <p:ext uri="{BB962C8B-B14F-4D97-AF65-F5344CB8AC3E}">
        <p14:creationId xmlns:p14="http://schemas.microsoft.com/office/powerpoint/2010/main" val="3559584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0" y="5866774"/>
            <a:ext cx="1792287" cy="215444"/>
          </a:xfrm>
          <a:prstGeom prst="rect">
            <a:avLst/>
          </a:prstGeom>
          <a:noFill/>
        </p:spPr>
        <p:txBody>
          <a:bodyPr wrap="square" rtlCol="0">
            <a:spAutoFit/>
          </a:bodyPr>
          <a:lstStyle/>
          <a:p>
            <a:pPr algn="r"/>
            <a:r>
              <a:rPr lang="en-US" sz="800" dirty="0" smtClean="0"/>
              <a:t>Source: Bureau of Labor Statistics</a:t>
            </a:r>
            <a:endParaRPr lang="en-US" sz="800" dirty="0"/>
          </a:p>
        </p:txBody>
      </p:sp>
      <p:sp>
        <p:nvSpPr>
          <p:cNvPr id="7" name="Rectangle 2"/>
          <p:cNvSpPr>
            <a:spLocks noGrp="1" noChangeArrowheads="1"/>
          </p:cNvSpPr>
          <p:nvPr>
            <p:ph type="title"/>
          </p:nvPr>
        </p:nvSpPr>
        <p:spPr>
          <a:xfrm>
            <a:off x="228600" y="158623"/>
            <a:ext cx="8686799"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Common Work-Related MSDs</a:t>
            </a:r>
          </a:p>
        </p:txBody>
      </p:sp>
      <p:pic>
        <p:nvPicPr>
          <p:cNvPr id="4" name="Picture 3" title="Chart"/>
          <p:cNvPicPr>
            <a:picLocks noChangeAspect="1"/>
          </p:cNvPicPr>
          <p:nvPr/>
        </p:nvPicPr>
        <p:blipFill rotWithShape="1">
          <a:blip r:embed="rId3" cstate="print">
            <a:extLst>
              <a:ext uri="{28A0092B-C50C-407E-A947-70E740481C1C}">
                <a14:useLocalDpi xmlns:a14="http://schemas.microsoft.com/office/drawing/2010/main" val="0"/>
              </a:ext>
            </a:extLst>
          </a:blip>
          <a:srcRect t="2222" b="18889"/>
          <a:stretch/>
        </p:blipFill>
        <p:spPr>
          <a:xfrm>
            <a:off x="495300" y="1023942"/>
            <a:ext cx="8153400" cy="4824095"/>
          </a:xfrm>
          <a:prstGeom prst="rect">
            <a:avLst/>
          </a:prstGeom>
          <a:ln>
            <a:solidFill>
              <a:schemeClr val="tx1"/>
            </a:solidFill>
          </a:ln>
        </p:spPr>
      </p:pic>
      <p:sp>
        <p:nvSpPr>
          <p:cNvPr id="6" name="Left Arrow 5"/>
          <p:cNvSpPr/>
          <p:nvPr/>
        </p:nvSpPr>
        <p:spPr>
          <a:xfrm>
            <a:off x="5448300" y="1371600"/>
            <a:ext cx="3543300" cy="114318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latin typeface="Tahoma" panose="020B0604030504040204" pitchFamily="34" charset="0"/>
                <a:ea typeface="Tahoma" panose="020B0604030504040204" pitchFamily="34" charset="0"/>
                <a:cs typeface="Tahoma" panose="020B0604030504040204" pitchFamily="34" charset="0"/>
              </a:rPr>
              <a:t>Highest rate of missed days</a:t>
            </a:r>
            <a:endParaRPr lang="en-US" sz="1700" b="1" dirty="0">
              <a:latin typeface="Tahoma" panose="020B0604030504040204" pitchFamily="34" charset="0"/>
              <a:ea typeface="Tahoma" panose="020B0604030504040204" pitchFamily="34" charset="0"/>
              <a:cs typeface="Tahoma" panose="020B0604030504040204" pitchFamily="34" charset="0"/>
            </a:endParaRPr>
          </a:p>
        </p:txBody>
      </p:sp>
      <p:sp>
        <p:nvSpPr>
          <p:cNvPr id="8" name="Right Arrow 7"/>
          <p:cNvSpPr/>
          <p:nvPr/>
        </p:nvSpPr>
        <p:spPr>
          <a:xfrm>
            <a:off x="365758" y="1752600"/>
            <a:ext cx="3200400" cy="11431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Highest incident rate</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41390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914400" y="1447801"/>
            <a:ext cx="7620000" cy="2971800"/>
          </a:xfrm>
        </p:spPr>
        <p:txBody>
          <a:bodyPr/>
          <a:lstStyle/>
          <a:p>
            <a:pPr marL="0" indent="0">
              <a:buNone/>
            </a:pPr>
            <a:r>
              <a:rPr lang="en-US" dirty="0" smtClean="0"/>
              <a:t>Risk factors of MSD injuries:</a:t>
            </a:r>
            <a:endParaRPr lang="en-US" sz="2800" dirty="0" smtClean="0"/>
          </a:p>
          <a:p>
            <a:r>
              <a:rPr lang="en-US" sz="2800" dirty="0" smtClean="0"/>
              <a:t>Dependent upon:</a:t>
            </a:r>
          </a:p>
          <a:p>
            <a:pPr lvl="1"/>
            <a:r>
              <a:rPr lang="en-US" sz="2400" dirty="0" smtClean="0"/>
              <a:t>Work positions and postures</a:t>
            </a:r>
          </a:p>
          <a:p>
            <a:pPr lvl="1"/>
            <a:r>
              <a:rPr lang="en-US" sz="2400" dirty="0" smtClean="0"/>
              <a:t>How often task is performed</a:t>
            </a:r>
          </a:p>
          <a:p>
            <a:pPr lvl="1"/>
            <a:r>
              <a:rPr lang="en-US" sz="2400" dirty="0" smtClean="0"/>
              <a:t>Level of required effort and duration of task</a:t>
            </a:r>
          </a:p>
          <a:p>
            <a:pPr marL="0" indent="0">
              <a:buNone/>
            </a:pPr>
            <a:endParaRPr lang="en-US" dirty="0"/>
          </a:p>
        </p:txBody>
      </p:sp>
    </p:spTree>
    <p:extLst>
      <p:ext uri="{BB962C8B-B14F-4D97-AF65-F5344CB8AC3E}">
        <p14:creationId xmlns:p14="http://schemas.microsoft.com/office/powerpoint/2010/main" val="3360448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685800" y="1066800"/>
            <a:ext cx="5638800" cy="4495801"/>
          </a:xfrm>
        </p:spPr>
        <p:txBody>
          <a:bodyPr/>
          <a:lstStyle/>
          <a:p>
            <a:r>
              <a:rPr lang="en-US" sz="2800" dirty="0" smtClean="0"/>
              <a:t>Examples of risk factors include:</a:t>
            </a:r>
          </a:p>
          <a:p>
            <a:pPr lvl="1"/>
            <a:r>
              <a:rPr lang="en-US" sz="2400" dirty="0" smtClean="0"/>
              <a:t>Exerting excessive force</a:t>
            </a:r>
          </a:p>
          <a:p>
            <a:pPr lvl="2"/>
            <a:r>
              <a:rPr lang="en-US" sz="2000" dirty="0" smtClean="0"/>
              <a:t>Lifting heavy objects/people</a:t>
            </a:r>
          </a:p>
          <a:p>
            <a:pPr lvl="2"/>
            <a:r>
              <a:rPr lang="en-US" sz="2000" dirty="0" smtClean="0"/>
              <a:t>Pushing or pulling heavy loads</a:t>
            </a:r>
          </a:p>
          <a:p>
            <a:pPr lvl="2"/>
            <a:r>
              <a:rPr lang="en-US" sz="2000" dirty="0" smtClean="0"/>
              <a:t>Manual pouring materials</a:t>
            </a:r>
          </a:p>
          <a:p>
            <a:pPr lvl="2"/>
            <a:r>
              <a:rPr lang="en-US" sz="2000" dirty="0" smtClean="0"/>
              <a:t>Maintaining control of equipment </a:t>
            </a:r>
            <a:br>
              <a:rPr lang="en-US" sz="2000" dirty="0" smtClean="0"/>
            </a:br>
            <a:r>
              <a:rPr lang="en-US" sz="2000" dirty="0" smtClean="0"/>
              <a:t>or tools</a:t>
            </a:r>
          </a:p>
          <a:p>
            <a:pPr lvl="1"/>
            <a:r>
              <a:rPr lang="en-US" sz="2400" dirty="0" smtClean="0"/>
              <a:t>Performing same/similar tasks repetitively</a:t>
            </a:r>
            <a:endParaRPr lang="en-US" sz="2000" dirty="0" smtClean="0"/>
          </a:p>
          <a:p>
            <a:pPr marL="0" indent="0">
              <a:buNone/>
            </a:pPr>
            <a:endParaRPr lang="en-US" dirty="0"/>
          </a:p>
        </p:txBody>
      </p:sp>
      <p:pic>
        <p:nvPicPr>
          <p:cNvPr id="4" name="Picture 3" title="Man with Drum"/>
          <p:cNvPicPr>
            <a:picLocks noChangeAspect="1"/>
          </p:cNvPicPr>
          <p:nvPr/>
        </p:nvPicPr>
        <p:blipFill>
          <a:blip r:embed="rId3"/>
          <a:stretch>
            <a:fillRect/>
          </a:stretch>
        </p:blipFill>
        <p:spPr>
          <a:xfrm>
            <a:off x="6248400" y="1600200"/>
            <a:ext cx="2299766" cy="3065009"/>
          </a:xfrm>
          <a:prstGeom prst="rect">
            <a:avLst/>
          </a:prstGeom>
          <a:ln>
            <a:solidFill>
              <a:schemeClr val="tx1"/>
            </a:solidFill>
          </a:ln>
        </p:spPr>
      </p:pic>
      <p:sp>
        <p:nvSpPr>
          <p:cNvPr id="5" name="TextBox 4"/>
          <p:cNvSpPr txBox="1"/>
          <p:nvPr/>
        </p:nvSpPr>
        <p:spPr>
          <a:xfrm>
            <a:off x="7590063" y="4665209"/>
            <a:ext cx="977153"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259233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228600" y="1066800"/>
            <a:ext cx="6400800" cy="5105400"/>
          </a:xfrm>
        </p:spPr>
        <p:txBody>
          <a:bodyPr/>
          <a:lstStyle/>
          <a:p>
            <a:pPr lvl="1"/>
            <a:r>
              <a:rPr lang="en-US" sz="2400" dirty="0" smtClean="0"/>
              <a:t>Working in awkward postures or </a:t>
            </a:r>
            <a:br>
              <a:rPr lang="en-US" sz="2400" dirty="0" smtClean="0"/>
            </a:br>
            <a:r>
              <a:rPr lang="en-US" sz="2400" dirty="0" smtClean="0"/>
              <a:t>same postures for long periods</a:t>
            </a:r>
          </a:p>
          <a:p>
            <a:pPr lvl="2"/>
            <a:r>
              <a:rPr lang="en-US" sz="2000" dirty="0" smtClean="0"/>
              <a:t>Prolonged/repetitive reaching above shoulder height</a:t>
            </a:r>
          </a:p>
          <a:p>
            <a:pPr lvl="2"/>
            <a:r>
              <a:rPr lang="en-US" sz="2000" dirty="0" smtClean="0"/>
              <a:t>Kneeling</a:t>
            </a:r>
          </a:p>
          <a:p>
            <a:pPr lvl="2"/>
            <a:r>
              <a:rPr lang="en-US" sz="2000" dirty="0" smtClean="0"/>
              <a:t>Squatting</a:t>
            </a:r>
          </a:p>
          <a:p>
            <a:pPr lvl="2"/>
            <a:r>
              <a:rPr lang="en-US" sz="2000" dirty="0" smtClean="0"/>
              <a:t>Leaning over a counter/bending</a:t>
            </a:r>
          </a:p>
          <a:p>
            <a:pPr lvl="2"/>
            <a:r>
              <a:rPr lang="en-US" sz="2000" dirty="0" smtClean="0"/>
              <a:t>Using a knife with wrists bent</a:t>
            </a:r>
          </a:p>
          <a:p>
            <a:pPr lvl="2"/>
            <a:r>
              <a:rPr lang="en-US" sz="2000" dirty="0" smtClean="0"/>
              <a:t>Twisting the torso while lifting</a:t>
            </a:r>
          </a:p>
          <a:p>
            <a:pPr lvl="1"/>
            <a:r>
              <a:rPr lang="en-US" sz="2400" dirty="0" smtClean="0"/>
              <a:t>Localized pressure into the body part</a:t>
            </a:r>
          </a:p>
          <a:p>
            <a:pPr lvl="2"/>
            <a:r>
              <a:rPr lang="en-US" sz="2000" dirty="0" smtClean="0"/>
              <a:t>Pressing the body/part of the body against hard or sharp edges</a:t>
            </a:r>
          </a:p>
          <a:p>
            <a:pPr lvl="2"/>
            <a:r>
              <a:rPr lang="en-US" sz="2000" dirty="0" smtClean="0"/>
              <a:t>Using the hand as a hammer</a:t>
            </a:r>
          </a:p>
          <a:p>
            <a:pPr lvl="2"/>
            <a:endParaRPr lang="en-US" sz="2000" dirty="0" smtClean="0"/>
          </a:p>
          <a:p>
            <a:pPr marL="0" indent="0">
              <a:buNone/>
            </a:pPr>
            <a:endParaRPr lang="en-US" dirty="0"/>
          </a:p>
        </p:txBody>
      </p:sp>
      <p:pic>
        <p:nvPicPr>
          <p:cNvPr id="4" name="Picture 3" title="Man wit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850" y="1227803"/>
            <a:ext cx="2081416" cy="2971800"/>
          </a:xfrm>
          <a:prstGeom prst="rect">
            <a:avLst/>
          </a:prstGeom>
          <a:ln>
            <a:solidFill>
              <a:schemeClr val="tx1"/>
            </a:solidFill>
          </a:ln>
        </p:spPr>
      </p:pic>
      <p:sp>
        <p:nvSpPr>
          <p:cNvPr id="5" name="TextBox 4"/>
          <p:cNvSpPr txBox="1"/>
          <p:nvPr/>
        </p:nvSpPr>
        <p:spPr>
          <a:xfrm>
            <a:off x="7536403" y="4252884"/>
            <a:ext cx="977153" cy="215444"/>
          </a:xfrm>
          <a:prstGeom prst="rect">
            <a:avLst/>
          </a:prstGeom>
          <a:noFill/>
        </p:spPr>
        <p:txBody>
          <a:bodyPr wrap="square" rtlCol="0">
            <a:spAutoFit/>
          </a:bodyPr>
          <a:lstStyle/>
          <a:p>
            <a:pPr algn="r"/>
            <a:r>
              <a:rPr lang="en-US" sz="800" dirty="0"/>
              <a:t>Source: </a:t>
            </a:r>
            <a:r>
              <a:rPr lang="en-US" sz="800" dirty="0" smtClean="0"/>
              <a:t>OSHA</a:t>
            </a:r>
            <a:endParaRPr lang="en-US" sz="800" dirty="0"/>
          </a:p>
        </p:txBody>
      </p:sp>
    </p:spTree>
    <p:extLst>
      <p:ext uri="{BB962C8B-B14F-4D97-AF65-F5344CB8AC3E}">
        <p14:creationId xmlns:p14="http://schemas.microsoft.com/office/powerpoint/2010/main" val="177666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762000"/>
          </a:xfrm>
        </p:spPr>
        <p:txBody>
          <a:bodyPr/>
          <a:lstStyle/>
          <a:p>
            <a:r>
              <a:rPr lang="en-US" sz="3800" dirty="0" smtClean="0"/>
              <a:t>Risk Factors Associated with MSDs</a:t>
            </a:r>
            <a:endParaRPr lang="en-US" sz="3800" dirty="0"/>
          </a:p>
        </p:txBody>
      </p:sp>
      <p:sp>
        <p:nvSpPr>
          <p:cNvPr id="3" name="Content Placeholder 2"/>
          <p:cNvSpPr>
            <a:spLocks noGrp="1"/>
          </p:cNvSpPr>
          <p:nvPr>
            <p:ph idx="1"/>
          </p:nvPr>
        </p:nvSpPr>
        <p:spPr>
          <a:xfrm>
            <a:off x="228600" y="1307788"/>
            <a:ext cx="6248400" cy="3276600"/>
          </a:xfrm>
        </p:spPr>
        <p:txBody>
          <a:bodyPr/>
          <a:lstStyle/>
          <a:p>
            <a:pPr lvl="1"/>
            <a:r>
              <a:rPr lang="en-US" sz="2400" dirty="0" smtClean="0"/>
              <a:t>Cold temperatures </a:t>
            </a:r>
            <a:br>
              <a:rPr lang="en-US" sz="2400" dirty="0" smtClean="0"/>
            </a:br>
            <a:r>
              <a:rPr lang="en-US" sz="2400" dirty="0" smtClean="0"/>
              <a:t>(in combination with other risk factors)</a:t>
            </a:r>
          </a:p>
          <a:p>
            <a:pPr lvl="1"/>
            <a:r>
              <a:rPr lang="en-US" sz="2400" dirty="0" smtClean="0"/>
              <a:t>Vibration</a:t>
            </a:r>
          </a:p>
          <a:p>
            <a:pPr lvl="2"/>
            <a:r>
              <a:rPr lang="en-US" sz="2000" dirty="0" smtClean="0"/>
              <a:t>Whole body</a:t>
            </a:r>
          </a:p>
          <a:p>
            <a:pPr lvl="2"/>
            <a:r>
              <a:rPr lang="en-US" sz="2000" dirty="0" smtClean="0"/>
              <a:t>Hand-arm</a:t>
            </a:r>
          </a:p>
          <a:p>
            <a:pPr lvl="1"/>
            <a:r>
              <a:rPr lang="en-US" sz="2400" dirty="0" smtClean="0"/>
              <a:t>Combined exposure to </a:t>
            </a:r>
            <a:br>
              <a:rPr lang="en-US" sz="2400" dirty="0" smtClean="0"/>
            </a:br>
            <a:r>
              <a:rPr lang="en-US" sz="2400" dirty="0" smtClean="0"/>
              <a:t>several risk factors</a:t>
            </a:r>
          </a:p>
        </p:txBody>
      </p:sp>
      <p:sp>
        <p:nvSpPr>
          <p:cNvPr id="5" name="TextBox 4"/>
          <p:cNvSpPr txBox="1"/>
          <p:nvPr/>
        </p:nvSpPr>
        <p:spPr>
          <a:xfrm>
            <a:off x="2895600" y="5847833"/>
            <a:ext cx="13716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Man using Power Tool"/>
          <p:cNvPicPr>
            <a:picLocks noChangeAspect="1"/>
          </p:cNvPicPr>
          <p:nvPr/>
        </p:nvPicPr>
        <p:blipFill>
          <a:blip r:embed="rId3"/>
          <a:stretch>
            <a:fillRect/>
          </a:stretch>
        </p:blipFill>
        <p:spPr>
          <a:xfrm>
            <a:off x="4876800" y="3258514"/>
            <a:ext cx="3650599" cy="2690955"/>
          </a:xfrm>
          <a:prstGeom prst="rect">
            <a:avLst/>
          </a:prstGeom>
          <a:ln>
            <a:solidFill>
              <a:schemeClr val="tx1"/>
            </a:solidFill>
          </a:ln>
        </p:spPr>
      </p:pic>
      <p:pic>
        <p:nvPicPr>
          <p:cNvPr id="6" name="Picture 5" title="Jackhamm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018" y="1126467"/>
            <a:ext cx="1766381" cy="1919979"/>
          </a:xfrm>
          <a:prstGeom prst="rect">
            <a:avLst/>
          </a:prstGeom>
        </p:spPr>
      </p:pic>
    </p:spTree>
    <p:extLst>
      <p:ext uri="{BB962C8B-B14F-4D97-AF65-F5344CB8AC3E}">
        <p14:creationId xmlns:p14="http://schemas.microsoft.com/office/powerpoint/2010/main" val="422592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371600"/>
            <a:ext cx="7239000" cy="3962400"/>
          </a:xfrm>
        </p:spPr>
        <p:txBody>
          <a:bodyPr/>
          <a:lstStyle/>
          <a:p>
            <a:pPr marL="0" indent="0">
              <a:buNone/>
            </a:pPr>
            <a:r>
              <a:rPr lang="en-US" dirty="0" smtClean="0"/>
              <a:t>Methods of protecting against MSDs:</a:t>
            </a:r>
          </a:p>
          <a:p>
            <a:r>
              <a:rPr lang="en-US" sz="2800" dirty="0" smtClean="0"/>
              <a:t>Establish ergonomics program</a:t>
            </a:r>
          </a:p>
          <a:p>
            <a:pPr lvl="1"/>
            <a:r>
              <a:rPr lang="en-US" sz="2400" dirty="0" smtClean="0"/>
              <a:t>Training</a:t>
            </a:r>
          </a:p>
          <a:p>
            <a:pPr lvl="1"/>
            <a:r>
              <a:rPr lang="en-US" sz="2400" dirty="0" smtClean="0"/>
              <a:t>Feedback from all levels</a:t>
            </a:r>
          </a:p>
          <a:p>
            <a:r>
              <a:rPr lang="en-US" sz="2800" dirty="0" smtClean="0"/>
              <a:t>Conduct job hazard analysis (JHAs)</a:t>
            </a:r>
          </a:p>
          <a:p>
            <a:r>
              <a:rPr lang="en-US" sz="2800" dirty="0" smtClean="0"/>
              <a:t>Early recognition and reporting of potential MSDs</a:t>
            </a:r>
            <a:endParaRPr lang="en-US" sz="2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83810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title="Chart"/>
          <p:cNvGraphicFramePr>
            <a:graphicFrameLocks noGrp="1"/>
          </p:cNvGraphicFramePr>
          <p:nvPr>
            <p:extLst>
              <p:ext uri="{D42A27DB-BD31-4B8C-83A1-F6EECF244321}">
                <p14:modId xmlns:p14="http://schemas.microsoft.com/office/powerpoint/2010/main" val="3307548148"/>
              </p:ext>
            </p:extLst>
          </p:nvPr>
        </p:nvGraphicFramePr>
        <p:xfrm>
          <a:off x="800099" y="1600200"/>
          <a:ext cx="7543800" cy="3108960"/>
        </p:xfrm>
        <a:graphic>
          <a:graphicData uri="http://schemas.openxmlformats.org/drawingml/2006/table">
            <a:tbl>
              <a:tblPr firstRow="1" bandRow="1">
                <a:tableStyleId>{D113A9D2-9D6B-4929-AA2D-F23B5EE8CBE7}</a:tableStyleId>
              </a:tblPr>
              <a:tblGrid>
                <a:gridCol w="2514600"/>
                <a:gridCol w="2514600"/>
                <a:gridCol w="2514600"/>
              </a:tblGrid>
              <a:tr h="370840">
                <a:tc gridSpan="3">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Job</a:t>
                      </a:r>
                      <a:r>
                        <a:rPr lang="en-US" sz="2800" baseline="0" dirty="0" smtClean="0">
                          <a:latin typeface="Tahoma" panose="020B0604030504040204" pitchFamily="34" charset="0"/>
                          <a:ea typeface="Tahoma" panose="020B0604030504040204" pitchFamily="34" charset="0"/>
                          <a:cs typeface="Tahoma" panose="020B0604030504040204" pitchFamily="34" charset="0"/>
                        </a:rPr>
                        <a:t> Hazard Analysis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370840">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Tasks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Hazards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2800" dirty="0" smtClean="0">
                          <a:latin typeface="Tahoma" panose="020B0604030504040204" pitchFamily="34" charset="0"/>
                          <a:ea typeface="Tahoma" panose="020B0604030504040204" pitchFamily="34" charset="0"/>
                          <a:cs typeface="Tahoma" panose="020B0604030504040204" pitchFamily="34" charset="0"/>
                        </a:rPr>
                        <a:t>Controls</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alpha val="20000"/>
                      </a:schemeClr>
                    </a:solidFill>
                  </a:tcPr>
                </a:tc>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bl>
          </a:graphicData>
        </a:graphic>
      </p:graphicFrame>
      <p:sp>
        <p:nvSpPr>
          <p:cNvPr id="5" name="TextBox 4"/>
          <p:cNvSpPr txBox="1"/>
          <p:nvPr/>
        </p:nvSpPr>
        <p:spPr>
          <a:xfrm>
            <a:off x="800099" y="4800600"/>
            <a:ext cx="7543800" cy="338554"/>
          </a:xfrm>
          <a:prstGeom prst="rect">
            <a:avLst/>
          </a:prstGeom>
          <a:noFill/>
        </p:spPr>
        <p:txBody>
          <a:bodyPr wrap="square" rtlCol="0">
            <a:spAutoFit/>
          </a:bodyPr>
          <a:lstStyle/>
          <a:p>
            <a:r>
              <a:rPr lang="en-US" sz="800" dirty="0" smtClean="0"/>
              <a:t>This table provides an example of a tool that can be used when conducting a job hazard analysis. The first column provides a list of tasks performed by a job; the middle column is provided for listing identified hazards; and, the third column provides a list of controls that can be used to mitigate the hazards.</a:t>
            </a:r>
            <a:endParaRPr lang="en-US" sz="800" dirty="0"/>
          </a:p>
        </p:txBody>
      </p:sp>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333047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15200" cy="2514600"/>
          </a:xfrm>
        </p:spPr>
        <p:txBody>
          <a:bodyPr/>
          <a:lstStyle/>
          <a:p>
            <a:r>
              <a:rPr lang="en-US" sz="2800" dirty="0" smtClean="0"/>
              <a:t>Examples of </a:t>
            </a:r>
            <a:r>
              <a:rPr lang="en-US" sz="2800" b="1" dirty="0" smtClean="0"/>
              <a:t>engineering controls</a:t>
            </a:r>
          </a:p>
          <a:p>
            <a:pPr lvl="1"/>
            <a:r>
              <a:rPr lang="en-US" sz="2400" dirty="0" smtClean="0"/>
              <a:t>Work </a:t>
            </a:r>
            <a:r>
              <a:rPr lang="en-US" sz="2400" dirty="0"/>
              <a:t>station design and </a:t>
            </a:r>
            <a:r>
              <a:rPr lang="en-US" sz="2400" dirty="0" smtClean="0"/>
              <a:t>setup</a:t>
            </a:r>
          </a:p>
          <a:p>
            <a:pPr lvl="1"/>
            <a:r>
              <a:rPr lang="en-US" sz="2400" dirty="0" smtClean="0"/>
              <a:t>Ergonomically </a:t>
            </a:r>
            <a:r>
              <a:rPr lang="en-US" sz="2400" dirty="0"/>
              <a:t>designed </a:t>
            </a:r>
            <a:r>
              <a:rPr lang="en-US" sz="2400" dirty="0" smtClean="0"/>
              <a:t>tools</a:t>
            </a:r>
          </a:p>
          <a:p>
            <a:pPr lvl="1"/>
            <a:r>
              <a:rPr lang="en-US" sz="2400" dirty="0" smtClean="0"/>
              <a:t>Ergonomically </a:t>
            </a:r>
            <a:r>
              <a:rPr lang="en-US" sz="2400" dirty="0"/>
              <a:t>designed </a:t>
            </a:r>
            <a:r>
              <a:rPr lang="en-US" sz="2400" dirty="0" smtClean="0"/>
              <a:t>equipment</a:t>
            </a:r>
          </a:p>
          <a:p>
            <a:pPr lvl="1"/>
            <a:r>
              <a:rPr lang="en-US" sz="2400" dirty="0" smtClean="0"/>
              <a:t>Load </a:t>
            </a:r>
            <a:r>
              <a:rPr lang="en-US" sz="2400" dirty="0"/>
              <a:t>weight reduction</a:t>
            </a:r>
          </a:p>
          <a:p>
            <a:endParaRPr lang="en-US" dirty="0"/>
          </a:p>
        </p:txBody>
      </p:sp>
      <p:pic>
        <p:nvPicPr>
          <p:cNvPr id="5" name="Picture 5" descr="work platforms"/>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664759" y="3505200"/>
            <a:ext cx="2672119" cy="235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suspended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868" y="3505200"/>
            <a:ext cx="2445463" cy="23591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roller convey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4321" y="3508612"/>
            <a:ext cx="2214436" cy="23591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31143" y="5936894"/>
            <a:ext cx="2895600" cy="215444"/>
          </a:xfrm>
          <a:prstGeom prst="rect">
            <a:avLst/>
          </a:prstGeom>
          <a:noFill/>
        </p:spPr>
        <p:txBody>
          <a:bodyPr wrap="square" rtlCol="0">
            <a:spAutoFit/>
          </a:bodyPr>
          <a:lstStyle/>
          <a:p>
            <a:pPr algn="ctr"/>
            <a:r>
              <a:rPr lang="en-US" sz="800" dirty="0"/>
              <a:t>Source: </a:t>
            </a:r>
            <a:r>
              <a:rPr lang="en-US" sz="800" dirty="0" smtClean="0"/>
              <a:t>OSHA (International Labor Organization)</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370995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title="Man with box"/>
          <p:cNvGraphicFramePr>
            <a:graphicFrameLocks noChangeAspect="1"/>
          </p:cNvGraphicFramePr>
          <p:nvPr>
            <p:extLst>
              <p:ext uri="{D42A27DB-BD31-4B8C-83A1-F6EECF244321}">
                <p14:modId xmlns:p14="http://schemas.microsoft.com/office/powerpoint/2010/main" val="173975256"/>
              </p:ext>
            </p:extLst>
          </p:nvPr>
        </p:nvGraphicFramePr>
        <p:xfrm>
          <a:off x="2741047" y="4297501"/>
          <a:ext cx="1540838" cy="1676400"/>
        </p:xfrm>
        <a:graphic>
          <a:graphicData uri="http://schemas.openxmlformats.org/presentationml/2006/ole">
            <mc:AlternateContent xmlns:mc="http://schemas.openxmlformats.org/markup-compatibility/2006">
              <mc:Choice xmlns:v="urn:schemas-microsoft-com:vml" Requires="v">
                <p:oleObj spid="_x0000_s69729" name="CorelPhotoPaint.Image.7" r:id="rId4" imgW="4876764" imgH="5486359" progId="CorelPhotoPaint.Image.7">
                  <p:embed/>
                </p:oleObj>
              </mc:Choice>
              <mc:Fallback>
                <p:oleObj name="CorelPhotoPaint.Image.7" r:id="rId4" imgW="4876764" imgH="5486359" progId="CorelPhotoPaint.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047" y="4297501"/>
                        <a:ext cx="1540838" cy="1676400"/>
                      </a:xfrm>
                      <a:prstGeom prst="rect">
                        <a:avLst/>
                      </a:prstGeom>
                      <a:noFill/>
                      <a:ln>
                        <a:solidFill>
                          <a:schemeClr val="tx1"/>
                        </a:solidFill>
                      </a:ln>
                      <a:effectLst/>
                    </p:spPr>
                  </p:pic>
                </p:oleObj>
              </mc:Fallback>
            </mc:AlternateContent>
          </a:graphicData>
        </a:graphic>
      </p:graphicFrame>
      <p:graphicFrame>
        <p:nvGraphicFramePr>
          <p:cNvPr id="10" name="Object 4" title="Man with Box"/>
          <p:cNvGraphicFramePr>
            <a:graphicFrameLocks noChangeAspect="1"/>
          </p:cNvGraphicFramePr>
          <p:nvPr>
            <p:extLst>
              <p:ext uri="{D42A27DB-BD31-4B8C-83A1-F6EECF244321}">
                <p14:modId xmlns:p14="http://schemas.microsoft.com/office/powerpoint/2010/main" val="1770284360"/>
              </p:ext>
            </p:extLst>
          </p:nvPr>
        </p:nvGraphicFramePr>
        <p:xfrm>
          <a:off x="4527261" y="4297501"/>
          <a:ext cx="1219200" cy="1676400"/>
        </p:xfrm>
        <a:graphic>
          <a:graphicData uri="http://schemas.openxmlformats.org/presentationml/2006/ole">
            <mc:AlternateContent xmlns:mc="http://schemas.openxmlformats.org/markup-compatibility/2006">
              <mc:Choice xmlns:v="urn:schemas-microsoft-com:vml" Requires="v">
                <p:oleObj spid="_x0000_s69730" name="CorelPhotoPaint.Image.7" r:id="rId6" imgW="4075259" imgH="5666980" progId="CorelPhotoPaint.Image.7">
                  <p:embed/>
                </p:oleObj>
              </mc:Choice>
              <mc:Fallback>
                <p:oleObj name="CorelPhotoPaint.Image.7" r:id="rId6" imgW="4075259" imgH="5666980" progId="CorelPhotoPaint.Image.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261" y="4297501"/>
                        <a:ext cx="1219200" cy="1676400"/>
                      </a:xfrm>
                      <a:prstGeom prst="rect">
                        <a:avLst/>
                      </a:prstGeom>
                      <a:noFill/>
                      <a:ln>
                        <a:solidFill>
                          <a:schemeClr val="tx1"/>
                        </a:solidFill>
                      </a:ln>
                      <a:effectLst/>
                    </p:spPr>
                  </p:pic>
                </p:oleObj>
              </mc:Fallback>
            </mc:AlternateContent>
          </a:graphicData>
        </a:graphic>
      </p:graphicFrame>
      <p:graphicFrame>
        <p:nvGraphicFramePr>
          <p:cNvPr id="12" name="Object 4" title="Man with Box"/>
          <p:cNvGraphicFramePr>
            <a:graphicFrameLocks noChangeAspect="1"/>
          </p:cNvGraphicFramePr>
          <p:nvPr>
            <p:extLst>
              <p:ext uri="{D42A27DB-BD31-4B8C-83A1-F6EECF244321}">
                <p14:modId xmlns:p14="http://schemas.microsoft.com/office/powerpoint/2010/main" val="1187953392"/>
              </p:ext>
            </p:extLst>
          </p:nvPr>
        </p:nvGraphicFramePr>
        <p:xfrm>
          <a:off x="5997461" y="4297501"/>
          <a:ext cx="957211" cy="1676400"/>
        </p:xfrm>
        <a:graphic>
          <a:graphicData uri="http://schemas.openxmlformats.org/presentationml/2006/ole">
            <mc:AlternateContent xmlns:mc="http://schemas.openxmlformats.org/markup-compatibility/2006">
              <mc:Choice xmlns:v="urn:schemas-microsoft-com:vml" Requires="v">
                <p:oleObj spid="_x0000_s69731" name="CorelPhotoPaint.Image.7" r:id="rId8" imgW="3770461" imgH="6603951" progId="CorelPhotoPaint.Image.7">
                  <p:embed/>
                </p:oleObj>
              </mc:Choice>
              <mc:Fallback>
                <p:oleObj name="CorelPhotoPaint.Image.7" r:id="rId8" imgW="3770461" imgH="6603951" progId="CorelPhotoPaint.Image.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7461" y="4297501"/>
                        <a:ext cx="957211" cy="1676400"/>
                      </a:xfrm>
                      <a:prstGeom prst="rect">
                        <a:avLst/>
                      </a:prstGeom>
                      <a:noFill/>
                      <a:ln>
                        <a:solidFill>
                          <a:schemeClr val="tx1"/>
                        </a:solidFill>
                      </a:ln>
                      <a:effectLst/>
                    </p:spPr>
                  </p:pic>
                </p:oleObj>
              </mc:Fallback>
            </mc:AlternateContent>
          </a:graphicData>
        </a:graphic>
      </p:graphicFrame>
      <p:graphicFrame>
        <p:nvGraphicFramePr>
          <p:cNvPr id="14" name="Object 4" title="Man with Box"/>
          <p:cNvGraphicFramePr>
            <a:graphicFrameLocks noChangeAspect="1"/>
          </p:cNvGraphicFramePr>
          <p:nvPr>
            <p:extLst>
              <p:ext uri="{D42A27DB-BD31-4B8C-83A1-F6EECF244321}">
                <p14:modId xmlns:p14="http://schemas.microsoft.com/office/powerpoint/2010/main" val="3787376953"/>
              </p:ext>
            </p:extLst>
          </p:nvPr>
        </p:nvGraphicFramePr>
        <p:xfrm>
          <a:off x="7205672" y="4284784"/>
          <a:ext cx="881151" cy="1689117"/>
        </p:xfrm>
        <a:graphic>
          <a:graphicData uri="http://schemas.openxmlformats.org/presentationml/2006/ole">
            <mc:AlternateContent xmlns:mc="http://schemas.openxmlformats.org/markup-compatibility/2006">
              <mc:Choice xmlns:v="urn:schemas-microsoft-com:vml" Requires="v">
                <p:oleObj spid="_x0000_s69732" name="CorelPhotoPaint.Image.7" r:id="rId10" imgW="3984948" imgH="8229539" progId="CorelPhotoPaint.Image.7">
                  <p:embed/>
                </p:oleObj>
              </mc:Choice>
              <mc:Fallback>
                <p:oleObj name="CorelPhotoPaint.Image.7" r:id="rId10" imgW="3984948" imgH="8229539" progId="CorelPhotoPaint.Image.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5672" y="4284784"/>
                        <a:ext cx="881151" cy="1689117"/>
                      </a:xfrm>
                      <a:prstGeom prst="rect">
                        <a:avLst/>
                      </a:prstGeom>
                      <a:noFill/>
                      <a:ln>
                        <a:solidFill>
                          <a:schemeClr val="tx1"/>
                        </a:solidFill>
                      </a:ln>
                      <a:effectLst/>
                    </p:spPr>
                  </p:pic>
                </p:oleObj>
              </mc:Fallback>
            </mc:AlternateContent>
          </a:graphicData>
        </a:graphic>
      </p:graphicFrame>
      <p:graphicFrame>
        <p:nvGraphicFramePr>
          <p:cNvPr id="15" name="Object 2" title="Man by Box"/>
          <p:cNvGraphicFramePr>
            <a:graphicFrameLocks noChangeAspect="1"/>
          </p:cNvGraphicFramePr>
          <p:nvPr>
            <p:extLst>
              <p:ext uri="{D42A27DB-BD31-4B8C-83A1-F6EECF244321}">
                <p14:modId xmlns:p14="http://schemas.microsoft.com/office/powerpoint/2010/main" val="978498259"/>
              </p:ext>
            </p:extLst>
          </p:nvPr>
        </p:nvGraphicFramePr>
        <p:xfrm>
          <a:off x="1030963" y="4297501"/>
          <a:ext cx="1460090" cy="1676400"/>
        </p:xfrm>
        <a:graphic>
          <a:graphicData uri="http://schemas.openxmlformats.org/presentationml/2006/ole">
            <mc:AlternateContent xmlns:mc="http://schemas.openxmlformats.org/markup-compatibility/2006">
              <mc:Choice xmlns:v="urn:schemas-microsoft-com:vml" Requires="v">
                <p:oleObj spid="_x0000_s69733" name="CorelPhotoPaint.Image.7" r:id="rId12" imgW="4120414" imgH="4730009" progId="CorelPhotoPaint.Image.7">
                  <p:embed/>
                </p:oleObj>
              </mc:Choice>
              <mc:Fallback>
                <p:oleObj name="CorelPhotoPaint.Image.7" r:id="rId12" imgW="4120414" imgH="4730009" progId="CorelPhotoPaint.Image.7">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0963" y="4297501"/>
                        <a:ext cx="1460090" cy="1676400"/>
                      </a:xfrm>
                      <a:prstGeom prst="rect">
                        <a:avLst/>
                      </a:prstGeom>
                      <a:noFill/>
                      <a:ln>
                        <a:solidFill>
                          <a:schemeClr val="tx1"/>
                        </a:solidFill>
                      </a:ln>
                      <a:effectLst/>
                    </p:spPr>
                  </p:pic>
                </p:oleObj>
              </mc:Fallback>
            </mc:AlternateContent>
          </a:graphicData>
        </a:graphic>
      </p:graphicFrame>
      <p:sp>
        <p:nvSpPr>
          <p:cNvPr id="3" name="Content Placeholder 2"/>
          <p:cNvSpPr>
            <a:spLocks noGrp="1"/>
          </p:cNvSpPr>
          <p:nvPr>
            <p:ph idx="1"/>
          </p:nvPr>
        </p:nvSpPr>
        <p:spPr>
          <a:xfrm>
            <a:off x="1219200" y="1143001"/>
            <a:ext cx="7244261" cy="3276600"/>
          </a:xfrm>
        </p:spPr>
        <p:txBody>
          <a:bodyPr/>
          <a:lstStyle/>
          <a:p>
            <a:r>
              <a:rPr lang="en-US" sz="2800" dirty="0" smtClean="0"/>
              <a:t>Examples of </a:t>
            </a:r>
            <a:r>
              <a:rPr lang="en-US" sz="2800" b="1" dirty="0" smtClean="0"/>
              <a:t>proper work practices:</a:t>
            </a:r>
          </a:p>
          <a:p>
            <a:pPr lvl="1">
              <a:spcBef>
                <a:spcPts val="300"/>
              </a:spcBef>
            </a:pPr>
            <a:r>
              <a:rPr lang="en-US" sz="2400" dirty="0" smtClean="0"/>
              <a:t>Proper lifting techniques (NIOSH)</a:t>
            </a:r>
          </a:p>
          <a:p>
            <a:pPr lvl="1">
              <a:spcBef>
                <a:spcPts val="300"/>
              </a:spcBef>
            </a:pPr>
            <a:r>
              <a:rPr lang="en-US" sz="2400" dirty="0" smtClean="0"/>
              <a:t>Team lift heavy/bulky/awkward loads</a:t>
            </a:r>
          </a:p>
          <a:p>
            <a:pPr lvl="1">
              <a:spcBef>
                <a:spcPts val="300"/>
              </a:spcBef>
            </a:pPr>
            <a:r>
              <a:rPr lang="en-US" sz="2400" dirty="0" smtClean="0"/>
              <a:t>Stretch</a:t>
            </a:r>
          </a:p>
          <a:p>
            <a:pPr lvl="1">
              <a:spcBef>
                <a:spcPts val="300"/>
              </a:spcBef>
            </a:pPr>
            <a:r>
              <a:rPr lang="en-US" sz="2400" dirty="0" smtClean="0"/>
              <a:t>Work rotation</a:t>
            </a:r>
          </a:p>
          <a:p>
            <a:pPr lvl="1">
              <a:spcBef>
                <a:spcPts val="300"/>
              </a:spcBef>
            </a:pPr>
            <a:r>
              <a:rPr lang="en-US" sz="2400" dirty="0" smtClean="0"/>
              <a:t>Task variety</a:t>
            </a:r>
          </a:p>
          <a:p>
            <a:pPr lvl="1">
              <a:spcBef>
                <a:spcPts val="300"/>
              </a:spcBef>
            </a:pPr>
            <a:r>
              <a:rPr lang="en-US" sz="2400" dirty="0" smtClean="0"/>
              <a:t>Increase rest breaks</a:t>
            </a:r>
            <a:endParaRPr lang="en-US" sz="2400" dirty="0"/>
          </a:p>
        </p:txBody>
      </p:sp>
      <p:sp>
        <p:nvSpPr>
          <p:cNvPr id="18" name="TextBox 17"/>
          <p:cNvSpPr txBox="1"/>
          <p:nvPr/>
        </p:nvSpPr>
        <p:spPr>
          <a:xfrm>
            <a:off x="3786870" y="5992098"/>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285458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152400"/>
            <a:ext cx="8229600" cy="838200"/>
          </a:xfrm>
        </p:spPr>
        <p:txBody>
          <a:bodyPr/>
          <a:lstStyle/>
          <a:p>
            <a:pPr eaLnBrk="1" hangingPunct="1"/>
            <a:r>
              <a:rPr lang="en-US" altLang="en-US" dirty="0" smtClean="0"/>
              <a:t>Introduction</a:t>
            </a:r>
          </a:p>
        </p:txBody>
      </p:sp>
      <p:sp>
        <p:nvSpPr>
          <p:cNvPr id="11268" name="Rectangle 3"/>
          <p:cNvSpPr>
            <a:spLocks noGrp="1" noChangeArrowheads="1"/>
          </p:cNvSpPr>
          <p:nvPr>
            <p:ph type="body" idx="1"/>
          </p:nvPr>
        </p:nvSpPr>
        <p:spPr>
          <a:xfrm>
            <a:off x="914400" y="1219201"/>
            <a:ext cx="7315200" cy="3810000"/>
          </a:xfrm>
        </p:spPr>
        <p:txBody>
          <a:bodyPr>
            <a:normAutofit/>
          </a:bodyPr>
          <a:lstStyle/>
          <a:p>
            <a:pPr marL="0" indent="0">
              <a:lnSpc>
                <a:spcPct val="90000"/>
              </a:lnSpc>
              <a:buNone/>
            </a:pPr>
            <a:r>
              <a:rPr lang="en-US" dirty="0" smtClean="0"/>
              <a:t>Lesson objectives:</a:t>
            </a:r>
          </a:p>
          <a:p>
            <a:pPr marL="514350" indent="-514350">
              <a:spcBef>
                <a:spcPts val="1200"/>
              </a:spcBef>
              <a:buFont typeface="+mj-lt"/>
              <a:buAutoNum type="arabicPeriod"/>
            </a:pPr>
            <a:r>
              <a:rPr lang="en-US" sz="2800" dirty="0" smtClean="0"/>
              <a:t>Identify common work-related musculoskeletal disorders (MSDs).</a:t>
            </a:r>
          </a:p>
          <a:p>
            <a:pPr marL="514350" indent="-514350">
              <a:spcBef>
                <a:spcPts val="1200"/>
              </a:spcBef>
              <a:buFont typeface="+mj-lt"/>
              <a:buAutoNum type="arabicPeriod"/>
            </a:pPr>
            <a:r>
              <a:rPr lang="en-US" sz="2800" dirty="0" smtClean="0"/>
              <a:t>Recognize risk factors associated with work-related MSDs.</a:t>
            </a:r>
          </a:p>
          <a:p>
            <a:pPr marL="514350" indent="-514350">
              <a:spcBef>
                <a:spcPts val="1200"/>
              </a:spcBef>
              <a:buFont typeface="+mj-lt"/>
              <a:buAutoNum type="arabicPeriod"/>
            </a:pPr>
            <a:r>
              <a:rPr lang="en-US" sz="2800" dirty="0" smtClean="0"/>
              <a:t>Identify ergonomic control methods </a:t>
            </a:r>
            <a:r>
              <a:rPr lang="en-US" sz="2800" dirty="0"/>
              <a:t>for eliminating/reducing </a:t>
            </a:r>
            <a:r>
              <a:rPr lang="en-US" sz="2800" dirty="0" smtClean="0"/>
              <a:t>work-related MSDs. </a:t>
            </a:r>
            <a:endParaRPr lang="en-US" sz="2800" dirty="0"/>
          </a:p>
        </p:txBody>
      </p:sp>
    </p:spTree>
    <p:extLst>
      <p:ext uri="{BB962C8B-B14F-4D97-AF65-F5344CB8AC3E}">
        <p14:creationId xmlns:p14="http://schemas.microsoft.com/office/powerpoint/2010/main" val="4002973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Man working"/>
          <p:cNvPicPr>
            <a:picLocks noChangeAspect="1"/>
          </p:cNvPicPr>
          <p:nvPr/>
        </p:nvPicPr>
        <p:blipFill rotWithShape="1">
          <a:blip r:embed="rId3">
            <a:extLst>
              <a:ext uri="{28A0092B-C50C-407E-A947-70E740481C1C}">
                <a14:useLocalDpi xmlns:a14="http://schemas.microsoft.com/office/drawing/2010/main" val="0"/>
              </a:ext>
            </a:extLst>
          </a:blip>
          <a:srcRect l="4480" t="3637" r="5910" b="5308"/>
          <a:stretch/>
        </p:blipFill>
        <p:spPr>
          <a:xfrm>
            <a:off x="6655777" y="3214500"/>
            <a:ext cx="1689702" cy="2365583"/>
          </a:xfrm>
          <a:prstGeom prst="rect">
            <a:avLst/>
          </a:prstGeom>
          <a:ln>
            <a:solidFill>
              <a:schemeClr val="tx1"/>
            </a:solidFill>
          </a:ln>
        </p:spPr>
      </p:pic>
      <p:pic>
        <p:nvPicPr>
          <p:cNvPr id="12" name="Picture 4" descr="trimmer harn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137" y="2238001"/>
            <a:ext cx="2149813"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title="Glove"/>
          <p:cNvPicPr>
            <a:picLocks noChangeAspect="1"/>
          </p:cNvPicPr>
          <p:nvPr/>
        </p:nvPicPr>
        <p:blipFill rotWithShape="1">
          <a:blip r:embed="rId5">
            <a:extLst>
              <a:ext uri="{28A0092B-C50C-407E-A947-70E740481C1C}">
                <a14:useLocalDpi xmlns:a14="http://schemas.microsoft.com/office/drawing/2010/main" val="0"/>
              </a:ext>
            </a:extLst>
          </a:blip>
          <a:srcRect l="4301" t="9309" r="5376" b="3296"/>
          <a:stretch/>
        </p:blipFill>
        <p:spPr>
          <a:xfrm>
            <a:off x="6248400" y="1486719"/>
            <a:ext cx="2338755" cy="1447801"/>
          </a:xfrm>
          <a:prstGeom prst="rect">
            <a:avLst/>
          </a:prstGeom>
          <a:ln>
            <a:solidFill>
              <a:schemeClr val="tx1"/>
            </a:solidFill>
          </a:ln>
        </p:spPr>
      </p:pic>
      <p:sp>
        <p:nvSpPr>
          <p:cNvPr id="16" name="TextBox 15"/>
          <p:cNvSpPr txBox="1"/>
          <p:nvPr/>
        </p:nvSpPr>
        <p:spPr>
          <a:xfrm>
            <a:off x="6129028" y="5808442"/>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5" name="Picture 4" title="Boot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8373" y="4763450"/>
            <a:ext cx="1809750" cy="1190625"/>
          </a:xfrm>
          <a:prstGeom prst="rect">
            <a:avLst/>
          </a:prstGeom>
          <a:ln>
            <a:solidFill>
              <a:schemeClr val="tx1"/>
            </a:solidFill>
          </a:ln>
        </p:spPr>
      </p:pic>
      <p:sp>
        <p:nvSpPr>
          <p:cNvPr id="9" name="Content Placeholder 2"/>
          <p:cNvSpPr>
            <a:spLocks noGrp="1"/>
          </p:cNvSpPr>
          <p:nvPr>
            <p:ph idx="1"/>
          </p:nvPr>
        </p:nvSpPr>
        <p:spPr>
          <a:xfrm>
            <a:off x="838200" y="1414816"/>
            <a:ext cx="4953000" cy="3276600"/>
          </a:xfrm>
        </p:spPr>
        <p:txBody>
          <a:bodyPr/>
          <a:lstStyle/>
          <a:p>
            <a:r>
              <a:rPr lang="en-US" sz="2800" dirty="0" smtClean="0"/>
              <a:t>Examples of </a:t>
            </a:r>
            <a:r>
              <a:rPr lang="en-US" sz="2800" b="1" dirty="0" smtClean="0"/>
              <a:t>PPE:</a:t>
            </a:r>
          </a:p>
          <a:p>
            <a:pPr lvl="1">
              <a:spcBef>
                <a:spcPts val="300"/>
              </a:spcBef>
            </a:pPr>
            <a:r>
              <a:rPr lang="en-US" sz="2400" dirty="0" smtClean="0"/>
              <a:t>Gripping gloves</a:t>
            </a:r>
          </a:p>
          <a:p>
            <a:pPr lvl="1">
              <a:spcBef>
                <a:spcPts val="300"/>
              </a:spcBef>
            </a:pPr>
            <a:r>
              <a:rPr lang="en-US" sz="2400" dirty="0" smtClean="0"/>
              <a:t>Knee pads</a:t>
            </a:r>
          </a:p>
          <a:p>
            <a:pPr lvl="1">
              <a:spcBef>
                <a:spcPts val="300"/>
              </a:spcBef>
            </a:pPr>
            <a:r>
              <a:rPr lang="en-US" sz="2400" dirty="0" smtClean="0"/>
              <a:t>Vibration gloves</a:t>
            </a:r>
          </a:p>
          <a:p>
            <a:pPr lvl="1">
              <a:spcBef>
                <a:spcPts val="300"/>
              </a:spcBef>
            </a:pPr>
            <a:r>
              <a:rPr lang="en-US" sz="2400" dirty="0" smtClean="0"/>
              <a:t>Thermal gloves</a:t>
            </a:r>
          </a:p>
          <a:p>
            <a:pPr lvl="1">
              <a:spcBef>
                <a:spcPts val="300"/>
              </a:spcBef>
            </a:pPr>
            <a:r>
              <a:rPr lang="en-US" sz="2400" dirty="0" smtClean="0"/>
              <a:t>Lifting straps</a:t>
            </a:r>
          </a:p>
          <a:p>
            <a:pPr lvl="1">
              <a:spcBef>
                <a:spcPts val="300"/>
              </a:spcBef>
            </a:pPr>
            <a:r>
              <a:rPr lang="en-US" sz="2400" dirty="0" smtClean="0"/>
              <a:t>Shoulder harness</a:t>
            </a:r>
          </a:p>
          <a:p>
            <a:pPr lvl="1">
              <a:spcBef>
                <a:spcPts val="300"/>
              </a:spcBef>
            </a:pPr>
            <a:r>
              <a:rPr lang="en-US" sz="2400" dirty="0" smtClean="0"/>
              <a:t>Lifting braces</a:t>
            </a:r>
            <a:endParaRPr lang="en-US" sz="2400" dirty="0"/>
          </a:p>
        </p:txBody>
      </p:sp>
      <p:sp>
        <p:nvSpPr>
          <p:cNvPr id="3" name="Title 2"/>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100790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overhead construction"/>
          <p:cNvPicPr>
            <a:picLocks noChangeAspect="1" noChangeArrowheads="1"/>
          </p:cNvPicPr>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1799303" y="2918951"/>
            <a:ext cx="2772697" cy="29459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 name="Object 4" title="Man with Tool"/>
          <p:cNvGraphicFramePr>
            <a:graphicFrameLocks noChangeAspect="1"/>
          </p:cNvGraphicFramePr>
          <p:nvPr>
            <p:extLst>
              <p:ext uri="{D42A27DB-BD31-4B8C-83A1-F6EECF244321}">
                <p14:modId xmlns:p14="http://schemas.microsoft.com/office/powerpoint/2010/main" val="243914466"/>
              </p:ext>
            </p:extLst>
          </p:nvPr>
        </p:nvGraphicFramePr>
        <p:xfrm>
          <a:off x="5655020" y="2918951"/>
          <a:ext cx="1623302" cy="2945992"/>
        </p:xfrm>
        <a:graphic>
          <a:graphicData uri="http://schemas.openxmlformats.org/presentationml/2006/ole">
            <mc:AlternateContent xmlns:mc="http://schemas.openxmlformats.org/markup-compatibility/2006">
              <mc:Choice xmlns:v="urn:schemas-microsoft-com:vml" Requires="v">
                <p:oleObj spid="_x0000_s32843" name="Document" r:id="rId5" imgW="686520" imgH="1458360" progId="Word.Document.8">
                  <p:embed/>
                </p:oleObj>
              </mc:Choice>
              <mc:Fallback>
                <p:oleObj name="Document" r:id="rId5" imgW="686520" imgH="145836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5020" y="2918951"/>
                        <a:ext cx="1623302" cy="2945992"/>
                      </a:xfrm>
                      <a:prstGeom prst="rect">
                        <a:avLst/>
                      </a:prstGeom>
                      <a:noFill/>
                      <a:ln w="12700">
                        <a:solidFill>
                          <a:schemeClr val="tx1"/>
                        </a:solidFill>
                        <a:miter lim="800000"/>
                        <a:headEnd type="none" w="sm" len="sm"/>
                        <a:tailEnd type="none" w="sm" len="sm"/>
                      </a:ln>
                      <a:effectLst/>
                    </p:spPr>
                  </p:pic>
                </p:oleObj>
              </mc:Fallback>
            </mc:AlternateContent>
          </a:graphicData>
        </a:graphic>
      </p:graphicFrame>
      <p:sp>
        <p:nvSpPr>
          <p:cNvPr id="16" name="TextBox 15"/>
          <p:cNvSpPr txBox="1"/>
          <p:nvPr/>
        </p:nvSpPr>
        <p:spPr>
          <a:xfrm>
            <a:off x="4419600" y="5943600"/>
            <a:ext cx="1295400" cy="215444"/>
          </a:xfrm>
          <a:prstGeom prst="rect">
            <a:avLst/>
          </a:prstGeom>
          <a:noFill/>
        </p:spPr>
        <p:txBody>
          <a:bodyPr wrap="square" rtlCol="0">
            <a:spAutoFit/>
          </a:bodyPr>
          <a:lstStyle/>
          <a:p>
            <a:r>
              <a:rPr lang="en-US" sz="800" dirty="0" smtClean="0"/>
              <a:t>Source of graphics: OSHA</a:t>
            </a:r>
            <a:endParaRPr lang="en-US" sz="800" dirty="0"/>
          </a:p>
        </p:txBody>
      </p:sp>
      <p:sp>
        <p:nvSpPr>
          <p:cNvPr id="4" name="Content Placeholder 3"/>
          <p:cNvSpPr>
            <a:spLocks noGrp="1"/>
          </p:cNvSpPr>
          <p:nvPr>
            <p:ph idx="1"/>
          </p:nvPr>
        </p:nvSpPr>
        <p:spPr>
          <a:xfrm>
            <a:off x="457200" y="978959"/>
            <a:ext cx="8305800" cy="2133600"/>
          </a:xfrm>
        </p:spPr>
        <p:txBody>
          <a:bodyPr/>
          <a:lstStyle/>
          <a:p>
            <a:pPr marL="0" indent="0">
              <a:buNone/>
            </a:pPr>
            <a:r>
              <a:rPr lang="en-US" dirty="0" smtClean="0"/>
              <a:t>Physical ergonomic </a:t>
            </a:r>
            <a:r>
              <a:rPr lang="en-US" b="1" dirty="0" smtClean="0">
                <a:solidFill>
                  <a:srgbClr val="FF0000"/>
                </a:solidFill>
              </a:rPr>
              <a:t>hazards</a:t>
            </a:r>
            <a:r>
              <a:rPr lang="en-US" dirty="0" smtClean="0"/>
              <a:t> and </a:t>
            </a:r>
            <a:r>
              <a:rPr lang="en-US" b="1" dirty="0" smtClean="0">
                <a:solidFill>
                  <a:srgbClr val="00B050"/>
                </a:solidFill>
              </a:rPr>
              <a:t>solutions</a:t>
            </a:r>
            <a:r>
              <a:rPr lang="en-US" dirty="0" smtClean="0"/>
              <a:t>:</a:t>
            </a:r>
          </a:p>
          <a:p>
            <a:r>
              <a:rPr lang="en-US" sz="2800" dirty="0" smtClean="0">
                <a:latin typeface="Tahoma"/>
                <a:cs typeface="Tahoma"/>
              </a:rPr>
              <a:t>Reaching above the head/shoulders - </a:t>
            </a:r>
            <a:r>
              <a:rPr lang="en-US" sz="2800" b="1" dirty="0" smtClean="0">
                <a:solidFill>
                  <a:srgbClr val="FF0000"/>
                </a:solidFill>
                <a:latin typeface="Tahoma"/>
                <a:cs typeface="Tahoma"/>
              </a:rPr>
              <a:t>hazards</a:t>
            </a:r>
          </a:p>
          <a:p>
            <a:pPr lvl="1"/>
            <a:r>
              <a:rPr lang="en-US" sz="2400" dirty="0" smtClean="0">
                <a:latin typeface="Tahoma"/>
                <a:cs typeface="Tahoma"/>
              </a:rPr>
              <a:t>Working </a:t>
            </a:r>
            <a:r>
              <a:rPr lang="en-US" sz="2400" dirty="0">
                <a:latin typeface="Tahoma"/>
                <a:cs typeface="Tahoma"/>
              </a:rPr>
              <a:t>with the </a:t>
            </a:r>
            <a:r>
              <a:rPr lang="en-US" sz="2400" dirty="0" smtClean="0">
                <a:latin typeface="Tahoma"/>
                <a:cs typeface="Tahoma"/>
              </a:rPr>
              <a:t>hands </a:t>
            </a:r>
            <a:r>
              <a:rPr lang="en-US" sz="2400" dirty="0">
                <a:latin typeface="Tahoma"/>
                <a:cs typeface="Tahoma"/>
              </a:rPr>
              <a:t>above </a:t>
            </a:r>
            <a:r>
              <a:rPr lang="en-US" sz="2400" dirty="0" smtClean="0">
                <a:latin typeface="Tahoma"/>
                <a:cs typeface="Tahoma"/>
              </a:rPr>
              <a:t>head </a:t>
            </a:r>
            <a:r>
              <a:rPr lang="en-US" sz="2400" dirty="0">
                <a:latin typeface="Tahoma"/>
                <a:cs typeface="Tahoma"/>
              </a:rPr>
              <a:t>for more than </a:t>
            </a:r>
            <a:r>
              <a:rPr lang="en-US" sz="2400" dirty="0" smtClean="0">
                <a:latin typeface="Tahoma"/>
                <a:cs typeface="Tahoma"/>
              </a:rPr>
              <a:t/>
            </a:r>
            <a:br>
              <a:rPr lang="en-US" sz="2400" dirty="0" smtClean="0">
                <a:latin typeface="Tahoma"/>
                <a:cs typeface="Tahoma"/>
              </a:rPr>
            </a:br>
            <a:r>
              <a:rPr lang="en-US" sz="2400" dirty="0" smtClean="0">
                <a:latin typeface="Tahoma"/>
                <a:cs typeface="Tahoma"/>
              </a:rPr>
              <a:t>2 </a:t>
            </a:r>
            <a:r>
              <a:rPr lang="en-US" sz="2400" dirty="0">
                <a:latin typeface="Tahoma"/>
                <a:cs typeface="Tahoma"/>
              </a:rPr>
              <a:t>hours per day</a:t>
            </a:r>
            <a:br>
              <a:rPr lang="en-US" sz="2400" dirty="0">
                <a:latin typeface="Tahoma"/>
                <a:cs typeface="Tahoma"/>
              </a:rPr>
            </a:br>
            <a:endParaRPr lang="en-US" sz="24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59244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elbow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3542"/>
            <a:ext cx="2886421"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76974" y="5867400"/>
            <a:ext cx="2190051"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4" name="Content Placeholder 3"/>
          <p:cNvSpPr>
            <a:spLocks noGrp="1"/>
          </p:cNvSpPr>
          <p:nvPr>
            <p:ph idx="1"/>
          </p:nvPr>
        </p:nvSpPr>
        <p:spPr>
          <a:xfrm>
            <a:off x="857949" y="1212148"/>
            <a:ext cx="7315200" cy="1430595"/>
          </a:xfrm>
        </p:spPr>
        <p:txBody>
          <a:bodyPr/>
          <a:lstStyle/>
          <a:p>
            <a:pPr lvl="1"/>
            <a:r>
              <a:rPr lang="en-US" dirty="0">
                <a:latin typeface="Tahoma"/>
                <a:cs typeface="Tahoma"/>
              </a:rPr>
              <a:t>Working with the elbows above shoulders for more than 2 hours per day</a:t>
            </a:r>
            <a:endParaRPr lang="en-US" dirty="0"/>
          </a:p>
        </p:txBody>
      </p:sp>
      <p:pic>
        <p:nvPicPr>
          <p:cNvPr id="6" name="Picture 5" title="Vend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283542"/>
            <a:ext cx="2439604" cy="3429000"/>
          </a:xfrm>
          <a:prstGeom prst="rect">
            <a:avLst/>
          </a:prstGeom>
          <a:ln>
            <a:solidFill>
              <a:schemeClr val="tx1"/>
            </a:solidFill>
          </a:ln>
        </p:spPr>
      </p:pic>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13785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69899" y="1085201"/>
            <a:ext cx="8204200" cy="1775139"/>
          </a:xfrm>
        </p:spPr>
        <p:txBody>
          <a:bodyPr/>
          <a:lstStyle/>
          <a:p>
            <a:r>
              <a:rPr lang="en-US" altLang="en-US" sz="2800" dirty="0" smtClean="0">
                <a:cs typeface="Times New Roman" panose="02020603050405020304" pitchFamily="18" charset="0"/>
              </a:rPr>
              <a:t>Reaching above the head/shoulders - </a:t>
            </a:r>
            <a:r>
              <a:rPr lang="en-US" altLang="en-US" sz="2800" b="1" dirty="0" smtClean="0">
                <a:solidFill>
                  <a:srgbClr val="00B050"/>
                </a:solidFill>
                <a:cs typeface="Times New Roman" panose="02020603050405020304" pitchFamily="18" charset="0"/>
              </a:rPr>
              <a:t>solutions</a:t>
            </a:r>
          </a:p>
          <a:p>
            <a:pPr lvl="1"/>
            <a:r>
              <a:rPr lang="en-US" altLang="en-US" sz="2400" dirty="0" smtClean="0">
                <a:cs typeface="Times New Roman" panose="02020603050405020304" pitchFamily="18" charset="0"/>
              </a:rPr>
              <a:t>Keep items within close reach </a:t>
            </a:r>
            <a:endParaRPr lang="en-US" altLang="en-US" sz="2400" dirty="0" smtClean="0"/>
          </a:p>
          <a:p>
            <a:pPr lvl="1"/>
            <a:r>
              <a:rPr lang="en-US" altLang="en-US" sz="2400" dirty="0" smtClean="0">
                <a:cs typeface="Times New Roman" panose="02020603050405020304" pitchFamily="18" charset="0"/>
              </a:rPr>
              <a:t>Elevate work areas</a:t>
            </a:r>
          </a:p>
        </p:txBody>
      </p:sp>
      <p:pic>
        <p:nvPicPr>
          <p:cNvPr id="3" name="Picture 2" title="Ven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713" y="2070516"/>
            <a:ext cx="2841527" cy="3788703"/>
          </a:xfrm>
          <a:prstGeom prst="rect">
            <a:avLst/>
          </a:prstGeom>
          <a:ln>
            <a:solidFill>
              <a:schemeClr val="tx1"/>
            </a:solidFill>
          </a:ln>
        </p:spPr>
      </p:pic>
      <p:sp>
        <p:nvSpPr>
          <p:cNvPr id="11" name="TextBox 10"/>
          <p:cNvSpPr txBox="1"/>
          <p:nvPr/>
        </p:nvSpPr>
        <p:spPr>
          <a:xfrm>
            <a:off x="7520288" y="5859219"/>
            <a:ext cx="1095025" cy="215444"/>
          </a:xfrm>
          <a:prstGeom prst="rect">
            <a:avLst/>
          </a:prstGeom>
          <a:noFill/>
        </p:spPr>
        <p:txBody>
          <a:bodyPr wrap="square" rtlCol="0">
            <a:spAutoFit/>
          </a:bodyPr>
          <a:lstStyle/>
          <a:p>
            <a:pPr algn="r"/>
            <a:r>
              <a:rPr lang="en-US" sz="800" dirty="0" smtClean="0"/>
              <a:t>Source: OSHA</a:t>
            </a:r>
            <a:endParaRPr lang="en-US" sz="800" dirty="0"/>
          </a:p>
        </p:txBody>
      </p:sp>
      <p:sp>
        <p:nvSpPr>
          <p:cNvPr id="15" name="TextBox 14"/>
          <p:cNvSpPr txBox="1"/>
          <p:nvPr/>
        </p:nvSpPr>
        <p:spPr>
          <a:xfrm>
            <a:off x="381604" y="5859219"/>
            <a:ext cx="1095025" cy="215444"/>
          </a:xfrm>
          <a:prstGeom prst="rect">
            <a:avLst/>
          </a:prstGeom>
          <a:noFill/>
        </p:spPr>
        <p:txBody>
          <a:bodyPr wrap="square" rtlCol="0">
            <a:spAutoFit/>
          </a:bodyPr>
          <a:lstStyle/>
          <a:p>
            <a:r>
              <a:rPr lang="en-US" sz="800" dirty="0" smtClean="0"/>
              <a:t>Source: NIOSH</a:t>
            </a:r>
            <a:endParaRPr lang="en-US" sz="800" dirty="0"/>
          </a:p>
        </p:txBody>
      </p:sp>
      <p:pic>
        <p:nvPicPr>
          <p:cNvPr id="12" name="Picture 11" title="Person working"/>
          <p:cNvPicPr>
            <a:picLocks noChangeAspect="1"/>
          </p:cNvPicPr>
          <p:nvPr/>
        </p:nvPicPr>
        <p:blipFill>
          <a:blip r:embed="rId4"/>
          <a:stretch>
            <a:fillRect/>
          </a:stretch>
        </p:blipFill>
        <p:spPr>
          <a:xfrm>
            <a:off x="469899" y="3075784"/>
            <a:ext cx="2308926" cy="2783435"/>
          </a:xfrm>
          <a:prstGeom prst="rect">
            <a:avLst/>
          </a:prstGeom>
          <a:ln>
            <a:solidFill>
              <a:schemeClr val="tx1"/>
            </a:solidFill>
          </a:ln>
        </p:spPr>
      </p:pic>
      <p:pic>
        <p:nvPicPr>
          <p:cNvPr id="13" name="Picture 12" title="Man working"/>
          <p:cNvPicPr>
            <a:picLocks noChangeAspect="1"/>
          </p:cNvPicPr>
          <p:nvPr/>
        </p:nvPicPr>
        <p:blipFill>
          <a:blip r:embed="rId5"/>
          <a:stretch>
            <a:fillRect/>
          </a:stretch>
        </p:blipFill>
        <p:spPr>
          <a:xfrm>
            <a:off x="3054684" y="2662204"/>
            <a:ext cx="2450170" cy="3197015"/>
          </a:xfrm>
          <a:prstGeom prst="rect">
            <a:avLst/>
          </a:prstGeom>
          <a:ln>
            <a:solidFill>
              <a:schemeClr val="tx1"/>
            </a:solidFill>
          </a:ln>
        </p:spPr>
      </p:pic>
      <p:sp>
        <p:nvSpPr>
          <p:cNvPr id="18" name="TextBox 17"/>
          <p:cNvSpPr txBox="1"/>
          <p:nvPr/>
        </p:nvSpPr>
        <p:spPr>
          <a:xfrm>
            <a:off x="3732256" y="5859219"/>
            <a:ext cx="1095025" cy="215444"/>
          </a:xfrm>
          <a:prstGeom prst="rect">
            <a:avLst/>
          </a:prstGeom>
          <a:noFill/>
        </p:spPr>
        <p:txBody>
          <a:bodyPr wrap="square" rtlCol="0">
            <a:spAutoFit/>
          </a:bodyPr>
          <a:lstStyle/>
          <a:p>
            <a:pPr algn="ctr"/>
            <a:r>
              <a:rPr lang="en-US" sz="800" dirty="0" smtClean="0"/>
              <a:t>Source: NIOSH</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753821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69899" y="1085201"/>
            <a:ext cx="8204200" cy="3276599"/>
          </a:xfrm>
        </p:spPr>
        <p:txBody>
          <a:bodyPr/>
          <a:lstStyle/>
          <a:p>
            <a:r>
              <a:rPr lang="en-US" altLang="en-US" sz="2800" dirty="0" smtClean="0">
                <a:cs typeface="Times New Roman" panose="02020603050405020304" pitchFamily="18" charset="0"/>
              </a:rPr>
              <a:t>Reaching above the head/shoulders - </a:t>
            </a:r>
            <a:r>
              <a:rPr lang="en-US" altLang="en-US" sz="2800" b="1" dirty="0" smtClean="0">
                <a:solidFill>
                  <a:srgbClr val="00B050"/>
                </a:solidFill>
                <a:cs typeface="Times New Roman" panose="02020603050405020304" pitchFamily="18" charset="0"/>
              </a:rPr>
              <a:t>solutions</a:t>
            </a:r>
          </a:p>
          <a:p>
            <a:pPr lvl="1"/>
            <a:r>
              <a:rPr lang="en-US" altLang="en-US" sz="2400" dirty="0" smtClean="0"/>
              <a:t>Remove obstacles</a:t>
            </a:r>
          </a:p>
          <a:p>
            <a:pPr lvl="1"/>
            <a:r>
              <a:rPr lang="en-US" altLang="en-US" sz="2400" dirty="0" smtClean="0">
                <a:cs typeface="Times New Roman" panose="02020603050405020304" pitchFamily="18" charset="0"/>
              </a:rPr>
              <a:t>Utilize equipment to raise and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lower items or move items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closer to worker</a:t>
            </a:r>
          </a:p>
        </p:txBody>
      </p:sp>
      <p:pic>
        <p:nvPicPr>
          <p:cNvPr id="8" name="Picture 7" title="Man grabbing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11" y="3276599"/>
            <a:ext cx="1539212" cy="2582619"/>
          </a:xfrm>
          <a:prstGeom prst="rect">
            <a:avLst/>
          </a:prstGeom>
          <a:ln>
            <a:solidFill>
              <a:schemeClr val="tx1"/>
            </a:solidFill>
          </a:ln>
        </p:spPr>
      </p:pic>
      <p:pic>
        <p:nvPicPr>
          <p:cNvPr id="9" name="Picture 8" title="Empty storage shelv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944" y="3449781"/>
            <a:ext cx="3240292" cy="2430219"/>
          </a:xfrm>
          <a:prstGeom prst="rect">
            <a:avLst/>
          </a:prstGeom>
          <a:ln>
            <a:solidFill>
              <a:schemeClr val="tx1"/>
            </a:solidFill>
          </a:ln>
        </p:spPr>
      </p:pic>
      <p:pic>
        <p:nvPicPr>
          <p:cNvPr id="4" name="Picture 3" title="Man working"/>
          <p:cNvPicPr>
            <a:picLocks noChangeAspect="1"/>
          </p:cNvPicPr>
          <p:nvPr/>
        </p:nvPicPr>
        <p:blipFill>
          <a:blip r:embed="rId5"/>
          <a:stretch>
            <a:fillRect/>
          </a:stretch>
        </p:blipFill>
        <p:spPr>
          <a:xfrm>
            <a:off x="5943601" y="2124077"/>
            <a:ext cx="2729106" cy="3755923"/>
          </a:xfrm>
          <a:prstGeom prst="rect">
            <a:avLst/>
          </a:prstGeom>
          <a:ln>
            <a:solidFill>
              <a:schemeClr val="tx1"/>
            </a:solidFill>
          </a:ln>
        </p:spPr>
      </p:pic>
      <p:sp>
        <p:nvSpPr>
          <p:cNvPr id="12" name="TextBox 11"/>
          <p:cNvSpPr txBox="1"/>
          <p:nvPr/>
        </p:nvSpPr>
        <p:spPr>
          <a:xfrm>
            <a:off x="7578378" y="5859218"/>
            <a:ext cx="1095025"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498530" y="5880000"/>
            <a:ext cx="1095025" cy="215444"/>
          </a:xfrm>
          <a:prstGeom prst="rect">
            <a:avLst/>
          </a:prstGeom>
          <a:noFill/>
        </p:spPr>
        <p:txBody>
          <a:bodyPr wrap="square" rtlCol="0">
            <a:spAutoFit/>
          </a:bodyPr>
          <a:lstStyle/>
          <a:p>
            <a:r>
              <a:rPr lang="en-US" sz="800" dirty="0" smtClean="0"/>
              <a:t>Source: OSHA</a:t>
            </a:r>
            <a:endParaRPr lang="en-US" sz="800" dirty="0"/>
          </a:p>
        </p:txBody>
      </p:sp>
      <p:sp>
        <p:nvSpPr>
          <p:cNvPr id="14" name="TextBox 13"/>
          <p:cNvSpPr txBox="1"/>
          <p:nvPr/>
        </p:nvSpPr>
        <p:spPr>
          <a:xfrm>
            <a:off x="3381917" y="5880000"/>
            <a:ext cx="1095025" cy="215444"/>
          </a:xfrm>
          <a:prstGeom prst="rect">
            <a:avLst/>
          </a:prstGeom>
          <a:noFill/>
        </p:spPr>
        <p:txBody>
          <a:bodyPr wrap="square" rtlCol="0">
            <a:spAutoFit/>
          </a:bodyPr>
          <a:lstStyle/>
          <a:p>
            <a:pPr algn="r"/>
            <a:r>
              <a:rPr lang="en-US" sz="800" dirty="0" smtClean="0"/>
              <a:t>Source: OSHA</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2738821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5"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2131719" cy="2667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1" name="Picture 62" descr="landscape4"/>
          <p:cNvPicPr>
            <a:picLocks noChangeAspect="1" noChangeArrowheads="1"/>
          </p:cNvPicPr>
          <p:nvPr/>
        </p:nvPicPr>
        <p:blipFill>
          <a:blip r:embed="rId4">
            <a:extLst>
              <a:ext uri="{28A0092B-C50C-407E-A947-70E740481C1C}">
                <a14:useLocalDpi xmlns:a14="http://schemas.microsoft.com/office/drawing/2010/main" val="0"/>
              </a:ext>
            </a:extLst>
          </a:blip>
          <a:srcRect l="30000"/>
          <a:stretch>
            <a:fillRect/>
          </a:stretch>
        </p:blipFill>
        <p:spPr bwMode="auto">
          <a:xfrm>
            <a:off x="4951119" y="2362200"/>
            <a:ext cx="2108791"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4" descr="Picture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752" y="3312619"/>
            <a:ext cx="1925985" cy="2667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2400" y="5852661"/>
            <a:ext cx="2057400" cy="215444"/>
          </a:xfrm>
          <a:prstGeom prst="rect">
            <a:avLst/>
          </a:prstGeom>
          <a:noFill/>
        </p:spPr>
        <p:txBody>
          <a:bodyPr wrap="square" rtlCol="0">
            <a:spAutoFit/>
          </a:bodyPr>
          <a:lstStyle/>
          <a:p>
            <a:pPr algn="r"/>
            <a:r>
              <a:rPr lang="en-US" sz="800" dirty="0" smtClean="0"/>
              <a:t>Source of graphics: OSHA</a:t>
            </a:r>
            <a:endParaRPr lang="en-US" sz="800" dirty="0"/>
          </a:p>
        </p:txBody>
      </p:sp>
      <p:sp>
        <p:nvSpPr>
          <p:cNvPr id="4" name="Content Placeholder 3"/>
          <p:cNvSpPr>
            <a:spLocks noGrp="1"/>
          </p:cNvSpPr>
          <p:nvPr>
            <p:ph idx="1"/>
          </p:nvPr>
        </p:nvSpPr>
        <p:spPr>
          <a:xfrm>
            <a:off x="914399" y="953766"/>
            <a:ext cx="7315200" cy="1662557"/>
          </a:xfrm>
        </p:spPr>
        <p:txBody>
          <a:bodyPr/>
          <a:lstStyle/>
          <a:p>
            <a:r>
              <a:rPr lang="en-US" sz="2800" dirty="0" smtClean="0"/>
              <a:t>Awkward body postures - </a:t>
            </a:r>
            <a:r>
              <a:rPr lang="en-US" sz="2800" b="1" dirty="0" smtClean="0">
                <a:solidFill>
                  <a:srgbClr val="FF0000"/>
                </a:solidFill>
              </a:rPr>
              <a:t>hazards</a:t>
            </a:r>
          </a:p>
          <a:p>
            <a:pPr lvl="1"/>
            <a:r>
              <a:rPr lang="en-US" sz="2400" dirty="0" smtClean="0"/>
              <a:t>Working with the neck or back bent forward more than 30° for more than 2 hours per day </a:t>
            </a:r>
          </a:p>
          <a:p>
            <a:endParaRPr lang="en-US" dirty="0"/>
          </a:p>
        </p:txBody>
      </p:sp>
      <p:pic>
        <p:nvPicPr>
          <p:cNvPr id="9" name="Picture 3" descr="neck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520" y="3312619"/>
            <a:ext cx="2162432"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11097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34846"/>
            <a:ext cx="7315200" cy="1295400"/>
          </a:xfrm>
        </p:spPr>
        <p:txBody>
          <a:bodyPr/>
          <a:lstStyle/>
          <a:p>
            <a:pPr lvl="1"/>
            <a:r>
              <a:rPr lang="en-US" sz="2400" dirty="0" smtClean="0"/>
              <a:t>Squatting for more than 2 hours per day</a:t>
            </a:r>
            <a:endParaRPr lang="en-US" sz="2400" dirty="0"/>
          </a:p>
        </p:txBody>
      </p:sp>
      <p:pic>
        <p:nvPicPr>
          <p:cNvPr id="6" name="Picture 65" descr="Picture13"/>
          <p:cNvPicPr>
            <a:picLocks noChangeAspect="1" noChangeArrowheads="1"/>
          </p:cNvPicPr>
          <p:nvPr/>
        </p:nvPicPr>
        <p:blipFill rotWithShape="1">
          <a:blip r:embed="rId3">
            <a:extLst>
              <a:ext uri="{28A0092B-C50C-407E-A947-70E740481C1C}">
                <a14:useLocalDpi xmlns:a14="http://schemas.microsoft.com/office/drawing/2010/main" val="0"/>
              </a:ext>
            </a:extLst>
          </a:blip>
          <a:srcRect l="6273" t="2022" r="2781" b="890"/>
          <a:stretch/>
        </p:blipFill>
        <p:spPr bwMode="auto">
          <a:xfrm>
            <a:off x="5638800" y="1981200"/>
            <a:ext cx="2255838" cy="3733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13" descr="npo0000b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3505200" cy="37637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52800" y="5867400"/>
            <a:ext cx="2895600"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3" name="Title 2"/>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272696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4"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3048000" cy="3734358"/>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 name="Picture 12" descr="npo0000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3538334"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22033" y="5867400"/>
            <a:ext cx="1099934"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12" name="Content Placeholder 1"/>
          <p:cNvSpPr>
            <a:spLocks noGrp="1"/>
          </p:cNvSpPr>
          <p:nvPr>
            <p:ph idx="1"/>
          </p:nvPr>
        </p:nvSpPr>
        <p:spPr>
          <a:xfrm>
            <a:off x="762000" y="1134846"/>
            <a:ext cx="7315200" cy="1295400"/>
          </a:xfrm>
        </p:spPr>
        <p:txBody>
          <a:bodyPr/>
          <a:lstStyle/>
          <a:p>
            <a:pPr lvl="1"/>
            <a:r>
              <a:rPr lang="en-US" sz="2400" dirty="0" smtClean="0"/>
              <a:t>Kneeling for more than 2 hours per day</a:t>
            </a:r>
            <a:endParaRPr lang="en-US" sz="24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4170364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Man working"/>
          <p:cNvPicPr>
            <a:picLocks noChangeAspect="1"/>
          </p:cNvPicPr>
          <p:nvPr/>
        </p:nvPicPr>
        <p:blipFill rotWithShape="1">
          <a:blip r:embed="rId3">
            <a:extLst>
              <a:ext uri="{28A0092B-C50C-407E-A947-70E740481C1C}">
                <a14:useLocalDpi xmlns:a14="http://schemas.microsoft.com/office/drawing/2010/main" val="0"/>
              </a:ext>
            </a:extLst>
          </a:blip>
          <a:srcRect l="25803" t="25555" r="15000" b="14444"/>
          <a:stretch/>
        </p:blipFill>
        <p:spPr>
          <a:xfrm>
            <a:off x="5867400" y="3531006"/>
            <a:ext cx="2806699" cy="2133600"/>
          </a:xfrm>
          <a:prstGeom prst="rect">
            <a:avLst/>
          </a:prstGeom>
          <a:ln>
            <a:solidFill>
              <a:schemeClr val="tx1"/>
            </a:solidFill>
          </a:ln>
        </p:spPr>
      </p:pic>
      <p:sp>
        <p:nvSpPr>
          <p:cNvPr id="16387" name="Rectangle 2"/>
          <p:cNvSpPr>
            <a:spLocks noGrp="1" noChangeArrowheads="1"/>
          </p:cNvSpPr>
          <p:nvPr>
            <p:ph type="body" idx="1"/>
          </p:nvPr>
        </p:nvSpPr>
        <p:spPr>
          <a:xfrm>
            <a:off x="469899" y="1085202"/>
            <a:ext cx="8204200" cy="2103856"/>
          </a:xfrm>
        </p:spPr>
        <p:txBody>
          <a:bodyPr/>
          <a:lstStyle/>
          <a:p>
            <a:r>
              <a:rPr lang="en-US" altLang="en-US" sz="2800" dirty="0" smtClean="0">
                <a:cs typeface="Times New Roman" panose="02020603050405020304" pitchFamily="18" charset="0"/>
              </a:rPr>
              <a:t>Awkward body postures - </a:t>
            </a:r>
            <a:r>
              <a:rPr lang="en-US" altLang="en-US" sz="2800" b="1" dirty="0" smtClean="0">
                <a:solidFill>
                  <a:srgbClr val="00B050"/>
                </a:solidFill>
                <a:cs typeface="Times New Roman" panose="02020603050405020304" pitchFamily="18" charset="0"/>
              </a:rPr>
              <a:t>solutions</a:t>
            </a:r>
          </a:p>
          <a:p>
            <a:pPr lvl="1"/>
            <a:r>
              <a:rPr lang="en-US" altLang="en-US" sz="2400" dirty="0" smtClean="0"/>
              <a:t>Raise and/or tilt the work for better access</a:t>
            </a:r>
          </a:p>
          <a:p>
            <a:pPr lvl="1"/>
            <a:r>
              <a:rPr lang="en-US" altLang="en-US" sz="2400" dirty="0" smtClean="0">
                <a:cs typeface="Times New Roman" panose="02020603050405020304" pitchFamily="18" charset="0"/>
              </a:rPr>
              <a:t>Use a stool for ground-level work</a:t>
            </a:r>
          </a:p>
        </p:txBody>
      </p:sp>
      <p:sp>
        <p:nvSpPr>
          <p:cNvPr id="12" name="TextBox 11"/>
          <p:cNvSpPr txBox="1"/>
          <p:nvPr/>
        </p:nvSpPr>
        <p:spPr>
          <a:xfrm>
            <a:off x="3913074" y="5456439"/>
            <a:ext cx="1095025"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469899" y="4927817"/>
            <a:ext cx="1095025" cy="215444"/>
          </a:xfrm>
          <a:prstGeom prst="rect">
            <a:avLst/>
          </a:prstGeom>
          <a:noFill/>
        </p:spPr>
        <p:txBody>
          <a:bodyPr wrap="square" rtlCol="0">
            <a:spAutoFit/>
          </a:bodyPr>
          <a:lstStyle/>
          <a:p>
            <a:r>
              <a:rPr lang="en-US" sz="800" dirty="0" smtClean="0"/>
              <a:t>Source: OSHA</a:t>
            </a:r>
            <a:endParaRPr lang="en-US" sz="800" dirty="0"/>
          </a:p>
        </p:txBody>
      </p:sp>
      <p:sp>
        <p:nvSpPr>
          <p:cNvPr id="14" name="TextBox 13"/>
          <p:cNvSpPr txBox="1"/>
          <p:nvPr/>
        </p:nvSpPr>
        <p:spPr>
          <a:xfrm>
            <a:off x="7586001" y="5664606"/>
            <a:ext cx="1095025" cy="215444"/>
          </a:xfrm>
          <a:prstGeom prst="rect">
            <a:avLst/>
          </a:prstGeom>
          <a:noFill/>
        </p:spPr>
        <p:txBody>
          <a:bodyPr wrap="square" rtlCol="0">
            <a:spAutoFit/>
          </a:bodyPr>
          <a:lstStyle/>
          <a:p>
            <a:pPr algn="r"/>
            <a:r>
              <a:rPr lang="en-US" sz="800" dirty="0" smtClean="0"/>
              <a:t>Source: OSHA</a:t>
            </a:r>
            <a:endParaRPr lang="en-US" sz="800" dirty="0"/>
          </a:p>
        </p:txBody>
      </p:sp>
      <p:pic>
        <p:nvPicPr>
          <p:cNvPr id="11" name="Picture 10" title="People working"/>
          <p:cNvPicPr>
            <a:picLocks noChangeAspect="1"/>
          </p:cNvPicPr>
          <p:nvPr/>
        </p:nvPicPr>
        <p:blipFill>
          <a:blip r:embed="rId4"/>
          <a:stretch>
            <a:fillRect/>
          </a:stretch>
        </p:blipFill>
        <p:spPr>
          <a:xfrm>
            <a:off x="3306132" y="3189058"/>
            <a:ext cx="2643059" cy="2274657"/>
          </a:xfrm>
          <a:prstGeom prst="rect">
            <a:avLst/>
          </a:prstGeom>
          <a:ln>
            <a:solidFill>
              <a:schemeClr val="tx1"/>
            </a:solidFill>
          </a:ln>
        </p:spPr>
      </p:pic>
      <p:pic>
        <p:nvPicPr>
          <p:cNvPr id="15" name="Picture 14" title="Person stacking box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35" y="2823961"/>
            <a:ext cx="2883387" cy="2066705"/>
          </a:xfrm>
          <a:prstGeom prst="rect">
            <a:avLst/>
          </a:prstGeom>
          <a:ln>
            <a:solidFill>
              <a:schemeClr val="tx1"/>
            </a:solidFill>
          </a:ln>
        </p:spPr>
      </p:pic>
      <p:sp>
        <p:nvSpPr>
          <p:cNvPr id="3" name="Title 2"/>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36892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211275" cy="2038999"/>
          </a:xfrm>
        </p:spPr>
        <p:txBody>
          <a:bodyPr/>
          <a:lstStyle/>
          <a:p>
            <a:r>
              <a:rPr lang="en-US" altLang="en-US" sz="2800" dirty="0" smtClean="0">
                <a:cs typeface="Times New Roman" panose="02020603050405020304" pitchFamily="18" charset="0"/>
              </a:rPr>
              <a:t>Awkward body postures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tools with longer handles</a:t>
            </a:r>
          </a:p>
          <a:p>
            <a:pPr lvl="1"/>
            <a:r>
              <a:rPr lang="en-US" altLang="en-US" sz="2400" dirty="0" smtClean="0">
                <a:cs typeface="Times New Roman" panose="02020603050405020304" pitchFamily="18" charset="0"/>
              </a:rPr>
              <a:t>Alternate between bending, kneeling, sitting, and squatting</a:t>
            </a:r>
          </a:p>
        </p:txBody>
      </p:sp>
      <p:sp>
        <p:nvSpPr>
          <p:cNvPr id="12" name="TextBox 11"/>
          <p:cNvSpPr txBox="1"/>
          <p:nvPr/>
        </p:nvSpPr>
        <p:spPr>
          <a:xfrm>
            <a:off x="4247012" y="5882209"/>
            <a:ext cx="1095025" cy="215444"/>
          </a:xfrm>
          <a:prstGeom prst="rect">
            <a:avLst/>
          </a:prstGeom>
          <a:noFill/>
        </p:spPr>
        <p:txBody>
          <a:bodyPr wrap="square" rtlCol="0">
            <a:spAutoFit/>
          </a:bodyPr>
          <a:lstStyle/>
          <a:p>
            <a:pPr algn="ctr"/>
            <a:r>
              <a:rPr lang="en-US" sz="800" dirty="0" smtClean="0"/>
              <a:t>Source: NIOSH</a:t>
            </a:r>
            <a:endParaRPr lang="en-US" sz="800" dirty="0"/>
          </a:p>
        </p:txBody>
      </p:sp>
      <p:sp>
        <p:nvSpPr>
          <p:cNvPr id="13" name="TextBox 12"/>
          <p:cNvSpPr txBox="1"/>
          <p:nvPr/>
        </p:nvSpPr>
        <p:spPr>
          <a:xfrm>
            <a:off x="443086" y="5880000"/>
            <a:ext cx="1095025" cy="215444"/>
          </a:xfrm>
          <a:prstGeom prst="rect">
            <a:avLst/>
          </a:prstGeom>
          <a:noFill/>
        </p:spPr>
        <p:txBody>
          <a:bodyPr wrap="square" rtlCol="0">
            <a:spAutoFit/>
          </a:bodyPr>
          <a:lstStyle/>
          <a:p>
            <a:r>
              <a:rPr lang="en-US" sz="800" dirty="0" smtClean="0"/>
              <a:t>Source: OSHA</a:t>
            </a:r>
            <a:endParaRPr lang="en-US" sz="800" dirty="0"/>
          </a:p>
        </p:txBody>
      </p:sp>
      <p:pic>
        <p:nvPicPr>
          <p:cNvPr id="2" name="Picture 1" title="Person with bucket"/>
          <p:cNvPicPr>
            <a:picLocks noChangeAspect="1"/>
          </p:cNvPicPr>
          <p:nvPr/>
        </p:nvPicPr>
        <p:blipFill>
          <a:blip r:embed="rId3"/>
          <a:stretch>
            <a:fillRect/>
          </a:stretch>
        </p:blipFill>
        <p:spPr>
          <a:xfrm>
            <a:off x="3520437" y="2996295"/>
            <a:ext cx="2457445" cy="2883705"/>
          </a:xfrm>
          <a:prstGeom prst="rect">
            <a:avLst/>
          </a:prstGeom>
          <a:ln>
            <a:solidFill>
              <a:schemeClr val="tx1"/>
            </a:solidFill>
          </a:ln>
        </p:spPr>
      </p:pic>
      <p:pic>
        <p:nvPicPr>
          <p:cNvPr id="4" name="Picture 3" title="Person golfing"/>
          <p:cNvPicPr>
            <a:picLocks noChangeAspect="1"/>
          </p:cNvPicPr>
          <p:nvPr/>
        </p:nvPicPr>
        <p:blipFill rotWithShape="1">
          <a:blip r:embed="rId4">
            <a:extLst>
              <a:ext uri="{28A0092B-C50C-407E-A947-70E740481C1C}">
                <a14:useLocalDpi xmlns:a14="http://schemas.microsoft.com/office/drawing/2010/main" val="0"/>
              </a:ext>
            </a:extLst>
          </a:blip>
          <a:srcRect r="23630"/>
          <a:stretch/>
        </p:blipFill>
        <p:spPr>
          <a:xfrm>
            <a:off x="507302" y="3429000"/>
            <a:ext cx="2725956" cy="2451000"/>
          </a:xfrm>
          <a:prstGeom prst="rect">
            <a:avLst/>
          </a:prstGeom>
          <a:ln>
            <a:solidFill>
              <a:schemeClr val="tx1"/>
            </a:solidFill>
          </a:ln>
        </p:spPr>
      </p:pic>
      <p:pic>
        <p:nvPicPr>
          <p:cNvPr id="5" name="Picture 4" title="People work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9646" y="3251100"/>
            <a:ext cx="2266696" cy="2628900"/>
          </a:xfrm>
          <a:prstGeom prst="rect">
            <a:avLst/>
          </a:prstGeom>
        </p:spPr>
      </p:pic>
      <p:sp>
        <p:nvSpPr>
          <p:cNvPr id="16" name="TextBox 15"/>
          <p:cNvSpPr txBox="1"/>
          <p:nvPr/>
        </p:nvSpPr>
        <p:spPr>
          <a:xfrm>
            <a:off x="7591758" y="5880000"/>
            <a:ext cx="1095025" cy="215444"/>
          </a:xfrm>
          <a:prstGeom prst="rect">
            <a:avLst/>
          </a:prstGeom>
          <a:noFill/>
        </p:spPr>
        <p:txBody>
          <a:bodyPr wrap="square" rtlCol="0">
            <a:spAutoFit/>
          </a:bodyPr>
          <a:lstStyle/>
          <a:p>
            <a:pPr algn="r"/>
            <a:r>
              <a:rPr lang="en-US" sz="800" dirty="0" smtClean="0"/>
              <a:t>Source: OSHA</a:t>
            </a:r>
            <a:endParaRPr lang="en-US" sz="800" dirty="0"/>
          </a:p>
        </p:txBody>
      </p:sp>
      <p:sp>
        <p:nvSpPr>
          <p:cNvPr id="3" name="Title 2"/>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424028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Chart"/>
          <p:cNvPicPr>
            <a:picLocks noChangeAspect="1"/>
          </p:cNvPicPr>
          <p:nvPr/>
        </p:nvPicPr>
        <p:blipFill rotWithShape="1">
          <a:blip r:embed="rId3" cstate="print">
            <a:extLst>
              <a:ext uri="{28A0092B-C50C-407E-A947-70E740481C1C}">
                <a14:useLocalDpi xmlns:a14="http://schemas.microsoft.com/office/drawing/2010/main" val="0"/>
              </a:ext>
            </a:extLst>
          </a:blip>
          <a:srcRect l="2985" t="3731" r="2985" b="17163"/>
          <a:stretch/>
        </p:blipFill>
        <p:spPr>
          <a:xfrm>
            <a:off x="743743" y="982032"/>
            <a:ext cx="7622078" cy="4809168"/>
          </a:xfrm>
          <a:prstGeom prst="rect">
            <a:avLst/>
          </a:prstGeom>
          <a:ln>
            <a:solidFill>
              <a:schemeClr val="tx1"/>
            </a:solidFill>
          </a:ln>
        </p:spPr>
      </p:pic>
      <p:sp>
        <p:nvSpPr>
          <p:cNvPr id="7" name="Rectangle 2"/>
          <p:cNvSpPr>
            <a:spLocks noGrp="1" noChangeArrowheads="1"/>
          </p:cNvSpPr>
          <p:nvPr>
            <p:ph type="title"/>
          </p:nvPr>
        </p:nvSpPr>
        <p:spPr>
          <a:xfrm>
            <a:off x="228600" y="158623"/>
            <a:ext cx="8686799"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5" name="Donut 4" title="Chart Portion"/>
          <p:cNvSpPr/>
          <p:nvPr/>
        </p:nvSpPr>
        <p:spPr>
          <a:xfrm>
            <a:off x="6172200" y="2362200"/>
            <a:ext cx="2117421" cy="1447800"/>
          </a:xfrm>
          <a:prstGeom prst="donut">
            <a:avLst>
              <a:gd name="adj" fmla="val 21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91887" y="5791200"/>
            <a:ext cx="7080513" cy="215444"/>
          </a:xfrm>
          <a:prstGeom prst="rect">
            <a:avLst/>
          </a:prstGeom>
          <a:noFill/>
        </p:spPr>
        <p:txBody>
          <a:bodyPr wrap="square" rtlCol="0">
            <a:spAutoFit/>
          </a:bodyPr>
          <a:lstStyle/>
          <a:p>
            <a:r>
              <a:rPr lang="en-US" sz="800" dirty="0" smtClean="0"/>
              <a:t>This chart shows how MSDs compare to other hazards based on percentage of injuries and illnesses  using statistics from the Bureau of Labor Statistics, FY2014.</a:t>
            </a:r>
            <a:endParaRPr lang="en-US" sz="800" dirty="0"/>
          </a:p>
        </p:txBody>
      </p:sp>
    </p:spTree>
    <p:extLst>
      <p:ext uri="{BB962C8B-B14F-4D97-AF65-F5344CB8AC3E}">
        <p14:creationId xmlns:p14="http://schemas.microsoft.com/office/powerpoint/2010/main" val="724031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533400" y="1134072"/>
            <a:ext cx="5486401" cy="2038999"/>
          </a:xfrm>
        </p:spPr>
        <p:txBody>
          <a:bodyPr/>
          <a:lstStyle/>
          <a:p>
            <a:r>
              <a:rPr lang="en-US" altLang="en-US" sz="2800" dirty="0" smtClean="0">
                <a:cs typeface="Times New Roman" panose="02020603050405020304" pitchFamily="18" charset="0"/>
              </a:rPr>
              <a:t>Awkward grips - </a:t>
            </a:r>
            <a:r>
              <a:rPr lang="en-US" altLang="en-US" sz="2800" b="1" dirty="0" smtClean="0">
                <a:solidFill>
                  <a:srgbClr val="FF0000"/>
                </a:solidFill>
                <a:cs typeface="Times New Roman" panose="02020603050405020304" pitchFamily="18" charset="0"/>
              </a:rPr>
              <a:t>hazards</a:t>
            </a:r>
          </a:p>
          <a:p>
            <a:pPr lvl="1"/>
            <a:r>
              <a:rPr lang="en-US" altLang="en-US" sz="2400" dirty="0" smtClean="0"/>
              <a:t>Gripping 10 or more pounds or force for 2 or more hours per day</a:t>
            </a:r>
            <a:endParaRPr lang="en-US" altLang="en-US" sz="2400" dirty="0" smtClean="0">
              <a:cs typeface="Times New Roman" panose="02020603050405020304" pitchFamily="18" charset="0"/>
            </a:endParaRPr>
          </a:p>
        </p:txBody>
      </p:sp>
      <p:sp>
        <p:nvSpPr>
          <p:cNvPr id="13" name="TextBox 12"/>
          <p:cNvSpPr txBox="1"/>
          <p:nvPr/>
        </p:nvSpPr>
        <p:spPr>
          <a:xfrm>
            <a:off x="3746495" y="5975701"/>
            <a:ext cx="1752603"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9" name="Picture 62" descr="keiro 4"/>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90600" y="2928158"/>
            <a:ext cx="3124201" cy="3047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Hand gripping objec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732" y="1093990"/>
            <a:ext cx="2557464" cy="2045971"/>
          </a:xfrm>
          <a:prstGeom prst="rect">
            <a:avLst/>
          </a:prstGeom>
        </p:spPr>
      </p:pic>
      <p:pic>
        <p:nvPicPr>
          <p:cNvPr id="8" name="Picture 62" descr="Pinch Block"/>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7735" t="4980" r="12187"/>
          <a:stretch>
            <a:fillRect/>
          </a:stretch>
        </p:blipFill>
        <p:spPr bwMode="auto">
          <a:xfrm>
            <a:off x="5422928" y="3272951"/>
            <a:ext cx="3251968" cy="2642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a:t>
            </a:r>
            <a:r>
              <a:rPr lang="en-US" baseline="0" dirty="0" smtClean="0"/>
              <a:t> Methods</a:t>
            </a:r>
            <a:endParaRPr lang="en-US" dirty="0"/>
          </a:p>
        </p:txBody>
      </p:sp>
    </p:spTree>
    <p:extLst>
      <p:ext uri="{BB962C8B-B14F-4D97-AF65-F5344CB8AC3E}">
        <p14:creationId xmlns:p14="http://schemas.microsoft.com/office/powerpoint/2010/main" val="2601500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772401" cy="1810399"/>
          </a:xfrm>
        </p:spPr>
        <p:txBody>
          <a:bodyPr/>
          <a:lstStyle/>
          <a:p>
            <a:r>
              <a:rPr lang="en-US" altLang="en-US" sz="2800" dirty="0" smtClean="0">
                <a:cs typeface="Times New Roman" panose="02020603050405020304" pitchFamily="18" charset="0"/>
              </a:rPr>
              <a:t>Awkward grips - </a:t>
            </a:r>
            <a:r>
              <a:rPr lang="en-US" altLang="en-US" sz="2800" b="1" dirty="0" smtClean="0">
                <a:solidFill>
                  <a:srgbClr val="FF0000"/>
                </a:solidFill>
                <a:cs typeface="Times New Roman" panose="02020603050405020304" pitchFamily="18" charset="0"/>
              </a:rPr>
              <a:t>hazards</a:t>
            </a:r>
          </a:p>
          <a:p>
            <a:pPr lvl="1"/>
            <a:r>
              <a:rPr lang="en-US" altLang="en-US" sz="2400" dirty="0" smtClean="0"/>
              <a:t>Pinching 2 or more pounds of weight or 4 or more pounds of force for 2 or more hours per day</a:t>
            </a:r>
            <a:endParaRPr lang="en-US" altLang="en-US" sz="2400" dirty="0" smtClean="0">
              <a:cs typeface="Times New Roman" panose="02020603050405020304" pitchFamily="18" charset="0"/>
            </a:endParaRPr>
          </a:p>
        </p:txBody>
      </p:sp>
      <p:sp>
        <p:nvSpPr>
          <p:cNvPr id="13" name="TextBox 12"/>
          <p:cNvSpPr txBox="1"/>
          <p:nvPr/>
        </p:nvSpPr>
        <p:spPr>
          <a:xfrm>
            <a:off x="4000497" y="5943600"/>
            <a:ext cx="1752603"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8" name="Picture 66" descr="Picture15"/>
          <p:cNvPicPr>
            <a:picLocks noChangeAspect="1" noChangeArrowheads="1"/>
          </p:cNvPicPr>
          <p:nvPr/>
        </p:nvPicPr>
        <p:blipFill rotWithShape="1">
          <a:blip r:embed="rId3">
            <a:extLst>
              <a:ext uri="{28A0092B-C50C-407E-A947-70E740481C1C}">
                <a14:useLocalDpi xmlns:a14="http://schemas.microsoft.com/office/drawing/2010/main" val="0"/>
              </a:ext>
            </a:extLst>
          </a:blip>
          <a:srcRect l="2529" t="2440" r="3887" b="2383"/>
          <a:stretch/>
        </p:blipFill>
        <p:spPr bwMode="auto">
          <a:xfrm>
            <a:off x="5486400" y="2836718"/>
            <a:ext cx="2819400" cy="29718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9" name="Picture 8" title="Man grabbing i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6355" y="2836718"/>
            <a:ext cx="3842845" cy="2971800"/>
          </a:xfrm>
          <a:prstGeom prst="rect">
            <a:avLst/>
          </a:prstGeom>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575282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17903" y="1060398"/>
            <a:ext cx="7211275" cy="3029599"/>
          </a:xfrm>
        </p:spPr>
        <p:txBody>
          <a:bodyPr/>
          <a:lstStyle/>
          <a:p>
            <a:r>
              <a:rPr lang="en-US" altLang="en-US" sz="2800" dirty="0" smtClean="0">
                <a:cs typeface="Times New Roman" panose="02020603050405020304" pitchFamily="18" charset="0"/>
              </a:rPr>
              <a:t>Awkward grips - </a:t>
            </a:r>
            <a:r>
              <a:rPr lang="en-US" altLang="en-US" sz="2800" b="1" dirty="0" smtClean="0">
                <a:solidFill>
                  <a:srgbClr val="00B050"/>
                </a:solidFill>
                <a:cs typeface="Times New Roman" panose="02020603050405020304" pitchFamily="18" charset="0"/>
              </a:rPr>
              <a:t>solutions</a:t>
            </a:r>
          </a:p>
          <a:p>
            <a:pPr lvl="1"/>
            <a:r>
              <a:rPr lang="en-US" altLang="en-US" sz="2400" dirty="0" smtClean="0"/>
              <a:t>Design work layout to reduce hand-carrying</a:t>
            </a:r>
          </a:p>
          <a:p>
            <a:pPr lvl="1"/>
            <a:r>
              <a:rPr lang="en-US" altLang="en-US" sz="2400" dirty="0" smtClean="0"/>
              <a:t>Reduce amount of items carried at one time</a:t>
            </a:r>
          </a:p>
          <a:p>
            <a:pPr lvl="1"/>
            <a:r>
              <a:rPr lang="en-US" altLang="en-US" sz="2400" dirty="0" smtClean="0">
                <a:cs typeface="Times New Roman" panose="02020603050405020304" pitchFamily="18" charset="0"/>
              </a:rPr>
              <a:t>Use non-pinch grip postures </a:t>
            </a:r>
          </a:p>
          <a:p>
            <a:pPr lvl="1"/>
            <a:r>
              <a:rPr lang="en-US" altLang="en-US" sz="2400" dirty="0" smtClean="0">
                <a:cs typeface="Times New Roman" panose="02020603050405020304" pitchFamily="18" charset="0"/>
              </a:rPr>
              <a:t>Use ergonomically designed tools/aids</a:t>
            </a:r>
          </a:p>
          <a:p>
            <a:pPr lvl="1"/>
            <a:r>
              <a:rPr lang="en-US" altLang="en-US" sz="2400" dirty="0" smtClean="0">
                <a:cs typeface="Times New Roman" panose="02020603050405020304" pitchFamily="18" charset="0"/>
              </a:rPr>
              <a:t>Use job/task rotation</a:t>
            </a:r>
          </a:p>
        </p:txBody>
      </p:sp>
      <p:sp>
        <p:nvSpPr>
          <p:cNvPr id="13" name="TextBox 12"/>
          <p:cNvSpPr txBox="1"/>
          <p:nvPr/>
        </p:nvSpPr>
        <p:spPr>
          <a:xfrm>
            <a:off x="3572048" y="5954190"/>
            <a:ext cx="1999901"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3" name="Picture 2" title="Person holding newspap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09" y="4164043"/>
            <a:ext cx="2062923" cy="1650338"/>
          </a:xfrm>
          <a:prstGeom prst="rect">
            <a:avLst/>
          </a:prstGeom>
        </p:spPr>
      </p:pic>
      <p:pic>
        <p:nvPicPr>
          <p:cNvPr id="5" name="Picture 4" title="Man with glove cut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242" y="4164043"/>
            <a:ext cx="1983580" cy="1650338"/>
          </a:xfrm>
          <a:prstGeom prst="rect">
            <a:avLst/>
          </a:prstGeom>
        </p:spPr>
      </p:pic>
      <p:grpSp>
        <p:nvGrpSpPr>
          <p:cNvPr id="9" name="Group 8" title="&quot;C&quot; shaped posture"/>
          <p:cNvGrpSpPr/>
          <p:nvPr/>
        </p:nvGrpSpPr>
        <p:grpSpPr>
          <a:xfrm>
            <a:off x="4904232" y="4211510"/>
            <a:ext cx="1814611" cy="1602871"/>
            <a:chOff x="6447542" y="3934890"/>
            <a:chExt cx="1809750" cy="1765102"/>
          </a:xfrm>
        </p:grpSpPr>
        <p:pic>
          <p:nvPicPr>
            <p:cNvPr id="7" name="Picture 6" title="&quot;C&quot; shaped pos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7542" y="3934890"/>
              <a:ext cx="1809750" cy="1457325"/>
            </a:xfrm>
            <a:prstGeom prst="rect">
              <a:avLst/>
            </a:prstGeom>
            <a:ln>
              <a:solidFill>
                <a:schemeClr val="tx1"/>
              </a:solidFill>
            </a:ln>
          </p:spPr>
        </p:pic>
        <p:sp>
          <p:nvSpPr>
            <p:cNvPr id="8" name="TextBox 7"/>
            <p:cNvSpPr txBox="1"/>
            <p:nvPr/>
          </p:nvSpPr>
          <p:spPr>
            <a:xfrm>
              <a:off x="6447542" y="5392215"/>
              <a:ext cx="1809750" cy="307777"/>
            </a:xfrm>
            <a:prstGeom prst="rect">
              <a:avLst/>
            </a:prstGeom>
            <a:solidFill>
              <a:schemeClr val="bg1"/>
            </a:solidFill>
            <a:ln>
              <a:solidFill>
                <a:schemeClr val="tx1"/>
              </a:solidFill>
            </a:ln>
          </p:spPr>
          <p:txBody>
            <a:bodyPr wrap="square" rtlCol="0">
              <a:spAutoFi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“C” shaped posture</a:t>
              </a: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pic>
        <p:nvPicPr>
          <p:cNvPr id="10" name="Picture 9" title="Kniv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253" y="3099756"/>
            <a:ext cx="1847850" cy="2714625"/>
          </a:xfrm>
          <a:prstGeom prst="rect">
            <a:avLst/>
          </a:prstGeom>
          <a:ln>
            <a:solidFill>
              <a:schemeClr val="tx1"/>
            </a:solidFill>
          </a:ln>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05827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239001" cy="1810399"/>
          </a:xfrm>
        </p:spPr>
        <p:txBody>
          <a:bodyPr/>
          <a:lstStyle/>
          <a:p>
            <a:r>
              <a:rPr lang="en-US" altLang="en-US" sz="2800" dirty="0" smtClean="0">
                <a:cs typeface="Times New Roman" panose="02020603050405020304" pitchFamily="18" charset="0"/>
              </a:rPr>
              <a:t>Repetitive motions - </a:t>
            </a:r>
            <a:r>
              <a:rPr lang="en-US" altLang="en-US" sz="2800" b="1" dirty="0" smtClean="0">
                <a:solidFill>
                  <a:srgbClr val="FF0000"/>
                </a:solidFill>
                <a:cs typeface="Times New Roman" panose="02020603050405020304" pitchFamily="18" charset="0"/>
              </a:rPr>
              <a:t>hazards</a:t>
            </a:r>
          </a:p>
          <a:p>
            <a:pPr lvl="1"/>
            <a:r>
              <a:rPr lang="en-US" altLang="en-US" sz="2400" dirty="0"/>
              <a:t>Repeating same motion for more than two hours per day with hands, wrists, elbows, shoulders, or neck</a:t>
            </a:r>
            <a:endParaRPr lang="en-US" altLang="en-US" sz="2400" dirty="0">
              <a:cs typeface="Times New Roman" panose="02020603050405020304" pitchFamily="18" charset="0"/>
            </a:endParaRPr>
          </a:p>
        </p:txBody>
      </p:sp>
      <p:sp>
        <p:nvSpPr>
          <p:cNvPr id="13" name="TextBox 12"/>
          <p:cNvSpPr txBox="1"/>
          <p:nvPr/>
        </p:nvSpPr>
        <p:spPr>
          <a:xfrm>
            <a:off x="3695697" y="5888182"/>
            <a:ext cx="1752603" cy="215444"/>
          </a:xfrm>
          <a:prstGeom prst="rect">
            <a:avLst/>
          </a:prstGeom>
          <a:noFill/>
        </p:spPr>
        <p:txBody>
          <a:bodyPr wrap="square" rtlCol="0">
            <a:spAutoFit/>
          </a:bodyPr>
          <a:lstStyle/>
          <a:p>
            <a:pPr algn="ctr"/>
            <a:r>
              <a:rPr lang="en-US" sz="800" dirty="0" smtClean="0"/>
              <a:t>Source: OSHA</a:t>
            </a:r>
            <a:endParaRPr lang="en-US" sz="800" dirty="0"/>
          </a:p>
        </p:txBody>
      </p:sp>
      <p:pic>
        <p:nvPicPr>
          <p:cNvPr id="9" name="Picture 61" descr="G:\Tumw-WISHA\WISHA\ErgoPPTFile\slicingbeef1.jpg" title="Person cooking">
            <a:hlinkClick r:id="rId3" action="ppaction://hlinkfile"/>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90599" y="3383744"/>
            <a:ext cx="3181351" cy="2120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title="Person moving baske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3380510"/>
            <a:ext cx="2841201" cy="2124136"/>
          </a:xfrm>
          <a:prstGeom prst="rect">
            <a:avLst/>
          </a:prstGeom>
        </p:spPr>
      </p:pic>
      <p:sp>
        <p:nvSpPr>
          <p:cNvPr id="3" name="Title 2"/>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1248180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90599" y="1085201"/>
            <a:ext cx="7239001" cy="1429399"/>
          </a:xfrm>
        </p:spPr>
        <p:txBody>
          <a:bodyPr/>
          <a:lstStyle/>
          <a:p>
            <a:r>
              <a:rPr lang="en-US" altLang="en-US" sz="2800" dirty="0" smtClean="0">
                <a:cs typeface="Times New Roman" panose="02020603050405020304" pitchFamily="18" charset="0"/>
              </a:rPr>
              <a:t>Repetitive motions - </a:t>
            </a:r>
            <a:r>
              <a:rPr lang="en-US" altLang="en-US" sz="2800" b="1" dirty="0" smtClean="0">
                <a:solidFill>
                  <a:srgbClr val="FF0000"/>
                </a:solidFill>
                <a:cs typeface="Times New Roman" panose="02020603050405020304" pitchFamily="18" charset="0"/>
              </a:rPr>
              <a:t>hazards</a:t>
            </a:r>
          </a:p>
          <a:p>
            <a:pPr lvl="1"/>
            <a:r>
              <a:rPr lang="en-US" altLang="en-US" sz="2400" dirty="0" smtClean="0"/>
              <a:t>Intense keying for more than 4 hours per day</a:t>
            </a:r>
            <a:endParaRPr lang="en-US" altLang="en-US" sz="2400" dirty="0" smtClean="0">
              <a:cs typeface="Times New Roman" panose="02020603050405020304" pitchFamily="18" charset="0"/>
            </a:endParaRPr>
          </a:p>
        </p:txBody>
      </p:sp>
      <p:pic>
        <p:nvPicPr>
          <p:cNvPr id="7" name="Picture 61" descr="G:\Tumw-WISHA\WISHA\ErgoPPTFile\typing1.jpg" title="Woman typing">
            <a:hlinkClick r:id="rId3" action="ppaction://hlinkfile"/>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133600" y="2209800"/>
            <a:ext cx="4876800" cy="36345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48099" y="5844396"/>
            <a:ext cx="1524000" cy="215444"/>
          </a:xfrm>
          <a:prstGeom prst="rect">
            <a:avLst/>
          </a:prstGeom>
          <a:noFill/>
        </p:spPr>
        <p:txBody>
          <a:bodyPr wrap="square" rtlCol="0">
            <a:spAutoFit/>
          </a:bodyPr>
          <a:lstStyle/>
          <a:p>
            <a:pPr algn="ctr"/>
            <a:r>
              <a:rPr lang="en-US" sz="800" dirty="0"/>
              <a:t>Source: </a:t>
            </a:r>
            <a:r>
              <a:rPr lang="en-US" sz="800" dirty="0" smtClean="0"/>
              <a:t>OSHA</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521270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66362" y="1001082"/>
            <a:ext cx="7211275" cy="3715399"/>
          </a:xfrm>
        </p:spPr>
        <p:txBody>
          <a:bodyPr/>
          <a:lstStyle/>
          <a:p>
            <a:r>
              <a:rPr lang="en-US" altLang="en-US" sz="2800" dirty="0" smtClean="0">
                <a:cs typeface="Times New Roman" panose="02020603050405020304" pitchFamily="18" charset="0"/>
              </a:rPr>
              <a:t>Repetitive motions - </a:t>
            </a:r>
            <a:r>
              <a:rPr lang="en-US" altLang="en-US" sz="2800" b="1" dirty="0" smtClean="0">
                <a:solidFill>
                  <a:srgbClr val="00B050"/>
                </a:solidFill>
                <a:cs typeface="Times New Roman" panose="02020603050405020304" pitchFamily="18" charset="0"/>
              </a:rPr>
              <a:t>solutions</a:t>
            </a:r>
          </a:p>
          <a:p>
            <a:pPr lvl="1"/>
            <a:r>
              <a:rPr lang="en-US" altLang="en-US" sz="2400" dirty="0"/>
              <a:t>Arrange work to avoid unnecessary motions</a:t>
            </a:r>
          </a:p>
          <a:p>
            <a:pPr lvl="1"/>
            <a:r>
              <a:rPr lang="en-US" altLang="en-US" sz="2400" dirty="0"/>
              <a:t>Let power tools and machinery do the work</a:t>
            </a:r>
          </a:p>
          <a:p>
            <a:pPr lvl="1"/>
            <a:r>
              <a:rPr lang="en-US" altLang="en-US" sz="2400" dirty="0"/>
              <a:t>Spread repetitive work out during the day</a:t>
            </a:r>
          </a:p>
          <a:p>
            <a:pPr lvl="1"/>
            <a:r>
              <a:rPr lang="en-US" altLang="en-US" sz="2400" dirty="0"/>
              <a:t>Take stretch pauses</a:t>
            </a:r>
          </a:p>
          <a:p>
            <a:pPr lvl="1"/>
            <a:r>
              <a:rPr lang="en-US" altLang="en-US" sz="2400" dirty="0"/>
              <a:t>Rotate task with co-workers if possible</a:t>
            </a:r>
          </a:p>
          <a:p>
            <a:pPr lvl="1"/>
            <a:r>
              <a:rPr lang="en-US" altLang="en-US" sz="2400" dirty="0"/>
              <a:t>Change hands or motions frequently</a:t>
            </a:r>
          </a:p>
        </p:txBody>
      </p:sp>
      <p:sp>
        <p:nvSpPr>
          <p:cNvPr id="13" name="TextBox 12"/>
          <p:cNvSpPr txBox="1"/>
          <p:nvPr/>
        </p:nvSpPr>
        <p:spPr>
          <a:xfrm>
            <a:off x="3639910" y="5927792"/>
            <a:ext cx="1995314"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Woman stretc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24" y="4267200"/>
            <a:ext cx="2338862" cy="1660592"/>
          </a:xfrm>
          <a:prstGeom prst="rect">
            <a:avLst/>
          </a:prstGeom>
        </p:spPr>
      </p:pic>
      <p:pic>
        <p:nvPicPr>
          <p:cNvPr id="3" name="Picture 2" title="Personal Work Zones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954" y="4267200"/>
            <a:ext cx="3459566" cy="1660592"/>
          </a:xfrm>
          <a:prstGeom prst="rect">
            <a:avLst/>
          </a:prstGeom>
          <a:ln>
            <a:solidFill>
              <a:schemeClr val="tx1"/>
            </a:solidFill>
          </a:ln>
        </p:spPr>
      </p:pic>
      <p:sp>
        <p:nvSpPr>
          <p:cNvPr id="4" name="Title 3"/>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806448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876298" y="1105678"/>
            <a:ext cx="7391401" cy="2856240"/>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FF0000"/>
                </a:solidFill>
                <a:cs typeface="Times New Roman" panose="02020603050405020304" pitchFamily="18" charset="0"/>
              </a:rPr>
              <a:t>hazards</a:t>
            </a:r>
          </a:p>
          <a:p>
            <a:pPr lvl="1"/>
            <a:r>
              <a:rPr lang="en-US" sz="2400" dirty="0"/>
              <a:t>Pressing the body/part of the body against </a:t>
            </a:r>
            <a:r>
              <a:rPr lang="en-US" sz="2400" dirty="0" smtClean="0"/>
              <a:t/>
            </a:r>
            <a:br>
              <a:rPr lang="en-US" sz="2400" dirty="0" smtClean="0"/>
            </a:br>
            <a:r>
              <a:rPr lang="en-US" sz="2400" dirty="0" smtClean="0"/>
              <a:t>hard </a:t>
            </a:r>
            <a:r>
              <a:rPr lang="en-US" sz="2400" dirty="0"/>
              <a:t>or sharp </a:t>
            </a:r>
            <a:r>
              <a:rPr lang="en-US" sz="2400" dirty="0" smtClean="0"/>
              <a:t>edges</a:t>
            </a:r>
          </a:p>
          <a:p>
            <a:pPr lvl="1"/>
            <a:r>
              <a:rPr lang="en-US" sz="2400" dirty="0" smtClean="0"/>
              <a:t>Standing/kneeling for prolonged periods on hard surfaces</a:t>
            </a:r>
          </a:p>
          <a:p>
            <a:pPr lvl="1"/>
            <a:r>
              <a:rPr lang="en-US" sz="2400" dirty="0" smtClean="0"/>
              <a:t>Using tools with hard handle surfaces or </a:t>
            </a:r>
            <a:br>
              <a:rPr lang="en-US" sz="2400" dirty="0" smtClean="0"/>
            </a:br>
            <a:r>
              <a:rPr lang="en-US" sz="2400" dirty="0" smtClean="0"/>
              <a:t>short handles </a:t>
            </a:r>
            <a:endParaRPr lang="en-US" sz="2400" dirty="0"/>
          </a:p>
        </p:txBody>
      </p:sp>
      <p:sp>
        <p:nvSpPr>
          <p:cNvPr id="8" name="TextBox 7"/>
          <p:cNvSpPr txBox="1"/>
          <p:nvPr/>
        </p:nvSpPr>
        <p:spPr>
          <a:xfrm>
            <a:off x="3810000" y="5882037"/>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No keyboard wrist r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34" y="4243439"/>
            <a:ext cx="2971800" cy="1640434"/>
          </a:xfrm>
          <a:prstGeom prst="rect">
            <a:avLst/>
          </a:prstGeom>
        </p:spPr>
      </p:pic>
      <p:pic>
        <p:nvPicPr>
          <p:cNvPr id="3" name="Picture 2" title="Hand C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998" y="3693549"/>
            <a:ext cx="2552701" cy="2296210"/>
          </a:xfrm>
          <a:prstGeom prst="rect">
            <a:avLst/>
          </a:prstGeom>
        </p:spPr>
      </p:pic>
      <p:sp>
        <p:nvSpPr>
          <p:cNvPr id="4" name="Title 3"/>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3244532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4" descr="Picture17"/>
          <p:cNvPicPr>
            <a:picLocks noChangeAspect="1" noChangeArrowheads="1"/>
          </p:cNvPicPr>
          <p:nvPr/>
        </p:nvPicPr>
        <p:blipFill rotWithShape="1">
          <a:blip r:embed="rId3">
            <a:extLst>
              <a:ext uri="{28A0092B-C50C-407E-A947-70E740481C1C}">
                <a14:useLocalDpi xmlns:a14="http://schemas.microsoft.com/office/drawing/2010/main" val="0"/>
              </a:ext>
            </a:extLst>
          </a:blip>
          <a:srcRect l="2931" t="5244" r="2458" b="3523"/>
          <a:stretch/>
        </p:blipFill>
        <p:spPr bwMode="auto">
          <a:xfrm flipH="1">
            <a:off x="2984799" y="4337952"/>
            <a:ext cx="1647179" cy="141186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16387" name="Rectangle 2"/>
          <p:cNvSpPr>
            <a:spLocks noGrp="1" noChangeArrowheads="1"/>
          </p:cNvSpPr>
          <p:nvPr>
            <p:ph type="body" idx="1"/>
          </p:nvPr>
        </p:nvSpPr>
        <p:spPr>
          <a:xfrm>
            <a:off x="457200" y="1085202"/>
            <a:ext cx="8229599" cy="1967656"/>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FF0000"/>
                </a:solidFill>
                <a:cs typeface="Times New Roman" panose="02020603050405020304" pitchFamily="18" charset="0"/>
              </a:rPr>
              <a:t>hazards</a:t>
            </a:r>
          </a:p>
          <a:p>
            <a:pPr lvl="1"/>
            <a:r>
              <a:rPr lang="en-US" sz="2400" dirty="0" smtClean="0"/>
              <a:t>Using hands/knees as a hammer more than 10 times in 1 hour or more than 2 times per day (long-term)</a:t>
            </a:r>
            <a:endParaRPr lang="en-US" sz="2400" dirty="0"/>
          </a:p>
        </p:txBody>
      </p:sp>
      <p:sp>
        <p:nvSpPr>
          <p:cNvPr id="8" name="TextBox 7"/>
          <p:cNvSpPr txBox="1"/>
          <p:nvPr/>
        </p:nvSpPr>
        <p:spPr>
          <a:xfrm>
            <a:off x="3842436" y="5909668"/>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5" name="Picture 5" descr="hand sm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70124"/>
            <a:ext cx="2209800" cy="20081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title="Man putting down carpet"/>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388925" y="2570124"/>
            <a:ext cx="2240397" cy="200863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5" descr="kicke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177" y="4337952"/>
            <a:ext cx="1572122" cy="1420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953302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85800" y="1163549"/>
            <a:ext cx="7620000" cy="2343799"/>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tools with longer handles</a:t>
            </a:r>
          </a:p>
          <a:p>
            <a:pPr lvl="1"/>
            <a:r>
              <a:rPr lang="en-US" altLang="en-US" sz="2400" dirty="0" smtClean="0"/>
              <a:t>Use tools with padded grips</a:t>
            </a:r>
          </a:p>
          <a:p>
            <a:pPr lvl="1"/>
            <a:r>
              <a:rPr lang="en-US" altLang="en-US" sz="2400" dirty="0" smtClean="0">
                <a:cs typeface="Times New Roman" panose="02020603050405020304" pitchFamily="18" charset="0"/>
              </a:rPr>
              <a:t>Alternate between bending, kneeling, sitting,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and squatting; use sit/stand stools or tables</a:t>
            </a:r>
          </a:p>
        </p:txBody>
      </p:sp>
      <p:sp>
        <p:nvSpPr>
          <p:cNvPr id="13" name="TextBox 12"/>
          <p:cNvSpPr txBox="1"/>
          <p:nvPr/>
        </p:nvSpPr>
        <p:spPr>
          <a:xfrm>
            <a:off x="3511178" y="5885947"/>
            <a:ext cx="1969244"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9" name="Picture 8" title="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62" y="3515751"/>
            <a:ext cx="1133475" cy="2352675"/>
          </a:xfrm>
          <a:prstGeom prst="rect">
            <a:avLst/>
          </a:prstGeom>
        </p:spPr>
      </p:pic>
      <p:pic>
        <p:nvPicPr>
          <p:cNvPr id="10" name="Picture 9" title="Woman at a desk"/>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145928" y="4244725"/>
            <a:ext cx="1206500" cy="1623701"/>
          </a:xfrm>
          <a:prstGeom prst="rect">
            <a:avLst/>
          </a:prstGeom>
        </p:spPr>
      </p:pic>
      <p:pic>
        <p:nvPicPr>
          <p:cNvPr id="11" name="Picture 10" title="Too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952" y="3507348"/>
            <a:ext cx="2095517" cy="1287442"/>
          </a:xfrm>
          <a:prstGeom prst="rect">
            <a:avLst/>
          </a:prstGeom>
        </p:spPr>
      </p:pic>
      <p:pic>
        <p:nvPicPr>
          <p:cNvPr id="14" name="Picture 13" title="Tool char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5919" y="4915484"/>
            <a:ext cx="2093402" cy="921097"/>
          </a:xfrm>
          <a:prstGeom prst="rect">
            <a:avLst/>
          </a:prstGeom>
          <a:ln>
            <a:solidFill>
              <a:schemeClr val="tx1"/>
            </a:solidFill>
          </a:ln>
        </p:spPr>
      </p:pic>
      <p:pic>
        <p:nvPicPr>
          <p:cNvPr id="17" name="Picture 16" title="Man with Vacuum"/>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4218" y="4038600"/>
            <a:ext cx="2392901" cy="1797981"/>
          </a:xfrm>
          <a:prstGeom prst="rect">
            <a:avLst/>
          </a:prstGeom>
          <a:ln>
            <a:solidFill>
              <a:schemeClr val="tx1"/>
            </a:solidFill>
          </a:ln>
        </p:spPr>
      </p:pic>
      <p:sp>
        <p:nvSpPr>
          <p:cNvPr id="2" name="Title 1"/>
          <p:cNvSpPr>
            <a:spLocks noGrp="1"/>
          </p:cNvSpPr>
          <p:nvPr>
            <p:ph type="title"/>
          </p:nvPr>
        </p:nvSpPr>
        <p:spPr/>
        <p:txBody>
          <a:bodyPr/>
          <a:lstStyle/>
          <a:p>
            <a:r>
              <a:rPr lang="en-US" dirty="0" smtClean="0"/>
              <a:t>Ergonomic</a:t>
            </a:r>
            <a:r>
              <a:rPr lang="en-US" baseline="0" dirty="0" smtClean="0"/>
              <a:t> Control Methods</a:t>
            </a:r>
            <a:endParaRPr lang="en-US" dirty="0"/>
          </a:p>
        </p:txBody>
      </p:sp>
    </p:spTree>
    <p:extLst>
      <p:ext uri="{BB962C8B-B14F-4D97-AF65-F5344CB8AC3E}">
        <p14:creationId xmlns:p14="http://schemas.microsoft.com/office/powerpoint/2010/main" val="3769817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800099" y="1040669"/>
            <a:ext cx="7543800" cy="2953399"/>
          </a:xfrm>
        </p:spPr>
        <p:txBody>
          <a:bodyPr/>
          <a:lstStyle/>
          <a:p>
            <a:r>
              <a:rPr lang="en-US" altLang="en-US" sz="2800" dirty="0" smtClean="0">
                <a:cs typeface="Times New Roman" panose="02020603050405020304" pitchFamily="18" charset="0"/>
              </a:rPr>
              <a:t>Localized pressure on body part - </a:t>
            </a:r>
            <a:r>
              <a:rPr lang="en-US" altLang="en-US" sz="2800" b="1" dirty="0" smtClean="0">
                <a:solidFill>
                  <a:srgbClr val="00B050"/>
                </a:solidFill>
                <a:cs typeface="Times New Roman" panose="02020603050405020304" pitchFamily="18" charset="0"/>
              </a:rPr>
              <a:t>solutions</a:t>
            </a:r>
          </a:p>
          <a:p>
            <a:pPr lvl="1"/>
            <a:r>
              <a:rPr lang="en-US" altLang="en-US" sz="2400" dirty="0" smtClean="0">
                <a:cs typeface="Times New Roman" panose="02020603050405020304" pitchFamily="18" charset="0"/>
              </a:rPr>
              <a:t>Pad table edges or use tables/desktops with rounded edges</a:t>
            </a:r>
          </a:p>
          <a:p>
            <a:pPr lvl="1"/>
            <a:r>
              <a:rPr lang="en-US" altLang="en-US" sz="2400" dirty="0" smtClean="0">
                <a:cs typeface="Times New Roman" panose="02020603050405020304" pitchFamily="18" charset="0"/>
              </a:rPr>
              <a:t>Use wrist rests, anti-fatigue mats,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knee pads, shoe inserts or other </a:t>
            </a:r>
            <a:br>
              <a:rPr lang="en-US" altLang="en-US" sz="2400" dirty="0" smtClean="0">
                <a:cs typeface="Times New Roman" panose="02020603050405020304" pitchFamily="18" charset="0"/>
              </a:rPr>
            </a:br>
            <a:r>
              <a:rPr lang="en-US" altLang="en-US" sz="2400" dirty="0" smtClean="0">
                <a:cs typeface="Times New Roman" panose="02020603050405020304" pitchFamily="18" charset="0"/>
              </a:rPr>
              <a:t>items that reduce stress on body parts</a:t>
            </a:r>
          </a:p>
        </p:txBody>
      </p:sp>
      <p:sp>
        <p:nvSpPr>
          <p:cNvPr id="13" name="TextBox 12"/>
          <p:cNvSpPr txBox="1"/>
          <p:nvPr/>
        </p:nvSpPr>
        <p:spPr>
          <a:xfrm>
            <a:off x="6120652" y="5747479"/>
            <a:ext cx="1995314" cy="215444"/>
          </a:xfrm>
          <a:prstGeom prst="rect">
            <a:avLst/>
          </a:prstGeom>
          <a:noFill/>
        </p:spPr>
        <p:txBody>
          <a:bodyPr wrap="square" rtlCol="0">
            <a:spAutoFit/>
          </a:bodyPr>
          <a:lstStyle/>
          <a:p>
            <a:r>
              <a:rPr lang="en-US" sz="800" dirty="0" smtClean="0"/>
              <a:t>Source of graphics: OSHA</a:t>
            </a:r>
            <a:endParaRPr lang="en-US" sz="800" dirty="0"/>
          </a:p>
        </p:txBody>
      </p:sp>
      <p:pic>
        <p:nvPicPr>
          <p:cNvPr id="3" name="Picture 2" title="Keyboard"/>
          <p:cNvPicPr>
            <a:picLocks noChangeAspect="1"/>
          </p:cNvPicPr>
          <p:nvPr/>
        </p:nvPicPr>
        <p:blipFill rotWithShape="1">
          <a:blip r:embed="rId3">
            <a:extLst>
              <a:ext uri="{28A0092B-C50C-407E-A947-70E740481C1C}">
                <a14:useLocalDpi xmlns:a14="http://schemas.microsoft.com/office/drawing/2010/main" val="0"/>
              </a:ext>
            </a:extLst>
          </a:blip>
          <a:srcRect l="2794" t="2787" r="2235" b="5796"/>
          <a:stretch/>
        </p:blipFill>
        <p:spPr>
          <a:xfrm>
            <a:off x="5925358" y="3973550"/>
            <a:ext cx="2625969" cy="1390219"/>
          </a:xfrm>
          <a:prstGeom prst="rect">
            <a:avLst/>
          </a:prstGeom>
          <a:ln w="12700">
            <a:solidFill>
              <a:schemeClr val="tx1"/>
            </a:solidFill>
          </a:ln>
        </p:spPr>
      </p:pic>
      <p:pic>
        <p:nvPicPr>
          <p:cNvPr id="7" name="Picture 6" title="anti-fatigue ma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60" y="3973550"/>
            <a:ext cx="1981200" cy="1937174"/>
          </a:xfrm>
          <a:prstGeom prst="rect">
            <a:avLst/>
          </a:prstGeom>
        </p:spPr>
      </p:pic>
      <p:pic>
        <p:nvPicPr>
          <p:cNvPr id="8" name="Picture 7" title="knee pad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309" y="2391518"/>
            <a:ext cx="1366513" cy="1192988"/>
          </a:xfrm>
          <a:prstGeom prst="rect">
            <a:avLst/>
          </a:prstGeom>
        </p:spPr>
      </p:pic>
      <p:pic>
        <p:nvPicPr>
          <p:cNvPr id="2" name="Picture 1" title="Man Sew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8169" y="3976336"/>
            <a:ext cx="2187280" cy="1913870"/>
          </a:xfrm>
          <a:prstGeom prst="rect">
            <a:avLst/>
          </a:prstGeom>
          <a:ln>
            <a:solidFill>
              <a:schemeClr val="tx1"/>
            </a:solidFill>
          </a:ln>
        </p:spPr>
      </p:pic>
      <p:sp>
        <p:nvSpPr>
          <p:cNvPr id="4" name="Title 3"/>
          <p:cNvSpPr>
            <a:spLocks noGrp="1"/>
          </p:cNvSpPr>
          <p:nvPr>
            <p:ph type="title"/>
          </p:nvPr>
        </p:nvSpPr>
        <p:spPr/>
        <p:txBody>
          <a:bodyPr/>
          <a:lstStyle/>
          <a:p>
            <a:r>
              <a:rPr lang="en-US" dirty="0" smtClean="0"/>
              <a:t>Ergonomic Control</a:t>
            </a:r>
            <a:r>
              <a:rPr lang="en-US" baseline="0" dirty="0" smtClean="0"/>
              <a:t> Methods</a:t>
            </a:r>
            <a:endParaRPr lang="en-US" dirty="0"/>
          </a:p>
        </p:txBody>
      </p:sp>
    </p:spTree>
    <p:extLst>
      <p:ext uri="{BB962C8B-B14F-4D97-AF65-F5344CB8AC3E}">
        <p14:creationId xmlns:p14="http://schemas.microsoft.com/office/powerpoint/2010/main" val="211164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
          <p:cNvSpPr>
            <a:spLocks noGrp="1" noChangeArrowheads="1"/>
          </p:cNvSpPr>
          <p:nvPr>
            <p:ph type="title"/>
          </p:nvPr>
        </p:nvSpPr>
        <p:spPr>
          <a:xfrm>
            <a:off x="698830" y="158623"/>
            <a:ext cx="7488237"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pic>
        <p:nvPicPr>
          <p:cNvPr id="3" name="Picture 2" title="Chart"/>
          <p:cNvPicPr>
            <a:picLocks noChangeAspect="1"/>
          </p:cNvPicPr>
          <p:nvPr/>
        </p:nvPicPr>
        <p:blipFill rotWithShape="1">
          <a:blip r:embed="rId3"/>
          <a:srcRect l="3896" r="3498"/>
          <a:stretch/>
        </p:blipFill>
        <p:spPr>
          <a:xfrm>
            <a:off x="1066800" y="1399627"/>
            <a:ext cx="7010400" cy="3784807"/>
          </a:xfrm>
          <a:prstGeom prst="rect">
            <a:avLst/>
          </a:prstGeom>
          <a:ln>
            <a:solidFill>
              <a:schemeClr val="tx1"/>
            </a:solidFill>
          </a:ln>
        </p:spPr>
      </p:pic>
      <p:sp>
        <p:nvSpPr>
          <p:cNvPr id="4" name="TextBox 3"/>
          <p:cNvSpPr txBox="1"/>
          <p:nvPr/>
        </p:nvSpPr>
        <p:spPr>
          <a:xfrm>
            <a:off x="1041400" y="5217513"/>
            <a:ext cx="7507287" cy="215444"/>
          </a:xfrm>
          <a:prstGeom prst="rect">
            <a:avLst/>
          </a:prstGeom>
          <a:noFill/>
        </p:spPr>
        <p:txBody>
          <a:bodyPr wrap="square" rtlCol="0">
            <a:spAutoFit/>
          </a:bodyPr>
          <a:lstStyle/>
          <a:p>
            <a:r>
              <a:rPr lang="en-US" sz="800" dirty="0" smtClean="0"/>
              <a:t>This chart shows the incident rates of musculoskeletal disorders for selected private sector industries. Source: Bureau of Labor Statistics</a:t>
            </a:r>
            <a:endParaRPr lang="en-US" sz="800" dirty="0"/>
          </a:p>
        </p:txBody>
      </p:sp>
    </p:spTree>
    <p:extLst>
      <p:ext uri="{BB962C8B-B14F-4D97-AF65-F5344CB8AC3E}">
        <p14:creationId xmlns:p14="http://schemas.microsoft.com/office/powerpoint/2010/main" val="132387315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09600" y="1143000"/>
            <a:ext cx="7391401" cy="3505200"/>
          </a:xfrm>
        </p:spPr>
        <p:txBody>
          <a:bodyPr/>
          <a:lstStyle/>
          <a:p>
            <a:r>
              <a:rPr lang="en-US" altLang="en-US" sz="2800" dirty="0" smtClean="0">
                <a:cs typeface="Times New Roman" panose="02020603050405020304" pitchFamily="18" charset="0"/>
              </a:rPr>
              <a:t>Lifting objects - </a:t>
            </a:r>
            <a:r>
              <a:rPr lang="en-US" altLang="en-US" sz="2800" b="1" dirty="0" smtClean="0">
                <a:solidFill>
                  <a:srgbClr val="FF0000"/>
                </a:solidFill>
                <a:cs typeface="Times New Roman" panose="02020603050405020304" pitchFamily="18" charset="0"/>
              </a:rPr>
              <a:t>hazards</a:t>
            </a:r>
          </a:p>
          <a:p>
            <a:pPr lvl="1"/>
            <a:r>
              <a:rPr lang="en-US" sz="2400" dirty="0" smtClean="0"/>
              <a:t>Lifting more than </a:t>
            </a:r>
          </a:p>
          <a:p>
            <a:pPr lvl="2"/>
            <a:r>
              <a:rPr lang="en-US" sz="2000" dirty="0" smtClean="0"/>
              <a:t>75 lbs. once/day</a:t>
            </a:r>
          </a:p>
          <a:p>
            <a:pPr lvl="2"/>
            <a:r>
              <a:rPr lang="en-US" sz="2000" dirty="0" smtClean="0"/>
              <a:t>55 </a:t>
            </a:r>
            <a:r>
              <a:rPr lang="en-US" sz="2000" dirty="0"/>
              <a:t>lbs. </a:t>
            </a:r>
            <a:r>
              <a:rPr lang="en-US" sz="2000" dirty="0" smtClean="0"/>
              <a:t>ten times/day</a:t>
            </a:r>
            <a:endParaRPr lang="en-US" sz="2000" dirty="0"/>
          </a:p>
          <a:p>
            <a:pPr lvl="2"/>
            <a:r>
              <a:rPr lang="en-US" sz="2000" dirty="0" smtClean="0"/>
              <a:t>10 </a:t>
            </a:r>
            <a:r>
              <a:rPr lang="en-US" sz="2000" dirty="0"/>
              <a:t>lbs. </a:t>
            </a:r>
            <a:r>
              <a:rPr lang="en-US" sz="2000" dirty="0" smtClean="0"/>
              <a:t>more than twice/minute or </a:t>
            </a:r>
            <a:br>
              <a:rPr lang="en-US" sz="2000" dirty="0" smtClean="0"/>
            </a:br>
            <a:r>
              <a:rPr lang="en-US" sz="2000" dirty="0" smtClean="0"/>
              <a:t>for more than 2 hours/day</a:t>
            </a:r>
          </a:p>
          <a:p>
            <a:pPr lvl="2"/>
            <a:r>
              <a:rPr lang="en-US" sz="2000" dirty="0" smtClean="0"/>
              <a:t>25 </a:t>
            </a:r>
            <a:r>
              <a:rPr lang="en-US" sz="2000" dirty="0"/>
              <a:t>lbs. </a:t>
            </a:r>
            <a:r>
              <a:rPr lang="en-US" sz="2000" dirty="0" smtClean="0"/>
              <a:t>above shoulders, below knees, </a:t>
            </a:r>
            <a:br>
              <a:rPr lang="en-US" sz="2000" dirty="0" smtClean="0"/>
            </a:br>
            <a:r>
              <a:rPr lang="en-US" sz="2000" dirty="0" smtClean="0"/>
              <a:t>or at arms length more than </a:t>
            </a:r>
            <a:br>
              <a:rPr lang="en-US" sz="2000" dirty="0" smtClean="0"/>
            </a:br>
            <a:r>
              <a:rPr lang="en-US" sz="2000" dirty="0" smtClean="0"/>
              <a:t>25 times/day</a:t>
            </a:r>
            <a:endParaRPr lang="en-US" sz="2000" dirty="0"/>
          </a:p>
          <a:p>
            <a:pPr lvl="2"/>
            <a:endParaRPr lang="en-US" sz="2000" dirty="0"/>
          </a:p>
        </p:txBody>
      </p:sp>
      <p:sp>
        <p:nvSpPr>
          <p:cNvPr id="8" name="TextBox 7"/>
          <p:cNvSpPr txBox="1"/>
          <p:nvPr/>
        </p:nvSpPr>
        <p:spPr>
          <a:xfrm>
            <a:off x="2438400" y="5833910"/>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7" name="Picture 61" descr="May21_01 7"/>
          <p:cNvPicPr>
            <a:picLocks noChangeAspect="1" noChangeArrowheads="1"/>
          </p:cNvPicPr>
          <p:nvPr/>
        </p:nvPicPr>
        <p:blipFill rotWithShape="1">
          <a:blip r:embed="rId3" cstate="print">
            <a:lum bright="6000" contrast="6000"/>
            <a:extLst>
              <a:ext uri="{28A0092B-C50C-407E-A947-70E740481C1C}">
                <a14:useLocalDpi xmlns:a14="http://schemas.microsoft.com/office/drawing/2010/main" val="0"/>
              </a:ext>
            </a:extLst>
          </a:blip>
          <a:srcRect t="9948" r="33359"/>
          <a:stretch/>
        </p:blipFill>
        <p:spPr bwMode="auto">
          <a:xfrm>
            <a:off x="6400800" y="1674919"/>
            <a:ext cx="1981200" cy="17540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2" title="Loading bay dock worke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6400800" y="4105556"/>
            <a:ext cx="1999382" cy="194379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title="Man lifting obj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341204"/>
            <a:ext cx="1397000" cy="1708150"/>
          </a:xfrm>
          <a:prstGeom prst="rect">
            <a:avLst/>
          </a:prstGeom>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60075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914399" y="1219200"/>
            <a:ext cx="7391401" cy="1752600"/>
          </a:xfrm>
        </p:spPr>
        <p:txBody>
          <a:bodyPr/>
          <a:lstStyle/>
          <a:p>
            <a:r>
              <a:rPr lang="en-US" altLang="en-US" sz="2800" dirty="0" smtClean="0">
                <a:cs typeface="Times New Roman" panose="02020603050405020304" pitchFamily="18" charset="0"/>
              </a:rPr>
              <a:t>Lifting objects - </a:t>
            </a:r>
            <a:r>
              <a:rPr lang="en-US" altLang="en-US" sz="2800" b="1" dirty="0" smtClean="0">
                <a:solidFill>
                  <a:srgbClr val="FF0000"/>
                </a:solidFill>
                <a:cs typeface="Times New Roman" panose="02020603050405020304" pitchFamily="18" charset="0"/>
              </a:rPr>
              <a:t>hazards</a:t>
            </a:r>
          </a:p>
          <a:p>
            <a:pPr lvl="1"/>
            <a:r>
              <a:rPr lang="en-US" sz="2400" dirty="0" smtClean="0"/>
              <a:t>Heavy, frequent, and awkward lifting</a:t>
            </a:r>
            <a:endParaRPr lang="en-US" sz="2000" dirty="0"/>
          </a:p>
          <a:p>
            <a:pPr lvl="2"/>
            <a:endParaRPr lang="en-US" sz="2000" dirty="0"/>
          </a:p>
          <a:p>
            <a:pPr lvl="2"/>
            <a:endParaRPr lang="en-US" sz="2000" dirty="0"/>
          </a:p>
        </p:txBody>
      </p:sp>
      <p:sp>
        <p:nvSpPr>
          <p:cNvPr id="8" name="TextBox 7"/>
          <p:cNvSpPr txBox="1"/>
          <p:nvPr/>
        </p:nvSpPr>
        <p:spPr>
          <a:xfrm>
            <a:off x="3810000" y="5882037"/>
            <a:ext cx="15240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10" name="Picture 4" descr="lifting manhol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01" y="2514600"/>
            <a:ext cx="2071808" cy="2743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1" name="Picture 3" descr="frequent lifti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990" y="2539719"/>
            <a:ext cx="2743200" cy="2743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2" name="Picture 5" descr="pallet lifting"/>
          <p:cNvPicPr>
            <a:picLocks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013671" y="2514600"/>
            <a:ext cx="2612571" cy="27432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441711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163549"/>
            <a:ext cx="5715000" cy="4475251"/>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Managing for safer lifting</a:t>
            </a:r>
          </a:p>
          <a:p>
            <a:pPr lvl="2"/>
            <a:r>
              <a:rPr lang="en-US" altLang="en-US" sz="2000" dirty="0" smtClean="0">
                <a:cs typeface="Times New Roman" panose="02020603050405020304" pitchFamily="18" charset="0"/>
              </a:rPr>
              <a:t>Plan lifts</a:t>
            </a:r>
          </a:p>
          <a:p>
            <a:pPr lvl="2"/>
            <a:r>
              <a:rPr lang="en-US" altLang="en-US" sz="2000" dirty="0" smtClean="0">
                <a:cs typeface="Times New Roman" panose="02020603050405020304" pitchFamily="18" charset="0"/>
              </a:rPr>
              <a:t>Minimize lifting distances</a:t>
            </a:r>
          </a:p>
          <a:p>
            <a:pPr lvl="2"/>
            <a:r>
              <a:rPr lang="en-US" altLang="en-US" sz="2000" dirty="0" smtClean="0">
                <a:cs typeface="Times New Roman" panose="02020603050405020304" pitchFamily="18" charset="0"/>
              </a:rPr>
              <a:t>Position materials to power zone levels</a:t>
            </a:r>
          </a:p>
          <a:p>
            <a:pPr lvl="2"/>
            <a:r>
              <a:rPr lang="en-US" altLang="en-US" sz="2000" dirty="0" smtClean="0">
                <a:cs typeface="Times New Roman" panose="02020603050405020304" pitchFamily="18" charset="0"/>
              </a:rPr>
              <a:t>Avoid manually lifting/lowering loads to/from floor</a:t>
            </a:r>
          </a:p>
          <a:p>
            <a:pPr lvl="2"/>
            <a:r>
              <a:rPr lang="en-US" altLang="en-US" sz="2000" dirty="0" smtClean="0">
                <a:cs typeface="Times New Roman" panose="02020603050405020304" pitchFamily="18" charset="0"/>
              </a:rPr>
              <a:t>Identify/reduce unstable or heavy loads</a:t>
            </a:r>
          </a:p>
          <a:p>
            <a:pPr lvl="2"/>
            <a:r>
              <a:rPr lang="en-US" altLang="en-US" sz="2000" dirty="0" smtClean="0">
                <a:cs typeface="Times New Roman" panose="02020603050405020304" pitchFamily="18" charset="0"/>
              </a:rPr>
              <a:t>Reduce frequency of lifting and duration of lifting tasks</a:t>
            </a:r>
          </a:p>
          <a:p>
            <a:pPr lvl="2"/>
            <a:r>
              <a:rPr lang="en-US" altLang="en-US" sz="2000" dirty="0" smtClean="0">
                <a:cs typeface="Times New Roman" panose="02020603050405020304" pitchFamily="18" charset="0"/>
              </a:rPr>
              <a:t>Provide clear access</a:t>
            </a:r>
          </a:p>
          <a:p>
            <a:pPr marL="914400" lvl="2" indent="0">
              <a:buNone/>
            </a:pPr>
            <a:endParaRPr lang="en-US" altLang="en-US" sz="2000" dirty="0" smtClean="0">
              <a:cs typeface="Times New Roman" panose="02020603050405020304" pitchFamily="18" charset="0"/>
            </a:endParaRPr>
          </a:p>
        </p:txBody>
      </p:sp>
      <p:sp>
        <p:nvSpPr>
          <p:cNvPr id="13" name="TextBox 12"/>
          <p:cNvSpPr txBox="1"/>
          <p:nvPr/>
        </p:nvSpPr>
        <p:spPr>
          <a:xfrm>
            <a:off x="6613028" y="5790708"/>
            <a:ext cx="1969244" cy="215444"/>
          </a:xfrm>
          <a:prstGeom prst="rect">
            <a:avLst/>
          </a:prstGeom>
          <a:noFill/>
        </p:spPr>
        <p:txBody>
          <a:bodyPr wrap="square" rtlCol="0">
            <a:spAutoFit/>
          </a:bodyPr>
          <a:lstStyle/>
          <a:p>
            <a:pPr algn="ctr"/>
            <a:r>
              <a:rPr lang="en-US" sz="800" dirty="0" smtClean="0"/>
              <a:t>Source of graphics: </a:t>
            </a:r>
            <a:r>
              <a:rPr lang="en-US" sz="800" dirty="0"/>
              <a:t>N</a:t>
            </a:r>
            <a:r>
              <a:rPr lang="en-US" sz="800" dirty="0" smtClean="0"/>
              <a:t>IOSH</a:t>
            </a:r>
            <a:endParaRPr lang="en-US" sz="800" dirty="0"/>
          </a:p>
        </p:txBody>
      </p:sp>
      <p:pic>
        <p:nvPicPr>
          <p:cNvPr id="2" name="Picture 1" title="Woman with cart"/>
          <p:cNvPicPr>
            <a:picLocks noChangeAspect="1"/>
          </p:cNvPicPr>
          <p:nvPr/>
        </p:nvPicPr>
        <p:blipFill>
          <a:blip r:embed="rId3"/>
          <a:stretch>
            <a:fillRect/>
          </a:stretch>
        </p:blipFill>
        <p:spPr>
          <a:xfrm>
            <a:off x="6324600" y="1163549"/>
            <a:ext cx="2017733" cy="2438400"/>
          </a:xfrm>
          <a:prstGeom prst="rect">
            <a:avLst/>
          </a:prstGeom>
          <a:ln>
            <a:solidFill>
              <a:schemeClr val="tx1"/>
            </a:solidFill>
          </a:ln>
        </p:spPr>
      </p:pic>
      <p:pic>
        <p:nvPicPr>
          <p:cNvPr id="3" name="Picture 2" title="Bucket holder"/>
          <p:cNvPicPr>
            <a:picLocks noChangeAspect="1"/>
          </p:cNvPicPr>
          <p:nvPr/>
        </p:nvPicPr>
        <p:blipFill>
          <a:blip r:embed="rId4"/>
          <a:stretch>
            <a:fillRect/>
          </a:stretch>
        </p:blipFill>
        <p:spPr>
          <a:xfrm>
            <a:off x="5331945" y="986747"/>
            <a:ext cx="1092033" cy="1579539"/>
          </a:xfrm>
          <a:prstGeom prst="rect">
            <a:avLst/>
          </a:prstGeom>
          <a:ln>
            <a:solidFill>
              <a:schemeClr val="tx1"/>
            </a:solidFill>
          </a:ln>
        </p:spPr>
      </p:pic>
      <p:pic>
        <p:nvPicPr>
          <p:cNvPr id="4" name="Picture 3" title="Man looking longingly at boxes"/>
          <p:cNvPicPr>
            <a:picLocks noChangeAspect="1"/>
          </p:cNvPicPr>
          <p:nvPr/>
        </p:nvPicPr>
        <p:blipFill>
          <a:blip r:embed="rId5"/>
          <a:stretch>
            <a:fillRect/>
          </a:stretch>
        </p:blipFill>
        <p:spPr>
          <a:xfrm>
            <a:off x="6705600" y="3427580"/>
            <a:ext cx="1876672" cy="1979057"/>
          </a:xfrm>
          <a:prstGeom prst="rect">
            <a:avLst/>
          </a:prstGeom>
          <a:ln>
            <a:solidFill>
              <a:schemeClr val="tx1"/>
            </a:solidFill>
          </a:ln>
        </p:spPr>
      </p:pic>
      <p:pic>
        <p:nvPicPr>
          <p:cNvPr id="5" name="Picture 4" title="Man using device"/>
          <p:cNvPicPr>
            <a:picLocks noChangeAspect="1"/>
          </p:cNvPicPr>
          <p:nvPr/>
        </p:nvPicPr>
        <p:blipFill>
          <a:blip r:embed="rId6"/>
          <a:stretch>
            <a:fillRect/>
          </a:stretch>
        </p:blipFill>
        <p:spPr>
          <a:xfrm>
            <a:off x="5544174" y="4417108"/>
            <a:ext cx="1408452" cy="1528344"/>
          </a:xfrm>
          <a:prstGeom prst="rect">
            <a:avLst/>
          </a:prstGeom>
          <a:ln>
            <a:solidFill>
              <a:schemeClr val="tx1"/>
            </a:solidFill>
          </a:ln>
        </p:spPr>
      </p:pic>
      <p:sp>
        <p:nvSpPr>
          <p:cNvPr id="8" name="Title 7"/>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482176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eople working"/>
          <p:cNvPicPr>
            <a:picLocks noChangeAspect="1"/>
          </p:cNvPicPr>
          <p:nvPr/>
        </p:nvPicPr>
        <p:blipFill>
          <a:blip r:embed="rId3"/>
          <a:stretch>
            <a:fillRect/>
          </a:stretch>
        </p:blipFill>
        <p:spPr>
          <a:xfrm>
            <a:off x="6951802" y="4411884"/>
            <a:ext cx="1752176" cy="1474063"/>
          </a:xfrm>
          <a:prstGeom prst="rect">
            <a:avLst/>
          </a:prstGeom>
          <a:ln>
            <a:solidFill>
              <a:schemeClr val="tx1"/>
            </a:solidFill>
          </a:ln>
        </p:spPr>
      </p:pic>
      <p:pic>
        <p:nvPicPr>
          <p:cNvPr id="4" name="Picture 3" title="person holding bag"/>
          <p:cNvPicPr>
            <a:picLocks noChangeAspect="1"/>
          </p:cNvPicPr>
          <p:nvPr/>
        </p:nvPicPr>
        <p:blipFill>
          <a:blip r:embed="rId4"/>
          <a:stretch>
            <a:fillRect/>
          </a:stretch>
        </p:blipFill>
        <p:spPr>
          <a:xfrm>
            <a:off x="6608056" y="3012507"/>
            <a:ext cx="1439066" cy="1431508"/>
          </a:xfrm>
          <a:prstGeom prst="rect">
            <a:avLst/>
          </a:prstGeom>
          <a:ln>
            <a:solidFill>
              <a:schemeClr val="tx1"/>
            </a:solidFill>
          </a:ln>
        </p:spPr>
      </p:pic>
      <p:pic>
        <p:nvPicPr>
          <p:cNvPr id="3" name="Picture 2" title="Person holding box"/>
          <p:cNvPicPr>
            <a:picLocks noChangeAspect="1"/>
          </p:cNvPicPr>
          <p:nvPr/>
        </p:nvPicPr>
        <p:blipFill>
          <a:blip r:embed="rId5"/>
          <a:stretch>
            <a:fillRect/>
          </a:stretch>
        </p:blipFill>
        <p:spPr>
          <a:xfrm>
            <a:off x="7421656" y="2133600"/>
            <a:ext cx="1282322" cy="1371600"/>
          </a:xfrm>
          <a:prstGeom prst="rect">
            <a:avLst/>
          </a:prstGeom>
          <a:ln>
            <a:solidFill>
              <a:schemeClr val="tx1"/>
            </a:solidFill>
          </a:ln>
        </p:spPr>
      </p:pic>
      <p:sp>
        <p:nvSpPr>
          <p:cNvPr id="16387" name="Rectangle 2"/>
          <p:cNvSpPr>
            <a:spLocks noGrp="1" noChangeArrowheads="1"/>
          </p:cNvSpPr>
          <p:nvPr>
            <p:ph type="body" idx="1"/>
          </p:nvPr>
        </p:nvSpPr>
        <p:spPr>
          <a:xfrm>
            <a:off x="577478" y="1073641"/>
            <a:ext cx="5867400" cy="4812306"/>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Employee guidelines for safer lifting</a:t>
            </a:r>
          </a:p>
          <a:p>
            <a:pPr lvl="2"/>
            <a:r>
              <a:rPr lang="en-US" altLang="en-US" sz="2000" dirty="0" smtClean="0">
                <a:cs typeface="Times New Roman" panose="02020603050405020304" pitchFamily="18" charset="0"/>
              </a:rPr>
              <a:t>Stretch before lifting</a:t>
            </a:r>
          </a:p>
          <a:p>
            <a:pPr lvl="2"/>
            <a:r>
              <a:rPr lang="en-US" altLang="en-US" sz="2000" dirty="0" smtClean="0">
                <a:cs typeface="Times New Roman" panose="02020603050405020304" pitchFamily="18" charset="0"/>
              </a:rPr>
              <a:t>Check for tags on loads</a:t>
            </a:r>
          </a:p>
          <a:p>
            <a:pPr lvl="2"/>
            <a:r>
              <a:rPr lang="en-US" altLang="en-US" sz="2000" dirty="0" smtClean="0">
                <a:cs typeface="Times New Roman" panose="02020603050405020304" pitchFamily="18" charset="0"/>
              </a:rPr>
              <a:t>Test load for stability and weight</a:t>
            </a:r>
          </a:p>
          <a:p>
            <a:pPr lvl="2"/>
            <a:r>
              <a:rPr lang="en-US" altLang="en-US" sz="2000" dirty="0" smtClean="0">
                <a:cs typeface="Times New Roman" panose="02020603050405020304" pitchFamily="18" charset="0"/>
              </a:rPr>
              <a:t>Plan the lift</a:t>
            </a:r>
          </a:p>
          <a:p>
            <a:pPr lvl="2"/>
            <a:r>
              <a:rPr lang="en-US" altLang="en-US" sz="2000" dirty="0" smtClean="0">
                <a:cs typeface="Times New Roman" panose="02020603050405020304" pitchFamily="18" charset="0"/>
              </a:rPr>
              <a:t>Use proper lifting techniques –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grip; two hands; smooth, even motions; load close to body; legs to push up and lift load; avoid twisting; alternate with less physically demanding tasks; </a:t>
            </a:r>
            <a:br>
              <a:rPr lang="en-US" altLang="en-US" sz="2000" dirty="0" smtClean="0">
                <a:cs typeface="Times New Roman" panose="02020603050405020304" pitchFamily="18" charset="0"/>
              </a:rPr>
            </a:br>
            <a:r>
              <a:rPr lang="en-US" altLang="en-US" sz="2000" dirty="0" smtClean="0">
                <a:cs typeface="Times New Roman" panose="02020603050405020304" pitchFamily="18" charset="0"/>
              </a:rPr>
              <a:t>rest breaks</a:t>
            </a:r>
          </a:p>
          <a:p>
            <a:pPr lvl="2"/>
            <a:r>
              <a:rPr lang="en-US" altLang="en-US" sz="2000" dirty="0" smtClean="0">
                <a:cs typeface="Times New Roman" panose="02020603050405020304" pitchFamily="18" charset="0"/>
              </a:rPr>
              <a:t>Get assistance when necessary</a:t>
            </a:r>
          </a:p>
          <a:p>
            <a:pPr lvl="2"/>
            <a:endParaRPr lang="en-US" altLang="en-US" sz="2000" dirty="0" smtClean="0">
              <a:cs typeface="Times New Roman" panose="02020603050405020304" pitchFamily="18" charset="0"/>
            </a:endParaRPr>
          </a:p>
        </p:txBody>
      </p:sp>
      <p:sp>
        <p:nvSpPr>
          <p:cNvPr id="13" name="TextBox 12"/>
          <p:cNvSpPr txBox="1"/>
          <p:nvPr/>
        </p:nvSpPr>
        <p:spPr>
          <a:xfrm>
            <a:off x="3511178" y="5885947"/>
            <a:ext cx="1969244"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People holding metal container"/>
          <p:cNvPicPr>
            <a:picLocks noChangeAspect="1"/>
          </p:cNvPicPr>
          <p:nvPr/>
        </p:nvPicPr>
        <p:blipFill>
          <a:blip r:embed="rId6"/>
          <a:stretch>
            <a:fillRect/>
          </a:stretch>
        </p:blipFill>
        <p:spPr>
          <a:xfrm>
            <a:off x="6639446" y="914400"/>
            <a:ext cx="1407676" cy="1681343"/>
          </a:xfrm>
          <a:prstGeom prst="rect">
            <a:avLst/>
          </a:prstGeom>
          <a:ln>
            <a:solidFill>
              <a:schemeClr val="tx1"/>
            </a:solidFill>
          </a:ln>
        </p:spPr>
      </p:pic>
      <p:sp>
        <p:nvSpPr>
          <p:cNvPr id="7" name="Title 6"/>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4173124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title="Man lifting box"/>
          <p:cNvSpPr/>
          <p:nvPr/>
        </p:nvSpPr>
        <p:spPr>
          <a:xfrm>
            <a:off x="152401" y="2209800"/>
            <a:ext cx="8763000" cy="3138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2"/>
          <p:cNvSpPr>
            <a:spLocks noGrp="1" noChangeArrowheads="1"/>
          </p:cNvSpPr>
          <p:nvPr>
            <p:ph type="body" idx="1"/>
          </p:nvPr>
        </p:nvSpPr>
        <p:spPr>
          <a:xfrm>
            <a:off x="685800" y="1163549"/>
            <a:ext cx="7620000" cy="1046251"/>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proper lifting techniques</a:t>
            </a:r>
            <a:endParaRPr lang="en-US" altLang="en-US" sz="2400" dirty="0" smtClean="0">
              <a:cs typeface="Times New Roman" panose="02020603050405020304" pitchFamily="18" charset="0"/>
            </a:endParaRPr>
          </a:p>
        </p:txBody>
      </p:sp>
      <p:sp>
        <p:nvSpPr>
          <p:cNvPr id="13" name="TextBox 12"/>
          <p:cNvSpPr txBox="1"/>
          <p:nvPr/>
        </p:nvSpPr>
        <p:spPr>
          <a:xfrm>
            <a:off x="102487" y="5347818"/>
            <a:ext cx="1969244" cy="215444"/>
          </a:xfrm>
          <a:prstGeom prst="rect">
            <a:avLst/>
          </a:prstGeom>
          <a:noFill/>
        </p:spPr>
        <p:txBody>
          <a:bodyPr wrap="square" rtlCol="0">
            <a:spAutoFit/>
          </a:bodyPr>
          <a:lstStyle/>
          <a:p>
            <a:r>
              <a:rPr lang="en-US" sz="800" dirty="0" smtClean="0"/>
              <a:t>Source: NIOSH</a:t>
            </a:r>
            <a:endParaRPr lang="en-US" sz="800" dirty="0"/>
          </a:p>
        </p:txBody>
      </p:sp>
      <p:grpSp>
        <p:nvGrpSpPr>
          <p:cNvPr id="14" name="Group 13" title="Man lifting box"/>
          <p:cNvGrpSpPr/>
          <p:nvPr/>
        </p:nvGrpSpPr>
        <p:grpSpPr>
          <a:xfrm>
            <a:off x="228599" y="2346996"/>
            <a:ext cx="8610601" cy="3000822"/>
            <a:chOff x="76199" y="2819400"/>
            <a:chExt cx="8818068" cy="2862989"/>
          </a:xfrm>
          <a:solidFill>
            <a:schemeClr val="bg1"/>
          </a:solidFill>
        </p:grpSpPr>
        <p:pic>
          <p:nvPicPr>
            <p:cNvPr id="5" name="Picture 4" title="Man squatting"/>
            <p:cNvPicPr>
              <a:picLocks noChangeAspect="1"/>
            </p:cNvPicPr>
            <p:nvPr/>
          </p:nvPicPr>
          <p:blipFill>
            <a:blip r:embed="rId3"/>
            <a:stretch>
              <a:fillRect/>
            </a:stretch>
          </p:blipFill>
          <p:spPr>
            <a:xfrm>
              <a:off x="1960673" y="2819400"/>
              <a:ext cx="1676400" cy="2480474"/>
            </a:xfrm>
            <a:prstGeom prst="rect">
              <a:avLst/>
            </a:prstGeom>
            <a:grpFill/>
            <a:ln>
              <a:solidFill>
                <a:schemeClr val="tx1"/>
              </a:solidFill>
            </a:ln>
          </p:spPr>
        </p:pic>
        <p:pic>
          <p:nvPicPr>
            <p:cNvPr id="7" name="Picture 6" title="Man lifting"/>
            <p:cNvPicPr>
              <a:picLocks noChangeAspect="1"/>
            </p:cNvPicPr>
            <p:nvPr/>
          </p:nvPicPr>
          <p:blipFill>
            <a:blip r:embed="rId4"/>
            <a:stretch>
              <a:fillRect/>
            </a:stretch>
          </p:blipFill>
          <p:spPr>
            <a:xfrm>
              <a:off x="3729619" y="2832181"/>
              <a:ext cx="1658257" cy="2473337"/>
            </a:xfrm>
            <a:prstGeom prst="rect">
              <a:avLst/>
            </a:prstGeom>
            <a:grpFill/>
            <a:ln>
              <a:solidFill>
                <a:schemeClr val="tx1"/>
              </a:solidFill>
            </a:ln>
          </p:spPr>
        </p:pic>
        <p:pic>
          <p:nvPicPr>
            <p:cNvPr id="8" name="Picture 7" title="Man lifting"/>
            <p:cNvPicPr>
              <a:picLocks noChangeAspect="1"/>
            </p:cNvPicPr>
            <p:nvPr/>
          </p:nvPicPr>
          <p:blipFill>
            <a:blip r:embed="rId5"/>
            <a:stretch>
              <a:fillRect/>
            </a:stretch>
          </p:blipFill>
          <p:spPr>
            <a:xfrm>
              <a:off x="5480422" y="2832181"/>
              <a:ext cx="1658257" cy="2473337"/>
            </a:xfrm>
            <a:prstGeom prst="rect">
              <a:avLst/>
            </a:prstGeom>
            <a:grpFill/>
            <a:ln>
              <a:solidFill>
                <a:schemeClr val="tx1"/>
              </a:solidFill>
            </a:ln>
          </p:spPr>
        </p:pic>
        <p:pic>
          <p:nvPicPr>
            <p:cNvPr id="9" name="Picture 8" title="Man Standing"/>
            <p:cNvPicPr>
              <a:picLocks noChangeAspect="1"/>
            </p:cNvPicPr>
            <p:nvPr/>
          </p:nvPicPr>
          <p:blipFill>
            <a:blip r:embed="rId6"/>
            <a:stretch>
              <a:fillRect/>
            </a:stretch>
          </p:blipFill>
          <p:spPr>
            <a:xfrm>
              <a:off x="7231225" y="2819400"/>
              <a:ext cx="1663042" cy="2480474"/>
            </a:xfrm>
            <a:prstGeom prst="rect">
              <a:avLst/>
            </a:prstGeom>
            <a:grpFill/>
            <a:ln>
              <a:solidFill>
                <a:schemeClr val="tx1"/>
              </a:solidFill>
            </a:ln>
          </p:spPr>
        </p:pic>
        <p:sp>
          <p:nvSpPr>
            <p:cNvPr id="10" name="TextBox 9"/>
            <p:cNvSpPr txBox="1"/>
            <p:nvPr/>
          </p:nvSpPr>
          <p:spPr>
            <a:xfrm>
              <a:off x="1960672" y="5299874"/>
              <a:ext cx="6933595" cy="369332"/>
            </a:xfrm>
            <a:prstGeom prst="rect">
              <a:avLst/>
            </a:prstGeom>
            <a:noFill/>
          </p:spPr>
          <p:txBody>
            <a:bodyPr wrap="square" rtlCol="0">
              <a:spAutoFit/>
            </a:bodyPr>
            <a:lstStyle/>
            <a:p>
              <a:pPr algn="ctr"/>
              <a:r>
                <a:rPr lang="en-US" dirty="0" smtClean="0"/>
                <a:t>Keep the load close to your body and lift by pushing up with your legs.</a:t>
              </a:r>
              <a:endParaRPr lang="en-US" dirty="0"/>
            </a:p>
          </p:txBody>
        </p:sp>
        <p:sp>
          <p:nvSpPr>
            <p:cNvPr id="12" name="TextBox 11"/>
            <p:cNvSpPr txBox="1"/>
            <p:nvPr/>
          </p:nvSpPr>
          <p:spPr>
            <a:xfrm>
              <a:off x="76199" y="2819400"/>
              <a:ext cx="1884473" cy="2862989"/>
            </a:xfrm>
            <a:prstGeom prst="rect">
              <a:avLst/>
            </a:prstGeom>
            <a:noFill/>
          </p:spPr>
          <p:txBody>
            <a:bodyPr wrap="square" rtlCol="0">
              <a:spAutoFit/>
            </a:bodyPr>
            <a:lstStyle/>
            <a:p>
              <a:r>
                <a:rPr lang="en-US" sz="2000" b="1" dirty="0" smtClean="0">
                  <a:solidFill>
                    <a:srgbClr val="FF0000"/>
                  </a:solidFill>
                </a:rPr>
                <a:t>Caution: This technique may be effective only if loads are small, light-weight, and can easily fit between the knees.</a:t>
              </a:r>
            </a:p>
            <a:p>
              <a:endParaRPr lang="en-US" sz="900" b="1" dirty="0">
                <a:solidFill>
                  <a:srgbClr val="FF0000"/>
                </a:solidFill>
              </a:endParaRPr>
            </a:p>
          </p:txBody>
        </p:sp>
      </p:gr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221544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648778" y="1094237"/>
            <a:ext cx="7620000" cy="1119362"/>
          </a:xfrm>
        </p:spPr>
        <p:txBody>
          <a:bodyPr/>
          <a:lstStyle/>
          <a:p>
            <a:r>
              <a:rPr lang="en-US" altLang="en-US" sz="2800" dirty="0" smtClean="0">
                <a:cs typeface="Times New Roman" panose="02020603050405020304" pitchFamily="18" charset="0"/>
              </a:rPr>
              <a:t>Lifting - </a:t>
            </a:r>
            <a:r>
              <a:rPr lang="en-US" altLang="en-US" sz="2800" b="1" dirty="0" smtClean="0">
                <a:solidFill>
                  <a:srgbClr val="00B050"/>
                </a:solidFill>
                <a:cs typeface="Times New Roman" panose="02020603050405020304" pitchFamily="18" charset="0"/>
              </a:rPr>
              <a:t>solutions</a:t>
            </a:r>
          </a:p>
          <a:p>
            <a:pPr lvl="1"/>
            <a:r>
              <a:rPr lang="en-US" altLang="en-US" sz="2400" dirty="0" smtClean="0"/>
              <a:t>Use proper lifting techniques</a:t>
            </a:r>
            <a:endParaRPr lang="en-US" altLang="en-US" sz="2400" dirty="0" smtClean="0">
              <a:cs typeface="Times New Roman" panose="02020603050405020304" pitchFamily="18" charset="0"/>
            </a:endParaRPr>
          </a:p>
        </p:txBody>
      </p:sp>
      <p:grpSp>
        <p:nvGrpSpPr>
          <p:cNvPr id="9" name="Group 8" title="Man lifting heavy item"/>
          <p:cNvGrpSpPr/>
          <p:nvPr/>
        </p:nvGrpSpPr>
        <p:grpSpPr>
          <a:xfrm>
            <a:off x="76200" y="2133600"/>
            <a:ext cx="8725978" cy="3782048"/>
            <a:chOff x="113222" y="1981201"/>
            <a:chExt cx="8725978" cy="3782048"/>
          </a:xfrm>
        </p:grpSpPr>
        <p:sp>
          <p:nvSpPr>
            <p:cNvPr id="3" name="Rectangle 2"/>
            <p:cNvSpPr/>
            <p:nvPr/>
          </p:nvSpPr>
          <p:spPr>
            <a:xfrm>
              <a:off x="152400" y="1981201"/>
              <a:ext cx="8686800" cy="378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title="Man kneeling"/>
            <p:cNvPicPr>
              <a:picLocks noChangeAspect="1"/>
            </p:cNvPicPr>
            <p:nvPr/>
          </p:nvPicPr>
          <p:blipFill>
            <a:blip r:embed="rId3"/>
            <a:stretch>
              <a:fillRect/>
            </a:stretch>
          </p:blipFill>
          <p:spPr>
            <a:xfrm>
              <a:off x="303957" y="2147823"/>
              <a:ext cx="1806574" cy="2561829"/>
            </a:xfrm>
            <a:prstGeom prst="rect">
              <a:avLst/>
            </a:prstGeom>
            <a:ln>
              <a:solidFill>
                <a:schemeClr val="tx1"/>
              </a:solidFill>
            </a:ln>
          </p:spPr>
        </p:pic>
        <p:pic>
          <p:nvPicPr>
            <p:cNvPr id="4" name="Picture 3" title="Man sliding"/>
            <p:cNvPicPr>
              <a:picLocks noChangeAspect="1"/>
            </p:cNvPicPr>
            <p:nvPr/>
          </p:nvPicPr>
          <p:blipFill rotWithShape="1">
            <a:blip r:embed="rId4"/>
            <a:srcRect r="7089"/>
            <a:stretch/>
          </p:blipFill>
          <p:spPr>
            <a:xfrm>
              <a:off x="2195958" y="2144511"/>
              <a:ext cx="1689399" cy="2578462"/>
            </a:xfrm>
            <a:prstGeom prst="rect">
              <a:avLst/>
            </a:prstGeom>
            <a:ln>
              <a:solidFill>
                <a:schemeClr val="tx1"/>
              </a:solidFill>
            </a:ln>
          </p:spPr>
        </p:pic>
        <p:pic>
          <p:nvPicPr>
            <p:cNvPr id="5" name="Picture 4" title="Man holding item close"/>
            <p:cNvPicPr>
              <a:picLocks noChangeAspect="1"/>
            </p:cNvPicPr>
            <p:nvPr/>
          </p:nvPicPr>
          <p:blipFill>
            <a:blip r:embed="rId5"/>
            <a:stretch>
              <a:fillRect/>
            </a:stretch>
          </p:blipFill>
          <p:spPr>
            <a:xfrm>
              <a:off x="3970784" y="2144511"/>
              <a:ext cx="1818303" cy="2578462"/>
            </a:xfrm>
            <a:prstGeom prst="rect">
              <a:avLst/>
            </a:prstGeom>
            <a:ln>
              <a:solidFill>
                <a:schemeClr val="tx1"/>
              </a:solidFill>
            </a:ln>
          </p:spPr>
        </p:pic>
        <p:pic>
          <p:nvPicPr>
            <p:cNvPr id="7" name="Picture 6" title="Man standing"/>
            <p:cNvPicPr>
              <a:picLocks noChangeAspect="1"/>
            </p:cNvPicPr>
            <p:nvPr/>
          </p:nvPicPr>
          <p:blipFill rotWithShape="1">
            <a:blip r:embed="rId6"/>
            <a:srcRect l="7550" r="10679"/>
            <a:stretch/>
          </p:blipFill>
          <p:spPr>
            <a:xfrm>
              <a:off x="5874514" y="2144511"/>
              <a:ext cx="1486866" cy="2578462"/>
            </a:xfrm>
            <a:prstGeom prst="rect">
              <a:avLst/>
            </a:prstGeom>
            <a:ln>
              <a:solidFill>
                <a:schemeClr val="tx1"/>
              </a:solidFill>
            </a:ln>
          </p:spPr>
        </p:pic>
        <p:pic>
          <p:nvPicPr>
            <p:cNvPr id="8" name="Picture 7" title="Man holding heavy item"/>
            <p:cNvPicPr>
              <a:picLocks noChangeAspect="1"/>
            </p:cNvPicPr>
            <p:nvPr/>
          </p:nvPicPr>
          <p:blipFill rotWithShape="1">
            <a:blip r:embed="rId7"/>
            <a:srcRect l="14521" r="13929"/>
            <a:stretch/>
          </p:blipFill>
          <p:spPr>
            <a:xfrm>
              <a:off x="7447650" y="2144511"/>
              <a:ext cx="1305280" cy="2586929"/>
            </a:xfrm>
            <a:prstGeom prst="rect">
              <a:avLst/>
            </a:prstGeom>
            <a:ln>
              <a:solidFill>
                <a:schemeClr val="tx1"/>
              </a:solidFill>
            </a:ln>
          </p:spPr>
        </p:pic>
        <p:sp>
          <p:nvSpPr>
            <p:cNvPr id="11" name="TextBox 10"/>
            <p:cNvSpPr txBox="1"/>
            <p:nvPr/>
          </p:nvSpPr>
          <p:spPr>
            <a:xfrm>
              <a:off x="113222" y="4737126"/>
              <a:ext cx="2057400" cy="584775"/>
            </a:xfrm>
            <a:prstGeom prst="rect">
              <a:avLst/>
            </a:prstGeom>
            <a:noFill/>
          </p:spPr>
          <p:txBody>
            <a:bodyPr wrap="square" rtlCol="0">
              <a:spAutoFit/>
            </a:bodyPr>
            <a:lstStyle/>
            <a:p>
              <a:pPr algn="ctr"/>
              <a:r>
                <a:rPr lang="en-US" sz="1600" dirty="0" smtClean="0"/>
                <a:t>Lean the sack onto your kneeling leg.</a:t>
              </a:r>
              <a:endParaRPr lang="en-US" sz="1600" dirty="0"/>
            </a:p>
          </p:txBody>
        </p:sp>
        <p:sp>
          <p:nvSpPr>
            <p:cNvPr id="12" name="TextBox 11"/>
            <p:cNvSpPr txBox="1"/>
            <p:nvPr/>
          </p:nvSpPr>
          <p:spPr>
            <a:xfrm>
              <a:off x="2220975" y="4686030"/>
              <a:ext cx="1675557" cy="830997"/>
            </a:xfrm>
            <a:prstGeom prst="rect">
              <a:avLst/>
            </a:prstGeom>
            <a:noFill/>
          </p:spPr>
          <p:txBody>
            <a:bodyPr wrap="square" rtlCol="0">
              <a:spAutoFit/>
            </a:bodyPr>
            <a:lstStyle/>
            <a:p>
              <a:pPr algn="ctr"/>
              <a:r>
                <a:rPr lang="en-US" sz="1600" dirty="0" smtClean="0"/>
                <a:t>Slide the sack up onto your kneeling leg.</a:t>
              </a:r>
              <a:endParaRPr lang="en-US" sz="1600" dirty="0"/>
            </a:p>
          </p:txBody>
        </p:sp>
        <p:sp>
          <p:nvSpPr>
            <p:cNvPr id="14" name="TextBox 13"/>
            <p:cNvSpPr txBox="1"/>
            <p:nvPr/>
          </p:nvSpPr>
          <p:spPr>
            <a:xfrm>
              <a:off x="3933332" y="4686030"/>
              <a:ext cx="1934003" cy="1077218"/>
            </a:xfrm>
            <a:prstGeom prst="rect">
              <a:avLst/>
            </a:prstGeom>
            <a:noFill/>
          </p:spPr>
          <p:txBody>
            <a:bodyPr wrap="square" rtlCol="0">
              <a:spAutoFit/>
            </a:bodyPr>
            <a:lstStyle/>
            <a:p>
              <a:pPr algn="ctr"/>
              <a:r>
                <a:rPr lang="en-US" sz="1600" dirty="0" smtClean="0"/>
                <a:t>Slide the sack onto the other leg while keeping the sack close to your body.</a:t>
              </a:r>
              <a:endParaRPr lang="en-US" sz="1600" dirty="0"/>
            </a:p>
          </p:txBody>
        </p:sp>
        <p:sp>
          <p:nvSpPr>
            <p:cNvPr id="15" name="TextBox 14"/>
            <p:cNvSpPr txBox="1"/>
            <p:nvPr/>
          </p:nvSpPr>
          <p:spPr>
            <a:xfrm>
              <a:off x="5923891" y="4686030"/>
              <a:ext cx="2810173" cy="584775"/>
            </a:xfrm>
            <a:prstGeom prst="rect">
              <a:avLst/>
            </a:prstGeom>
            <a:noFill/>
          </p:spPr>
          <p:txBody>
            <a:bodyPr wrap="square" rtlCol="0">
              <a:spAutoFit/>
            </a:bodyPr>
            <a:lstStyle/>
            <a:p>
              <a:pPr algn="ctr"/>
              <a:r>
                <a:rPr lang="en-US" sz="1600" dirty="0" smtClean="0"/>
                <a:t>As you stand up, keep the sack close to your body.</a:t>
              </a:r>
              <a:endParaRPr lang="en-US" sz="1600" dirty="0"/>
            </a:p>
          </p:txBody>
        </p:sp>
      </p:grpSp>
      <p:sp>
        <p:nvSpPr>
          <p:cNvPr id="16" name="TextBox 15"/>
          <p:cNvSpPr txBox="1"/>
          <p:nvPr/>
        </p:nvSpPr>
        <p:spPr>
          <a:xfrm>
            <a:off x="115378" y="5886598"/>
            <a:ext cx="1518022" cy="215444"/>
          </a:xfrm>
          <a:prstGeom prst="rect">
            <a:avLst/>
          </a:prstGeom>
          <a:noFill/>
        </p:spPr>
        <p:txBody>
          <a:bodyPr wrap="square" rtlCol="0">
            <a:spAutoFit/>
          </a:bodyPr>
          <a:lstStyle/>
          <a:p>
            <a:r>
              <a:rPr lang="en-US" sz="800" dirty="0" smtClean="0"/>
              <a:t>Source: NIOSH</a:t>
            </a:r>
            <a:endParaRPr lang="en-US" sz="800" dirty="0"/>
          </a:p>
        </p:txBody>
      </p:sp>
      <p:sp>
        <p:nvSpPr>
          <p:cNvPr id="10" name="Title 9"/>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3133454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14037"/>
            <a:ext cx="7315200" cy="2795964"/>
          </a:xfrm>
        </p:spPr>
        <p:txBody>
          <a:bodyPr/>
          <a:lstStyle/>
          <a:p>
            <a:pPr marL="0" indent="0">
              <a:buNone/>
            </a:pPr>
            <a:r>
              <a:rPr lang="en-US" dirty="0" smtClean="0"/>
              <a:t>Vibration – </a:t>
            </a:r>
            <a:r>
              <a:rPr lang="en-US" b="1" dirty="0" smtClean="0">
                <a:solidFill>
                  <a:srgbClr val="FF0000"/>
                </a:solidFill>
              </a:rPr>
              <a:t>hazards</a:t>
            </a:r>
          </a:p>
          <a:p>
            <a:r>
              <a:rPr lang="en-US" sz="2800" dirty="0" smtClean="0"/>
              <a:t>Moderate – more than 2 hours per day</a:t>
            </a:r>
          </a:p>
          <a:p>
            <a:r>
              <a:rPr lang="en-US" sz="2800" dirty="0" smtClean="0"/>
              <a:t>High – more than 30 minutes per day</a:t>
            </a:r>
          </a:p>
          <a:p>
            <a:r>
              <a:rPr lang="en-US" sz="2800" dirty="0" smtClean="0"/>
              <a:t>Prolonged</a:t>
            </a:r>
            <a:endParaRPr lang="en-US" sz="2800" dirty="0"/>
          </a:p>
        </p:txBody>
      </p:sp>
      <p:pic>
        <p:nvPicPr>
          <p:cNvPr id="11" name="Picture 5" descr="M-1"/>
          <p:cNvPicPr>
            <a:picLocks noChangeAspect="1" noChangeArrowheads="1"/>
          </p:cNvPicPr>
          <p:nvPr/>
        </p:nvPicPr>
        <p:blipFill>
          <a:blip r:embed="rId3">
            <a:lum contrast="24000"/>
            <a:extLst>
              <a:ext uri="{28A0092B-C50C-407E-A947-70E740481C1C}">
                <a14:useLocalDpi xmlns:a14="http://schemas.microsoft.com/office/drawing/2010/main" val="0"/>
              </a:ext>
            </a:extLst>
          </a:blip>
          <a:srcRect l="615" t="3183" r="50769" b="17503"/>
          <a:stretch>
            <a:fillRect/>
          </a:stretch>
        </p:blipFill>
        <p:spPr bwMode="auto">
          <a:xfrm>
            <a:off x="3746903" y="4038599"/>
            <a:ext cx="1517530" cy="18745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1" descr="chainsaw"/>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798" y="3284796"/>
            <a:ext cx="2590800" cy="26322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title="Forklift"/>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966834" y="4485832"/>
            <a:ext cx="2421704" cy="1427362"/>
          </a:xfrm>
          <a:prstGeom prst="rect">
            <a:avLst/>
          </a:prstGeom>
          <a:ln>
            <a:solidFill>
              <a:schemeClr val="tx1"/>
            </a:solidFill>
          </a:ln>
        </p:spPr>
      </p:pic>
      <p:sp>
        <p:nvSpPr>
          <p:cNvPr id="14" name="TextBox 13"/>
          <p:cNvSpPr txBox="1"/>
          <p:nvPr/>
        </p:nvSpPr>
        <p:spPr>
          <a:xfrm>
            <a:off x="3865939" y="5951091"/>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2" name="Title 1"/>
          <p:cNvSpPr>
            <a:spLocks noGrp="1"/>
          </p:cNvSpPr>
          <p:nvPr>
            <p:ph type="title"/>
          </p:nvPr>
        </p:nvSpPr>
        <p:spPr/>
        <p:txBody>
          <a:bodyPr/>
          <a:lstStyle/>
          <a:p>
            <a:r>
              <a:rPr lang="en-US" dirty="0" smtClean="0"/>
              <a:t>Ergonomic Control Methods</a:t>
            </a:r>
            <a:endParaRPr lang="en-US" dirty="0"/>
          </a:p>
        </p:txBody>
      </p:sp>
    </p:spTree>
    <p:extLst>
      <p:ext uri="{BB962C8B-B14F-4D97-AF65-F5344CB8AC3E}">
        <p14:creationId xmlns:p14="http://schemas.microsoft.com/office/powerpoint/2010/main" val="283054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014037"/>
            <a:ext cx="7696201" cy="4091364"/>
          </a:xfrm>
        </p:spPr>
        <p:txBody>
          <a:bodyPr/>
          <a:lstStyle/>
          <a:p>
            <a:pPr marL="0" indent="0">
              <a:buNone/>
            </a:pPr>
            <a:r>
              <a:rPr lang="en-US" dirty="0" smtClean="0"/>
              <a:t>Vibration – </a:t>
            </a:r>
            <a:r>
              <a:rPr lang="en-US" b="1" dirty="0" smtClean="0">
                <a:solidFill>
                  <a:srgbClr val="00B050"/>
                </a:solidFill>
              </a:rPr>
              <a:t>solutions</a:t>
            </a:r>
          </a:p>
          <a:p>
            <a:r>
              <a:rPr lang="en-US" sz="2800" dirty="0" smtClean="0"/>
              <a:t>Use low-vibration tools and devices that may reduce vibration </a:t>
            </a:r>
            <a:r>
              <a:rPr lang="en-US" sz="2600" dirty="0" smtClean="0"/>
              <a:t>(tool balancers, extension handles, vibration isolators, damping techniques) </a:t>
            </a:r>
          </a:p>
          <a:p>
            <a:r>
              <a:rPr lang="en-US" sz="2800" dirty="0" smtClean="0"/>
              <a:t>Adequate rest periods</a:t>
            </a:r>
          </a:p>
          <a:p>
            <a:r>
              <a:rPr lang="en-US" sz="2800" dirty="0" smtClean="0"/>
              <a:t>Rotate jobs</a:t>
            </a:r>
          </a:p>
          <a:p>
            <a:r>
              <a:rPr lang="en-US" sz="2800" dirty="0" smtClean="0"/>
              <a:t>Maintenance</a:t>
            </a:r>
          </a:p>
          <a:p>
            <a:r>
              <a:rPr lang="en-US" sz="2800" dirty="0" smtClean="0"/>
              <a:t>PPE</a:t>
            </a:r>
            <a:endParaRPr lang="en-US" sz="2800" dirty="0"/>
          </a:p>
        </p:txBody>
      </p:sp>
      <p:sp>
        <p:nvSpPr>
          <p:cNvPr id="17" name="TextBox 16"/>
          <p:cNvSpPr txBox="1"/>
          <p:nvPr/>
        </p:nvSpPr>
        <p:spPr>
          <a:xfrm>
            <a:off x="7086600" y="5796493"/>
            <a:ext cx="1371600"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2" name="Picture 1" title="Angle grinder"/>
          <p:cNvPicPr>
            <a:picLocks noChangeAspect="1"/>
          </p:cNvPicPr>
          <p:nvPr/>
        </p:nvPicPr>
        <p:blipFill rotWithShape="1">
          <a:blip r:embed="rId3">
            <a:extLst>
              <a:ext uri="{28A0092B-C50C-407E-A947-70E740481C1C}">
                <a14:useLocalDpi xmlns:a14="http://schemas.microsoft.com/office/drawing/2010/main" val="0"/>
              </a:ext>
            </a:extLst>
          </a:blip>
          <a:srcRect l="6956" t="13483" r="6087" b="5618"/>
          <a:stretch/>
        </p:blipFill>
        <p:spPr>
          <a:xfrm>
            <a:off x="5679520" y="3230335"/>
            <a:ext cx="2645833" cy="1905000"/>
          </a:xfrm>
          <a:prstGeom prst="rect">
            <a:avLst/>
          </a:prstGeom>
          <a:ln>
            <a:solidFill>
              <a:schemeClr val="tx1"/>
            </a:solidFill>
          </a:ln>
        </p:spPr>
      </p:pic>
      <p:pic>
        <p:nvPicPr>
          <p:cNvPr id="4" name="Picture 3" title="Hand in cut resistant gloves"/>
          <p:cNvPicPr>
            <a:picLocks noChangeAspect="1"/>
          </p:cNvPicPr>
          <p:nvPr/>
        </p:nvPicPr>
        <p:blipFill rotWithShape="1">
          <a:blip r:embed="rId4">
            <a:extLst>
              <a:ext uri="{28A0092B-C50C-407E-A947-70E740481C1C}">
                <a14:useLocalDpi xmlns:a14="http://schemas.microsoft.com/office/drawing/2010/main" val="0"/>
              </a:ext>
            </a:extLst>
          </a:blip>
          <a:srcRect l="8621" t="4337" r="8621" b="6008"/>
          <a:stretch/>
        </p:blipFill>
        <p:spPr>
          <a:xfrm>
            <a:off x="4191000" y="4182835"/>
            <a:ext cx="1905001" cy="1375834"/>
          </a:xfrm>
          <a:prstGeom prst="rect">
            <a:avLst/>
          </a:prstGeom>
          <a:ln>
            <a:solidFill>
              <a:schemeClr val="tx1"/>
            </a:solidFill>
          </a:ln>
        </p:spPr>
      </p:pic>
      <p:pic>
        <p:nvPicPr>
          <p:cNvPr id="5" name="Picture 4" title="Too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8628" y="4733970"/>
            <a:ext cx="1748462" cy="1277967"/>
          </a:xfrm>
          <a:prstGeom prst="rect">
            <a:avLst/>
          </a:prstGeom>
          <a:ln>
            <a:solidFill>
              <a:schemeClr val="tx1"/>
            </a:solidFill>
          </a:ln>
        </p:spPr>
      </p:pic>
      <p:sp>
        <p:nvSpPr>
          <p:cNvPr id="6" name="Title 5"/>
          <p:cNvSpPr>
            <a:spLocks noGrp="1"/>
          </p:cNvSpPr>
          <p:nvPr>
            <p:ph type="title"/>
          </p:nvPr>
        </p:nvSpPr>
        <p:spPr/>
        <p:txBody>
          <a:bodyPr/>
          <a:lstStyle/>
          <a:p>
            <a:r>
              <a:rPr lang="en-US" dirty="0" smtClean="0"/>
              <a:t>Ergonomic Control</a:t>
            </a:r>
            <a:r>
              <a:rPr lang="en-US" baseline="0" dirty="0" smtClean="0"/>
              <a:t> Methods</a:t>
            </a:r>
            <a:endParaRPr lang="en-US" dirty="0"/>
          </a:p>
        </p:txBody>
      </p:sp>
    </p:spTree>
    <p:extLst>
      <p:ext uri="{BB962C8B-B14F-4D97-AF65-F5344CB8AC3E}">
        <p14:creationId xmlns:p14="http://schemas.microsoft.com/office/powerpoint/2010/main" val="330586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 Control Methods</a:t>
            </a:r>
            <a:endParaRPr lang="en-US" dirty="0"/>
          </a:p>
        </p:txBody>
      </p:sp>
      <p:sp>
        <p:nvSpPr>
          <p:cNvPr id="3" name="Content Placeholder 2"/>
          <p:cNvSpPr>
            <a:spLocks noGrp="1"/>
          </p:cNvSpPr>
          <p:nvPr>
            <p:ph idx="1"/>
          </p:nvPr>
        </p:nvSpPr>
        <p:spPr>
          <a:xfrm>
            <a:off x="914400" y="1066800"/>
            <a:ext cx="7315200" cy="4495801"/>
          </a:xfrm>
        </p:spPr>
        <p:txBody>
          <a:bodyPr/>
          <a:lstStyle/>
          <a:p>
            <a:pPr marL="0" indent="0">
              <a:buNone/>
            </a:pPr>
            <a:r>
              <a:rPr lang="en-US" altLang="en-US" dirty="0">
                <a:cs typeface="Times New Roman" panose="02020603050405020304" pitchFamily="18" charset="0"/>
              </a:rPr>
              <a:t>Environmental ergonomic hazards:</a:t>
            </a:r>
            <a:endParaRPr lang="en-US" altLang="en-US" b="1" dirty="0">
              <a:solidFill>
                <a:srgbClr val="FF0000"/>
              </a:solidFill>
              <a:cs typeface="Times New Roman" panose="02020603050405020304" pitchFamily="18" charset="0"/>
            </a:endParaRPr>
          </a:p>
          <a:p>
            <a:r>
              <a:rPr lang="en-US" sz="2800" dirty="0"/>
              <a:t>Amplify/increase risk of MSDs</a:t>
            </a:r>
          </a:p>
          <a:p>
            <a:r>
              <a:rPr lang="en-US" sz="2800" dirty="0"/>
              <a:t>Examples</a:t>
            </a:r>
          </a:p>
          <a:p>
            <a:pPr lvl="1"/>
            <a:r>
              <a:rPr lang="en-US" sz="2400" dirty="0"/>
              <a:t>Hot weather</a:t>
            </a:r>
          </a:p>
          <a:p>
            <a:pPr lvl="1"/>
            <a:r>
              <a:rPr lang="en-US" sz="2400" dirty="0"/>
              <a:t>Cold weather – affects worker coordination and dexterity</a:t>
            </a:r>
          </a:p>
          <a:p>
            <a:pPr lvl="1"/>
            <a:r>
              <a:rPr lang="en-US" sz="2400" dirty="0"/>
              <a:t>High-temperature indoor (steam rooms, attics)</a:t>
            </a:r>
          </a:p>
          <a:p>
            <a:pPr lvl="1"/>
            <a:r>
              <a:rPr lang="en-US" sz="2400" dirty="0"/>
              <a:t>Cold-temperature indoor (walk-in freezers, cold process rooms)</a:t>
            </a:r>
          </a:p>
          <a:p>
            <a:pPr lvl="1"/>
            <a:r>
              <a:rPr lang="en-US" sz="2400" dirty="0"/>
              <a:t>Low visibility</a:t>
            </a:r>
          </a:p>
          <a:p>
            <a:pPr lvl="2"/>
            <a:endParaRPr lang="en-US" sz="2000" dirty="0"/>
          </a:p>
          <a:p>
            <a:pPr lvl="2"/>
            <a:endParaRPr lang="en-US" sz="2000" dirty="0"/>
          </a:p>
          <a:p>
            <a:endParaRPr lang="en-US" dirty="0"/>
          </a:p>
        </p:txBody>
      </p:sp>
    </p:spTree>
    <p:extLst>
      <p:ext uri="{BB962C8B-B14F-4D97-AF65-F5344CB8AC3E}">
        <p14:creationId xmlns:p14="http://schemas.microsoft.com/office/powerpoint/2010/main" val="74453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lstStyle/>
          <a:p>
            <a:r>
              <a:rPr lang="en-US" sz="3600" dirty="0">
                <a:latin typeface="Tahoma"/>
                <a:cs typeface="Tahoma"/>
              </a:rPr>
              <a:t>Employer/Employee Requirements</a:t>
            </a:r>
            <a:r>
              <a:rPr lang="en-US" altLang="en-US" sz="3600" dirty="0">
                <a:latin typeface="Tahoma"/>
                <a:ea typeface="Tahoma" panose="020B0604030504040204" pitchFamily="34" charset="0"/>
                <a:cs typeface="Tahoma"/>
              </a:rPr>
              <a:t/>
            </a:r>
            <a:br>
              <a:rPr lang="en-US" altLang="en-US" sz="3600" dirty="0">
                <a:latin typeface="Tahoma"/>
                <a:ea typeface="Tahoma" panose="020B0604030504040204" pitchFamily="34" charset="0"/>
                <a:cs typeface="Tahoma"/>
              </a:rPr>
            </a:br>
            <a:endParaRPr lang="en-US" sz="3600" dirty="0"/>
          </a:p>
        </p:txBody>
      </p:sp>
      <p:sp>
        <p:nvSpPr>
          <p:cNvPr id="3" name="Content Placeholder 2"/>
          <p:cNvSpPr>
            <a:spLocks noGrp="1"/>
          </p:cNvSpPr>
          <p:nvPr>
            <p:ph idx="1"/>
          </p:nvPr>
        </p:nvSpPr>
        <p:spPr>
          <a:xfrm>
            <a:off x="495300" y="1257299"/>
            <a:ext cx="8153400" cy="4495801"/>
          </a:xfrm>
        </p:spPr>
        <p:txBody>
          <a:bodyPr/>
          <a:lstStyle/>
          <a:p>
            <a:pPr marL="0" indent="0">
              <a:buNone/>
            </a:pPr>
            <a:r>
              <a:rPr lang="en-US" sz="2800" b="1" dirty="0">
                <a:latin typeface="Tahoma"/>
                <a:cs typeface="Tahoma"/>
              </a:rPr>
              <a:t>General Duty Clause </a:t>
            </a:r>
            <a:endParaRPr lang="en-US" sz="2800" b="1" dirty="0">
              <a:solidFill>
                <a:srgbClr val="FF0000"/>
              </a:solidFill>
              <a:latin typeface="Tahoma"/>
              <a:cs typeface="Tahoma"/>
            </a:endParaRPr>
          </a:p>
          <a:p>
            <a:r>
              <a:rPr lang="en-US" sz="2400" b="1" dirty="0">
                <a:latin typeface="Tahoma"/>
                <a:cs typeface="Tahoma"/>
              </a:rPr>
              <a:t>Each Employer:</a:t>
            </a:r>
          </a:p>
          <a:p>
            <a:pPr marL="1257300" lvl="2" indent="-342900">
              <a:buFont typeface="+mj-lt"/>
              <a:buAutoNum type="arabicPeriod"/>
            </a:pPr>
            <a:r>
              <a:rPr lang="en-US" sz="2000" dirty="0">
                <a:latin typeface="Tahoma"/>
                <a:cs typeface="Tahoma"/>
              </a:rPr>
              <a:t>Shall furnish to each of his employees employment and a place of employment which are free from recognized hazards that are causing or are likely to cause death or serious physical harm to his employees;  </a:t>
            </a:r>
          </a:p>
          <a:p>
            <a:pPr marL="1257300" lvl="2" indent="-342900">
              <a:buFont typeface="+mj-lt"/>
              <a:buAutoNum type="arabicPeriod"/>
            </a:pPr>
            <a:r>
              <a:rPr lang="en-US" sz="2000" dirty="0">
                <a:latin typeface="Tahoma"/>
                <a:cs typeface="Tahoma"/>
              </a:rPr>
              <a:t>Shall comply with occupational safety and health standards promulgated under this Act.</a:t>
            </a:r>
          </a:p>
          <a:p>
            <a:r>
              <a:rPr lang="en-US" sz="2400" b="1" dirty="0" smtClean="0">
                <a:latin typeface="Tahoma"/>
                <a:cs typeface="Tahoma"/>
              </a:rPr>
              <a:t>Each </a:t>
            </a:r>
            <a:r>
              <a:rPr lang="en-US" sz="2400" b="1" dirty="0">
                <a:latin typeface="Tahoma"/>
                <a:cs typeface="Tahoma"/>
              </a:rPr>
              <a:t>Employee:</a:t>
            </a:r>
          </a:p>
          <a:p>
            <a:pPr marL="1257300" lvl="2" indent="-342900">
              <a:buFont typeface="+mj-lt"/>
              <a:buAutoNum type="arabicPeriod"/>
            </a:pPr>
            <a:r>
              <a:rPr lang="en-US" sz="2000" dirty="0">
                <a:latin typeface="Tahoma"/>
                <a:cs typeface="Tahoma"/>
              </a:rPr>
              <a:t>Shall comply with occupational safety and health standards and all rules, regulations, and orders issued pursuant to this Act which are applicable to his own actions and conduct.</a:t>
            </a:r>
          </a:p>
        </p:txBody>
      </p:sp>
    </p:spTree>
    <p:extLst>
      <p:ext uri="{BB962C8B-B14F-4D97-AF65-F5344CB8AC3E}">
        <p14:creationId xmlns:p14="http://schemas.microsoft.com/office/powerpoint/2010/main" val="279265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98830" y="158623"/>
            <a:ext cx="7488237"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23556" name="Rectangle 3"/>
          <p:cNvSpPr>
            <a:spLocks noGrp="1" noChangeArrowheads="1"/>
          </p:cNvSpPr>
          <p:nvPr>
            <p:ph type="body" sz="half" idx="1"/>
          </p:nvPr>
        </p:nvSpPr>
        <p:spPr>
          <a:xfrm>
            <a:off x="827881" y="1001083"/>
            <a:ext cx="7488237" cy="4256718"/>
          </a:xfrm>
        </p:spPr>
        <p:txBody>
          <a:bodyPr>
            <a:normAutofit/>
          </a:bodyPr>
          <a:lstStyle/>
          <a:p>
            <a:pPr marL="0" indent="0">
              <a:buNone/>
            </a:pPr>
            <a:r>
              <a:rPr lang="en-US" sz="3200" b="0" dirty="0" smtClean="0">
                <a:latin typeface="Tahoma" panose="020B0604030504040204" pitchFamily="34" charset="0"/>
                <a:ea typeface="Tahoma" panose="020B0604030504040204" pitchFamily="34" charset="0"/>
              </a:rPr>
              <a:t>Ergonomics</a:t>
            </a:r>
          </a:p>
          <a:p>
            <a:pPr marL="400050" lvl="1" indent="0">
              <a:buNone/>
            </a:pPr>
            <a:r>
              <a:rPr lang="en-US" b="0" dirty="0" smtClean="0">
                <a:latin typeface="Tahoma" panose="020B0604030504040204" pitchFamily="34" charset="0"/>
                <a:ea typeface="Tahoma" panose="020B0604030504040204" pitchFamily="34" charset="0"/>
              </a:rPr>
              <a:t>“The </a:t>
            </a:r>
            <a:r>
              <a:rPr lang="en-US" b="0" dirty="0">
                <a:latin typeface="Tahoma" panose="020B0604030504040204" pitchFamily="34" charset="0"/>
                <a:ea typeface="Tahoma" panose="020B0604030504040204" pitchFamily="34" charset="0"/>
              </a:rPr>
              <a:t>scientific discipline concerned with understanding of interactions among humans and other elements of a system, and the profession that applies theory, principles, methods and data to design in order to optimize human well-being and overall system performance</a:t>
            </a:r>
            <a:r>
              <a:rPr lang="en-US" b="0" dirty="0" smtClean="0">
                <a:latin typeface="Tahoma" panose="020B0604030504040204" pitchFamily="34" charset="0"/>
                <a:ea typeface="Tahoma" panose="020B0604030504040204" pitchFamily="34" charset="0"/>
              </a:rPr>
              <a: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7836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idx="1"/>
          </p:nvPr>
        </p:nvSpPr>
        <p:spPr>
          <a:xfrm>
            <a:off x="914400" y="1752600"/>
            <a:ext cx="7315200" cy="3810001"/>
          </a:xfrm>
          <a:noFill/>
        </p:spPr>
        <p:txBody>
          <a:bodyPr/>
          <a:lstStyle/>
          <a:p>
            <a:pPr eaLnBrk="1" hangingPunct="1">
              <a:buFontTx/>
              <a:buNone/>
            </a:pPr>
            <a:r>
              <a:rPr lang="en-US" altLang="en-US" b="1" dirty="0" smtClean="0"/>
              <a:t>Report</a:t>
            </a:r>
            <a:r>
              <a:rPr lang="en-US" altLang="en-US" dirty="0" smtClean="0"/>
              <a:t> signs or symptoms if:</a:t>
            </a:r>
            <a:endParaRPr lang="en-US" altLang="en-US" sz="1400" dirty="0" smtClean="0"/>
          </a:p>
          <a:p>
            <a:r>
              <a:rPr lang="en-US" altLang="en-US" sz="2800" dirty="0" smtClean="0"/>
              <a:t>Pain is persistent, severe or worsening</a:t>
            </a:r>
          </a:p>
          <a:p>
            <a:r>
              <a:rPr lang="en-US" altLang="en-US" sz="2800" dirty="0" smtClean="0"/>
              <a:t>Pain radiates</a:t>
            </a:r>
          </a:p>
          <a:p>
            <a:r>
              <a:rPr lang="en-US" altLang="en-US" sz="2800" dirty="0" smtClean="0"/>
              <a:t>Symptoms include numbness or tingling</a:t>
            </a:r>
          </a:p>
          <a:p>
            <a:r>
              <a:rPr lang="en-US" altLang="en-US" sz="2800" dirty="0" smtClean="0"/>
              <a:t>Symptoms keep you from sleeping at night</a:t>
            </a:r>
          </a:p>
          <a:p>
            <a:r>
              <a:rPr lang="en-US" altLang="en-US" sz="2800" dirty="0" smtClean="0"/>
              <a:t>Fingers blanch or turning white</a:t>
            </a:r>
          </a:p>
          <a:p>
            <a:pPr eaLnBrk="1" hangingPunct="1">
              <a:buFontTx/>
              <a:buNone/>
            </a:pPr>
            <a:endParaRPr lang="en-US" altLang="en-US" sz="2800" dirty="0" smtClean="0"/>
          </a:p>
        </p:txBody>
      </p:sp>
      <p:sp>
        <p:nvSpPr>
          <p:cNvPr id="4" name="Title 3"/>
          <p:cNvSpPr>
            <a:spLocks noGrp="1"/>
          </p:cNvSpPr>
          <p:nvPr>
            <p:ph type="title"/>
          </p:nvPr>
        </p:nvSpPr>
        <p:spPr/>
        <p:txBody>
          <a:bodyPr/>
          <a:lstStyle/>
          <a:p>
            <a:r>
              <a:rPr lang="en-US" sz="3600" dirty="0" smtClean="0"/>
              <a:t>Employee/Employer Requirements</a:t>
            </a:r>
            <a:endParaRPr lang="en-US" sz="3600" dirty="0"/>
          </a:p>
        </p:txBody>
      </p:sp>
    </p:spTree>
    <p:extLst>
      <p:ext uri="{BB962C8B-B14F-4D97-AF65-F5344CB8AC3E}">
        <p14:creationId xmlns:p14="http://schemas.microsoft.com/office/powerpoint/2010/main" val="1604319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1"/>
          </p:nvPr>
        </p:nvSpPr>
        <p:spPr>
          <a:xfrm>
            <a:off x="990600" y="1219200"/>
            <a:ext cx="7239000" cy="4572000"/>
          </a:xfrm>
          <a:noFill/>
        </p:spPr>
        <p:txBody>
          <a:bodyPr/>
          <a:lstStyle/>
          <a:p>
            <a:pPr marL="0" indent="0" eaLnBrk="1" hangingPunct="1">
              <a:buNone/>
            </a:pPr>
            <a:r>
              <a:rPr lang="en-US" altLang="en-US" dirty="0" smtClean="0"/>
              <a:t>Getting involved:</a:t>
            </a:r>
          </a:p>
          <a:p>
            <a:pPr eaLnBrk="1" hangingPunct="1"/>
            <a:r>
              <a:rPr lang="en-US" altLang="en-US" sz="2800" dirty="0" smtClean="0"/>
              <a:t>Look at jobs</a:t>
            </a:r>
          </a:p>
          <a:p>
            <a:pPr eaLnBrk="1" hangingPunct="1"/>
            <a:r>
              <a:rPr lang="en-US" altLang="en-US" sz="2800" dirty="0" smtClean="0"/>
              <a:t>Come up with solutions</a:t>
            </a:r>
          </a:p>
          <a:p>
            <a:pPr eaLnBrk="1" hangingPunct="1"/>
            <a:r>
              <a:rPr lang="en-US" altLang="en-US" sz="2800" dirty="0" smtClean="0"/>
              <a:t>Work with solutions</a:t>
            </a:r>
          </a:p>
          <a:p>
            <a:pPr eaLnBrk="1" hangingPunct="1"/>
            <a:r>
              <a:rPr lang="en-US" altLang="en-US" sz="2800" dirty="0" smtClean="0"/>
              <a:t>Take part in training</a:t>
            </a:r>
          </a:p>
          <a:p>
            <a:pPr eaLnBrk="1" hangingPunct="1"/>
            <a:r>
              <a:rPr lang="en-US" altLang="en-US" sz="2800" dirty="0" smtClean="0"/>
              <a:t>Take responsibility for changing the way you do your job</a:t>
            </a:r>
          </a:p>
          <a:p>
            <a:pPr eaLnBrk="1" hangingPunct="1"/>
            <a:r>
              <a:rPr lang="en-US" altLang="en-US" sz="2800" dirty="0" smtClean="0"/>
              <a:t>Help to make sure efforts are successful</a:t>
            </a:r>
          </a:p>
        </p:txBody>
      </p:sp>
      <p:sp>
        <p:nvSpPr>
          <p:cNvPr id="2" name="Title 1"/>
          <p:cNvSpPr>
            <a:spLocks noGrp="1"/>
          </p:cNvSpPr>
          <p:nvPr>
            <p:ph type="title"/>
          </p:nvPr>
        </p:nvSpPr>
        <p:spPr/>
        <p:txBody>
          <a:bodyPr/>
          <a:lstStyle/>
          <a:p>
            <a:r>
              <a:rPr lang="en-US" sz="3600" dirty="0" smtClean="0"/>
              <a:t>Employee/Employer</a:t>
            </a:r>
            <a:r>
              <a:rPr lang="en-US" sz="3600" baseline="0" dirty="0" smtClean="0"/>
              <a:t> Requirements</a:t>
            </a:r>
            <a:endParaRPr lang="en-US" sz="3600" dirty="0"/>
          </a:p>
        </p:txBody>
      </p:sp>
    </p:spTree>
    <p:extLst>
      <p:ext uri="{BB962C8B-B14F-4D97-AF65-F5344CB8AC3E}">
        <p14:creationId xmlns:p14="http://schemas.microsoft.com/office/powerpoint/2010/main" val="10648121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152400"/>
            <a:ext cx="8204200" cy="711200"/>
          </a:xfrm>
          <a:noFill/>
        </p:spPr>
        <p:txBody>
          <a:bodyPr/>
          <a:lstStyle/>
          <a:p>
            <a:pPr eaLnBrk="1" hangingPunct="1"/>
            <a:r>
              <a:rPr lang="en-US" altLang="en-US" dirty="0" smtClean="0"/>
              <a:t>Five Key Points to Remember</a:t>
            </a:r>
          </a:p>
        </p:txBody>
      </p:sp>
      <p:sp>
        <p:nvSpPr>
          <p:cNvPr id="30724" name="Rectangle 3"/>
          <p:cNvSpPr>
            <a:spLocks noGrp="1" noChangeArrowheads="1"/>
          </p:cNvSpPr>
          <p:nvPr>
            <p:ph type="body" idx="1"/>
          </p:nvPr>
        </p:nvSpPr>
        <p:spPr>
          <a:xfrm>
            <a:off x="838200" y="1447800"/>
            <a:ext cx="7620000" cy="3733800"/>
          </a:xfrm>
          <a:noFill/>
        </p:spPr>
        <p:txBody>
          <a:bodyPr/>
          <a:lstStyle/>
          <a:p>
            <a:pPr eaLnBrk="1" hangingPunct="1"/>
            <a:r>
              <a:rPr lang="en-US" altLang="en-US" sz="2800" dirty="0" smtClean="0"/>
              <a:t>Ergonomics can help you on your job</a:t>
            </a:r>
          </a:p>
          <a:p>
            <a:pPr eaLnBrk="1" hangingPunct="1"/>
            <a:r>
              <a:rPr lang="en-US" altLang="en-US" sz="2800" dirty="0" smtClean="0"/>
              <a:t>WMSDs can happen in jobs with risk factors</a:t>
            </a:r>
          </a:p>
          <a:p>
            <a:pPr eaLnBrk="1" hangingPunct="1"/>
            <a:r>
              <a:rPr lang="en-US" altLang="en-US" sz="2800" dirty="0" smtClean="0"/>
              <a:t>Risk factors can be reduced and WMSDs prevented</a:t>
            </a:r>
          </a:p>
          <a:p>
            <a:pPr eaLnBrk="1" hangingPunct="1"/>
            <a:r>
              <a:rPr lang="en-US" altLang="en-US" sz="2800" dirty="0" smtClean="0"/>
              <a:t>Reporting signs and symptoms early is important</a:t>
            </a:r>
          </a:p>
          <a:p>
            <a:pPr eaLnBrk="1" hangingPunct="1"/>
            <a:r>
              <a:rPr lang="en-US" altLang="en-US" sz="2800" dirty="0" smtClean="0"/>
              <a:t>You can help your company put ergonomics changes into place</a:t>
            </a:r>
          </a:p>
        </p:txBody>
      </p:sp>
    </p:spTree>
    <p:extLst>
      <p:ext uri="{BB962C8B-B14F-4D97-AF65-F5344CB8AC3E}">
        <p14:creationId xmlns:p14="http://schemas.microsoft.com/office/powerpoint/2010/main" val="3450616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143000"/>
            <a:ext cx="7924800" cy="3733800"/>
          </a:xfrm>
        </p:spPr>
        <p:txBody>
          <a:bodyPr>
            <a:normAutofit/>
          </a:bodyPr>
          <a:lstStyle/>
          <a:p>
            <a:pPr marL="514350" indent="-514350">
              <a:buFont typeface="+mj-lt"/>
              <a:buAutoNum type="arabicPeriod"/>
            </a:pPr>
            <a:r>
              <a:rPr lang="en-US" dirty="0" smtClean="0"/>
              <a:t>Ergonomics is the science of ___.</a:t>
            </a:r>
          </a:p>
          <a:p>
            <a:pPr marL="914400" lvl="1" indent="-514350">
              <a:buFont typeface="+mj-lt"/>
              <a:buAutoNum type="alphaLcPeriod"/>
            </a:pPr>
            <a:r>
              <a:rPr lang="en-US" dirty="0" smtClean="0"/>
              <a:t>designing the job to fit the worker</a:t>
            </a:r>
          </a:p>
          <a:p>
            <a:pPr marL="914400" lvl="1" indent="-514350">
              <a:buFont typeface="+mj-lt"/>
              <a:buAutoNum type="alphaLcPeriod"/>
            </a:pPr>
            <a:r>
              <a:rPr lang="en-US" dirty="0" smtClean="0"/>
              <a:t>fitting the worker to the job</a:t>
            </a:r>
          </a:p>
          <a:p>
            <a:pPr marL="914400" lvl="1" indent="-514350">
              <a:buFont typeface="+mj-lt"/>
              <a:buAutoNum type="alphaLcPeriod"/>
            </a:pPr>
            <a:r>
              <a:rPr lang="en-US" dirty="0" smtClean="0"/>
              <a:t>lifting injuries</a:t>
            </a:r>
          </a:p>
          <a:p>
            <a:pPr marL="914400" lvl="1" indent="-514350">
              <a:buFont typeface="+mj-lt"/>
              <a:buAutoNum type="alphaLcPeriod"/>
            </a:pPr>
            <a:r>
              <a:rPr lang="en-US" dirty="0" smtClean="0"/>
              <a:t>safety and health</a:t>
            </a:r>
            <a:endParaRPr lang="en-US" dirty="0"/>
          </a:p>
        </p:txBody>
      </p:sp>
      <p:sp>
        <p:nvSpPr>
          <p:cNvPr id="7" name="Content Placeholder 2"/>
          <p:cNvSpPr txBox="1">
            <a:spLocks/>
          </p:cNvSpPr>
          <p:nvPr/>
        </p:nvSpPr>
        <p:spPr>
          <a:xfrm>
            <a:off x="1371600" y="4419600"/>
            <a:ext cx="6400800" cy="1135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a. designing the job to fit the worker</a:t>
            </a:r>
            <a:endParaRPr lang="en-US" b="1" dirty="0">
              <a:solidFill>
                <a:srgbClr val="FF0000"/>
              </a:solidFill>
            </a:endParaRPr>
          </a:p>
        </p:txBody>
      </p:sp>
    </p:spTree>
    <p:extLst>
      <p:ext uri="{BB962C8B-B14F-4D97-AF65-F5344CB8AC3E}">
        <p14:creationId xmlns:p14="http://schemas.microsoft.com/office/powerpoint/2010/main" val="34402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876300" y="1143000"/>
            <a:ext cx="7391400" cy="3505200"/>
          </a:xfrm>
        </p:spPr>
        <p:txBody>
          <a:bodyPr>
            <a:normAutofit/>
          </a:bodyPr>
          <a:lstStyle/>
          <a:p>
            <a:pPr marL="514350" indent="-514350">
              <a:buFont typeface="+mj-lt"/>
              <a:buAutoNum type="arabicPeriod" startAt="2"/>
            </a:pPr>
            <a:r>
              <a:rPr lang="en-US" dirty="0" smtClean="0"/>
              <a:t>MSDs account for approximately ___ of all injuries and illnesses.</a:t>
            </a:r>
          </a:p>
          <a:p>
            <a:pPr marL="914400" lvl="1" indent="-514350">
              <a:buFont typeface="+mj-lt"/>
              <a:buAutoNum type="alphaLcPeriod"/>
            </a:pPr>
            <a:r>
              <a:rPr lang="en-US" sz="3000" dirty="0" smtClean="0"/>
              <a:t>1%</a:t>
            </a:r>
          </a:p>
          <a:p>
            <a:pPr marL="914400" lvl="1" indent="-514350">
              <a:buFont typeface="+mj-lt"/>
              <a:buAutoNum type="alphaLcPeriod"/>
            </a:pPr>
            <a:r>
              <a:rPr lang="en-US" sz="3000" dirty="0" smtClean="0"/>
              <a:t>10%</a:t>
            </a:r>
          </a:p>
          <a:p>
            <a:pPr marL="914400" lvl="1" indent="-514350">
              <a:buFont typeface="+mj-lt"/>
              <a:buAutoNum type="alphaLcPeriod"/>
            </a:pPr>
            <a:r>
              <a:rPr lang="en-US" sz="3000" dirty="0" smtClean="0"/>
              <a:t>33%</a:t>
            </a:r>
          </a:p>
          <a:p>
            <a:pPr marL="914400" lvl="1" indent="-514350">
              <a:buFont typeface="+mj-lt"/>
              <a:buAutoNum type="alphaLcPeriod"/>
            </a:pPr>
            <a:r>
              <a:rPr lang="en-US" sz="3000" dirty="0" smtClean="0"/>
              <a:t>54%</a:t>
            </a:r>
            <a:endParaRPr lang="en-US" sz="3000" dirty="0"/>
          </a:p>
        </p:txBody>
      </p:sp>
      <p:sp>
        <p:nvSpPr>
          <p:cNvPr id="7" name="Content Placeholder 2"/>
          <p:cNvSpPr txBox="1">
            <a:spLocks/>
          </p:cNvSpPr>
          <p:nvPr/>
        </p:nvSpPr>
        <p:spPr>
          <a:xfrm>
            <a:off x="457200" y="495300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33%</a:t>
            </a:r>
            <a:endParaRPr lang="en-US" b="1" dirty="0">
              <a:solidFill>
                <a:srgbClr val="FF0000"/>
              </a:solidFill>
            </a:endParaRPr>
          </a:p>
        </p:txBody>
      </p:sp>
    </p:spTree>
    <p:extLst>
      <p:ext uri="{BB962C8B-B14F-4D97-AF65-F5344CB8AC3E}">
        <p14:creationId xmlns:p14="http://schemas.microsoft.com/office/powerpoint/2010/main" val="267586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Knowledge Check</a:t>
            </a:r>
            <a:endParaRPr lang="en-US" dirty="0"/>
          </a:p>
        </p:txBody>
      </p:sp>
      <p:sp>
        <p:nvSpPr>
          <p:cNvPr id="3" name="Content Placeholder 2"/>
          <p:cNvSpPr>
            <a:spLocks noGrp="1"/>
          </p:cNvSpPr>
          <p:nvPr>
            <p:ph idx="1"/>
          </p:nvPr>
        </p:nvSpPr>
        <p:spPr>
          <a:xfrm>
            <a:off x="914400" y="962457"/>
            <a:ext cx="7315200" cy="3685743"/>
          </a:xfrm>
        </p:spPr>
        <p:txBody>
          <a:bodyPr>
            <a:normAutofit/>
          </a:bodyPr>
          <a:lstStyle/>
          <a:p>
            <a:pPr marL="514350" indent="-514350">
              <a:buFont typeface="+mj-lt"/>
              <a:buAutoNum type="arabicPeriod" startAt="3"/>
            </a:pPr>
            <a:r>
              <a:rPr lang="en-US" dirty="0" smtClean="0"/>
              <a:t>Which of the following is an example of an ergonomic risk factor?</a:t>
            </a:r>
          </a:p>
          <a:p>
            <a:pPr marL="914400" lvl="1" indent="-514350">
              <a:buFont typeface="+mj-lt"/>
              <a:buAutoNum type="alphaLcPeriod"/>
            </a:pPr>
            <a:r>
              <a:rPr lang="en-US" sz="3200" dirty="0" smtClean="0"/>
              <a:t>Neutral postures </a:t>
            </a:r>
          </a:p>
          <a:p>
            <a:pPr marL="914400" lvl="1" indent="-514350">
              <a:buFont typeface="+mj-lt"/>
              <a:buAutoNum type="alphaLcPeriod"/>
            </a:pPr>
            <a:r>
              <a:rPr lang="en-US" sz="3200" dirty="0" smtClean="0"/>
              <a:t>Rest</a:t>
            </a:r>
          </a:p>
          <a:p>
            <a:pPr marL="914400" lvl="1" indent="-514350">
              <a:buFont typeface="+mj-lt"/>
              <a:buAutoNum type="alphaLcPeriod"/>
            </a:pPr>
            <a:r>
              <a:rPr lang="en-US" sz="3200" dirty="0" smtClean="0"/>
              <a:t>Repetition </a:t>
            </a:r>
          </a:p>
          <a:p>
            <a:pPr marL="914400" lvl="1" indent="-514350">
              <a:buFont typeface="+mj-lt"/>
              <a:buAutoNum type="alphaLcPeriod"/>
            </a:pPr>
            <a:r>
              <a:rPr lang="en-US" sz="3200" dirty="0" smtClean="0"/>
              <a:t>Personal protective equipment</a:t>
            </a:r>
            <a:endParaRPr lang="en-US" sz="3200" dirty="0"/>
          </a:p>
        </p:txBody>
      </p:sp>
      <p:sp>
        <p:nvSpPr>
          <p:cNvPr id="7" name="Content Placeholder 2"/>
          <p:cNvSpPr txBox="1">
            <a:spLocks/>
          </p:cNvSpPr>
          <p:nvPr/>
        </p:nvSpPr>
        <p:spPr>
          <a:xfrm>
            <a:off x="1257300" y="4800600"/>
            <a:ext cx="6629400" cy="9727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Repetition</a:t>
            </a:r>
            <a:endParaRPr lang="en-US" b="1" dirty="0">
              <a:solidFill>
                <a:srgbClr val="FF0000"/>
              </a:solidFill>
            </a:endParaRPr>
          </a:p>
        </p:txBody>
      </p:sp>
    </p:spTree>
    <p:extLst>
      <p:ext uri="{BB962C8B-B14F-4D97-AF65-F5344CB8AC3E}">
        <p14:creationId xmlns:p14="http://schemas.microsoft.com/office/powerpoint/2010/main" val="18104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55112"/>
            <a:ext cx="8229600" cy="4080268"/>
          </a:xfrm>
        </p:spPr>
        <p:txBody>
          <a:bodyPr>
            <a:normAutofit lnSpcReduction="10000"/>
          </a:bodyPr>
          <a:lstStyle/>
          <a:p>
            <a:pPr marL="514350" indent="-514350">
              <a:buFont typeface="+mj-lt"/>
              <a:buAutoNum type="arabicPeriod" startAt="4"/>
            </a:pPr>
            <a:r>
              <a:rPr lang="en-US" dirty="0" smtClean="0"/>
              <a:t>Ergonomic hazards can be prevented or reduced by which of the following control methods?</a:t>
            </a:r>
          </a:p>
          <a:p>
            <a:pPr marL="914400" lvl="1" indent="-514350">
              <a:buFont typeface="+mj-lt"/>
              <a:buAutoNum type="alphaLcPeriod"/>
            </a:pPr>
            <a:r>
              <a:rPr lang="en-US" sz="3000" dirty="0" smtClean="0"/>
              <a:t>Engineering controls</a:t>
            </a:r>
          </a:p>
          <a:p>
            <a:pPr marL="914400" lvl="1" indent="-514350">
              <a:buFont typeface="+mj-lt"/>
              <a:buAutoNum type="alphaLcPeriod"/>
            </a:pPr>
            <a:r>
              <a:rPr lang="en-US" sz="3000" dirty="0" smtClean="0"/>
              <a:t>Proper work practices/administrative controls</a:t>
            </a:r>
          </a:p>
          <a:p>
            <a:pPr marL="914400" lvl="1" indent="-514350">
              <a:buFont typeface="+mj-lt"/>
              <a:buAutoNum type="alphaLcPeriod"/>
            </a:pPr>
            <a:r>
              <a:rPr lang="en-US" sz="3000" dirty="0" smtClean="0"/>
              <a:t>Personal protective equipment</a:t>
            </a:r>
          </a:p>
          <a:p>
            <a:pPr marL="914400" lvl="1" indent="-514350">
              <a:buFont typeface="+mj-lt"/>
              <a:buAutoNum type="alphaLcPeriod"/>
            </a:pPr>
            <a:r>
              <a:rPr lang="en-US" sz="3000" dirty="0" smtClean="0"/>
              <a:t>All of the above</a:t>
            </a:r>
            <a:endParaRPr lang="en-US" sz="3000" dirty="0"/>
          </a:p>
        </p:txBody>
      </p:sp>
      <p:sp>
        <p:nvSpPr>
          <p:cNvPr id="11" name="Content Placeholder 2"/>
          <p:cNvSpPr txBox="1">
            <a:spLocks/>
          </p:cNvSpPr>
          <p:nvPr/>
        </p:nvSpPr>
        <p:spPr>
          <a:xfrm>
            <a:off x="457200" y="5135380"/>
            <a:ext cx="8229600" cy="831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 </a:t>
            </a:r>
            <a:endParaRPr lang="en-US" b="1" dirty="0">
              <a:solidFill>
                <a:srgbClr val="FF0000"/>
              </a:solidFill>
            </a:endParaRPr>
          </a:p>
        </p:txBody>
      </p:sp>
    </p:spTree>
    <p:extLst>
      <p:ext uri="{BB962C8B-B14F-4D97-AF65-F5344CB8AC3E}">
        <p14:creationId xmlns:p14="http://schemas.microsoft.com/office/powerpoint/2010/main" val="17941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914400" y="1447800"/>
            <a:ext cx="7315200" cy="4495801"/>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anose="05000000000000000000" pitchFamily="2" charset="2"/>
              <a:buNone/>
            </a:pPr>
            <a:r>
              <a:rPr lang="en-US" altLang="en-US" sz="6000" b="1" dirty="0" smtClean="0">
                <a:solidFill>
                  <a:schemeClr val="folHlink"/>
                </a:solidFill>
              </a:rPr>
              <a:t>What questions do you have?</a:t>
            </a:r>
          </a:p>
          <a:p>
            <a:pPr algn="ctr">
              <a:buFont typeface="Wingdings" panose="05000000000000000000" pitchFamily="2" charset="2"/>
              <a:buNone/>
            </a:pPr>
            <a:endParaRPr lang="en-US" altLang="en-US" sz="6000" b="1" dirty="0" smtClean="0">
              <a:solidFill>
                <a:schemeClr val="folHlink"/>
              </a:solidFill>
            </a:endParaRPr>
          </a:p>
          <a:p>
            <a:pPr algn="ctr">
              <a:buFont typeface="Wingdings" panose="05000000000000000000" pitchFamily="2" charset="2"/>
              <a:buNone/>
            </a:pPr>
            <a:r>
              <a:rPr lang="en-US" altLang="en-US" sz="6000" b="1" dirty="0" smtClean="0">
                <a:solidFill>
                  <a:schemeClr val="folHlink"/>
                </a:solidFill>
              </a:rPr>
              <a:t>Thank You</a:t>
            </a:r>
            <a:r>
              <a:rPr lang="en-US" altLang="en-US" dirty="0" smtClean="0"/>
              <a:t> </a:t>
            </a:r>
          </a:p>
        </p:txBody>
      </p:sp>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66518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98830" y="158623"/>
            <a:ext cx="7488237" cy="842459"/>
          </a:xfrm>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Introduction</a:t>
            </a:r>
          </a:p>
        </p:txBody>
      </p:sp>
      <p:sp>
        <p:nvSpPr>
          <p:cNvPr id="23556" name="Rectangle 3"/>
          <p:cNvSpPr>
            <a:spLocks noGrp="1" noChangeArrowheads="1"/>
          </p:cNvSpPr>
          <p:nvPr>
            <p:ph type="body" sz="half" idx="1"/>
          </p:nvPr>
        </p:nvSpPr>
        <p:spPr>
          <a:xfrm>
            <a:off x="1142999" y="1001082"/>
            <a:ext cx="6858001" cy="3494718"/>
          </a:xfrm>
        </p:spPr>
        <p:txBody>
          <a:bodyPr>
            <a:normAutofit/>
          </a:bodyPr>
          <a:lstStyle/>
          <a:p>
            <a:pPr marL="0" indent="0">
              <a:buNone/>
            </a:pPr>
            <a:r>
              <a:rPr lang="en-US" sz="3200" b="0" dirty="0" smtClean="0">
                <a:latin typeface="Tahoma" panose="020B0604030504040204" pitchFamily="34" charset="0"/>
                <a:ea typeface="Tahoma" panose="020B0604030504040204" pitchFamily="34" charset="0"/>
              </a:rPr>
              <a:t>Ergonomics </a:t>
            </a:r>
            <a:r>
              <a:rPr lang="en-US" sz="3200" b="0" dirty="0">
                <a:latin typeface="Tahoma" panose="020B0604030504040204" pitchFamily="34" charset="0"/>
                <a:ea typeface="Tahoma" panose="020B0604030504040204" pitchFamily="34" charset="0"/>
              </a:rPr>
              <a:t>means </a:t>
            </a:r>
            <a:r>
              <a:rPr lang="en-US" sz="3200" b="0" dirty="0" smtClean="0">
                <a:latin typeface="Tahoma" panose="020B0604030504040204" pitchFamily="34" charset="0"/>
                <a:ea typeface="Tahoma" panose="020B0604030504040204" pitchFamily="34" charset="0"/>
              </a:rPr>
              <a:t/>
            </a:r>
            <a:br>
              <a:rPr lang="en-US" sz="3200" b="0" dirty="0" smtClean="0">
                <a:latin typeface="Tahoma" panose="020B0604030504040204" pitchFamily="34" charset="0"/>
                <a:ea typeface="Tahoma" panose="020B0604030504040204" pitchFamily="34" charset="0"/>
              </a:rPr>
            </a:br>
            <a:r>
              <a:rPr lang="en-US" sz="3200" dirty="0" smtClean="0">
                <a:latin typeface="Tahoma" panose="020B0604030504040204" pitchFamily="34" charset="0"/>
                <a:ea typeface="Tahoma" panose="020B0604030504040204" pitchFamily="34" charset="0"/>
              </a:rPr>
              <a:t>“</a:t>
            </a:r>
            <a:r>
              <a:rPr lang="en-US" sz="3200" dirty="0">
                <a:latin typeface="Tahoma" panose="020B0604030504040204" pitchFamily="34" charset="0"/>
                <a:ea typeface="Tahoma" panose="020B0604030504040204" pitchFamily="34" charset="0"/>
              </a:rPr>
              <a:t>fitting the job to the </a:t>
            </a:r>
            <a:r>
              <a:rPr lang="en-US" sz="3200" dirty="0" smtClean="0">
                <a:latin typeface="Tahoma" panose="020B0604030504040204" pitchFamily="34" charset="0"/>
                <a:ea typeface="Tahoma" panose="020B0604030504040204" pitchFamily="34" charset="0"/>
              </a:rPr>
              <a:t>worker,” </a:t>
            </a:r>
            <a:r>
              <a:rPr lang="en-US" sz="3200" b="0" dirty="0" smtClean="0">
                <a:latin typeface="Tahoma" panose="020B0604030504040204" pitchFamily="34" charset="0"/>
                <a:ea typeface="Tahoma" panose="020B0604030504040204" pitchFamily="34" charset="0"/>
              </a:rPr>
              <a:t>including:</a:t>
            </a:r>
            <a:endParaRPr lang="en-US" sz="3200" b="0" dirty="0">
              <a:latin typeface="Tahoma" panose="020B0604030504040204" pitchFamily="34" charset="0"/>
              <a:ea typeface="Tahoma" panose="020B0604030504040204" pitchFamily="34" charset="0"/>
            </a:endParaRPr>
          </a:p>
          <a:p>
            <a:r>
              <a:rPr lang="en-US" altLang="en-US" sz="2800" b="0" dirty="0" smtClean="0">
                <a:latin typeface="Tahoma" panose="020B0604030504040204" pitchFamily="34" charset="0"/>
                <a:ea typeface="Tahoma" panose="020B0604030504040204" pitchFamily="34" charset="0"/>
              </a:rPr>
              <a:t>Work stations</a:t>
            </a:r>
          </a:p>
          <a:p>
            <a:r>
              <a:rPr lang="en-US" altLang="en-US" sz="2800" b="0" dirty="0" smtClean="0">
                <a:latin typeface="Tahoma" panose="020B0604030504040204" pitchFamily="34" charset="0"/>
                <a:ea typeface="Tahoma" panose="020B0604030504040204" pitchFamily="34" charset="0"/>
              </a:rPr>
              <a:t>Tools</a:t>
            </a:r>
          </a:p>
          <a:p>
            <a:r>
              <a:rPr lang="en-US" altLang="en-US" sz="2800" b="0" dirty="0" smtClean="0">
                <a:latin typeface="Tahoma" panose="020B0604030504040204" pitchFamily="34" charset="0"/>
                <a:ea typeface="Tahoma" panose="020B0604030504040204" pitchFamily="34" charset="0"/>
              </a:rPr>
              <a:t>Equipment</a:t>
            </a: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a:p>
            <a:pPr lvl="1" eaLnBrk="1" hangingPunct="1">
              <a:buFont typeface="Wingdings" panose="05000000000000000000" pitchFamily="2" charset="2"/>
              <a:buNone/>
            </a:pPr>
            <a:endParaRPr lang="en-US" altLang="en-US" sz="2400" dirty="0" smtClean="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txBox="1">
            <a:spLocks noChangeArrowheads="1"/>
          </p:cNvSpPr>
          <p:nvPr/>
        </p:nvSpPr>
        <p:spPr>
          <a:xfrm>
            <a:off x="2895600" y="4495800"/>
            <a:ext cx="3352800" cy="1600200"/>
          </a:xfrm>
          <a:prstGeom prst="rect">
            <a:avLst/>
          </a:prstGeom>
        </p:spPr>
        <p:txBody>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anose="05000000000000000000" pitchFamily="2" charset="2"/>
              <a:buNone/>
            </a:pPr>
            <a:r>
              <a:rPr lang="en-US" altLang="en-US" sz="3200" i="1" dirty="0" smtClean="0">
                <a:solidFill>
                  <a:srgbClr val="FF0000"/>
                </a:solidFill>
                <a:latin typeface="Tahoma"/>
                <a:cs typeface="Tahoma"/>
              </a:rPr>
              <a:t>Ergo = Work</a:t>
            </a:r>
          </a:p>
          <a:p>
            <a:pPr algn="ctr">
              <a:buFont typeface="Wingdings" panose="05000000000000000000" pitchFamily="2" charset="2"/>
              <a:buNone/>
            </a:pPr>
            <a:endParaRPr lang="en-US" altLang="en-US" sz="400" i="1" dirty="0" smtClean="0">
              <a:solidFill>
                <a:srgbClr val="FF0000"/>
              </a:solidFill>
              <a:latin typeface="Tahoma"/>
              <a:cs typeface="Tahoma"/>
            </a:endParaRPr>
          </a:p>
          <a:p>
            <a:pPr algn="ctr">
              <a:buFont typeface="Wingdings" panose="05000000000000000000" pitchFamily="2" charset="2"/>
              <a:buNone/>
            </a:pPr>
            <a:r>
              <a:rPr lang="en-US" altLang="en-US" sz="3200" i="1" dirty="0" smtClean="0">
                <a:solidFill>
                  <a:srgbClr val="FF0000"/>
                </a:solidFill>
                <a:latin typeface="Tahoma"/>
                <a:cs typeface="Tahoma"/>
              </a:rPr>
              <a:t>Nomos = Law</a:t>
            </a:r>
          </a:p>
        </p:txBody>
      </p:sp>
    </p:spTree>
    <p:extLst>
      <p:ext uri="{BB962C8B-B14F-4D97-AF65-F5344CB8AC3E}">
        <p14:creationId xmlns:p14="http://schemas.microsoft.com/office/powerpoint/2010/main" val="1763940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104900" y="1181099"/>
            <a:ext cx="6934200" cy="4495801"/>
          </a:xfrm>
        </p:spPr>
        <p:txBody>
          <a:bodyPr/>
          <a:lstStyle/>
          <a:p>
            <a:pPr marL="0" indent="0">
              <a:buNone/>
            </a:pPr>
            <a:r>
              <a:rPr lang="en-US" dirty="0"/>
              <a:t>Why is </a:t>
            </a:r>
            <a:r>
              <a:rPr lang="en-US" dirty="0" smtClean="0"/>
              <a:t>ergonomics </a:t>
            </a:r>
            <a:r>
              <a:rPr lang="en-US" dirty="0"/>
              <a:t>important?</a:t>
            </a:r>
          </a:p>
          <a:p>
            <a:r>
              <a:rPr lang="en-US" sz="2800" dirty="0"/>
              <a:t>Overexertion leading cause of injuries</a:t>
            </a:r>
          </a:p>
          <a:p>
            <a:pPr lvl="1"/>
            <a:r>
              <a:rPr lang="en-US" sz="2400" dirty="0"/>
              <a:t>Most costly </a:t>
            </a:r>
          </a:p>
          <a:p>
            <a:pPr lvl="1"/>
            <a:r>
              <a:rPr lang="en-US" sz="2400" dirty="0"/>
              <a:t>Recurring/Persistent pain may develop in future</a:t>
            </a:r>
          </a:p>
          <a:p>
            <a:r>
              <a:rPr lang="en-US" sz="2800" dirty="0"/>
              <a:t>Bodily reaction is another leading cause of injuries in workplace</a:t>
            </a:r>
          </a:p>
          <a:p>
            <a:r>
              <a:rPr lang="en-US" sz="2800" dirty="0"/>
              <a:t>Repetitive motion also within top 10 most common workplace injuries</a:t>
            </a:r>
          </a:p>
          <a:p>
            <a:endParaRPr lang="en-US" sz="2800" dirty="0"/>
          </a:p>
        </p:txBody>
      </p:sp>
    </p:spTree>
    <p:extLst>
      <p:ext uri="{BB962C8B-B14F-4D97-AF65-F5344CB8AC3E}">
        <p14:creationId xmlns:p14="http://schemas.microsoft.com/office/powerpoint/2010/main" val="604524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sz="4000" dirty="0" smtClean="0">
                <a:latin typeface="Tahoma" panose="020B0604030504040204" pitchFamily="34" charset="0"/>
                <a:ea typeface="Tahoma" panose="020B0604030504040204" pitchFamily="34" charset="0"/>
                <a:cs typeface="Tahoma" panose="020B0604030504040204" pitchFamily="34" charset="0"/>
              </a:rPr>
              <a:t>Common Work-Related MSDs</a:t>
            </a:r>
          </a:p>
        </p:txBody>
      </p:sp>
      <p:sp>
        <p:nvSpPr>
          <p:cNvPr id="4" name="Text Placeholder 3"/>
          <p:cNvSpPr>
            <a:spLocks noGrp="1"/>
          </p:cNvSpPr>
          <p:nvPr>
            <p:ph type="body" sz="half" idx="1"/>
          </p:nvPr>
        </p:nvSpPr>
        <p:spPr>
          <a:xfrm>
            <a:off x="762001" y="2895600"/>
            <a:ext cx="4571999" cy="3160713"/>
          </a:xfrm>
        </p:spPr>
        <p:txBody>
          <a:bodyPr/>
          <a:lstStyle/>
          <a:p>
            <a:pPr lvl="1">
              <a:buFont typeface="Tahoma" panose="020B0604030504040204" pitchFamily="34" charset="0"/>
              <a:buChar char="−"/>
            </a:pPr>
            <a:r>
              <a:rPr lang="en-US" sz="2400" dirty="0">
                <a:latin typeface="Tahoma"/>
                <a:cs typeface="Tahoma"/>
              </a:rPr>
              <a:t>Discomfort</a:t>
            </a:r>
          </a:p>
          <a:p>
            <a:pPr lvl="1">
              <a:buFont typeface="Tahoma" panose="020B0604030504040204" pitchFamily="34" charset="0"/>
              <a:buChar char="−"/>
            </a:pPr>
            <a:r>
              <a:rPr lang="en-US" sz="2400" dirty="0">
                <a:latin typeface="Tahoma"/>
                <a:cs typeface="Tahoma"/>
              </a:rPr>
              <a:t>Pain</a:t>
            </a:r>
          </a:p>
          <a:p>
            <a:pPr lvl="1">
              <a:buFont typeface="Tahoma" panose="020B0604030504040204" pitchFamily="34" charset="0"/>
              <a:buChar char="−"/>
            </a:pPr>
            <a:r>
              <a:rPr lang="en-US" sz="2400" dirty="0">
                <a:latin typeface="Tahoma"/>
                <a:cs typeface="Tahoma"/>
              </a:rPr>
              <a:t>Numbness</a:t>
            </a:r>
          </a:p>
          <a:p>
            <a:pPr lvl="1">
              <a:buFont typeface="Tahoma" panose="020B0604030504040204" pitchFamily="34" charset="0"/>
              <a:buChar char="−"/>
            </a:pPr>
            <a:r>
              <a:rPr lang="en-US" sz="2400" dirty="0">
                <a:latin typeface="Tahoma"/>
                <a:cs typeface="Tahoma"/>
              </a:rPr>
              <a:t>Loss of motion/flexibility</a:t>
            </a:r>
          </a:p>
          <a:p>
            <a:pPr lvl="1">
              <a:buFont typeface="Tahoma" panose="020B0604030504040204" pitchFamily="34" charset="0"/>
              <a:buChar char="−"/>
            </a:pPr>
            <a:r>
              <a:rPr lang="en-US" sz="2400" dirty="0">
                <a:latin typeface="Tahoma"/>
                <a:cs typeface="Tahoma"/>
              </a:rPr>
              <a:t>Spasticity</a:t>
            </a:r>
          </a:p>
          <a:p>
            <a:pPr lvl="1">
              <a:buFont typeface="Tahoma" panose="020B0604030504040204" pitchFamily="34" charset="0"/>
              <a:buChar char="−"/>
            </a:pPr>
            <a:r>
              <a:rPr lang="en-US" sz="2400" dirty="0">
                <a:latin typeface="Tahoma"/>
                <a:cs typeface="Tahoma"/>
              </a:rPr>
              <a:t>Stiff joints</a:t>
            </a:r>
          </a:p>
          <a:p>
            <a:endParaRPr lang="en-US" dirty="0"/>
          </a:p>
        </p:txBody>
      </p:sp>
      <p:sp>
        <p:nvSpPr>
          <p:cNvPr id="7" name="Content Placeholder 6"/>
          <p:cNvSpPr>
            <a:spLocks noGrp="1"/>
          </p:cNvSpPr>
          <p:nvPr>
            <p:ph sz="half" idx="2"/>
          </p:nvPr>
        </p:nvSpPr>
        <p:spPr>
          <a:xfrm>
            <a:off x="5133975" y="2895599"/>
            <a:ext cx="3810000" cy="3160714"/>
          </a:xfrm>
        </p:spPr>
        <p:txBody>
          <a:bodyPr/>
          <a:lstStyle/>
          <a:p>
            <a:pPr lvl="1">
              <a:buFont typeface="Tahoma" panose="020B0604030504040204" pitchFamily="34" charset="0"/>
              <a:buChar char="−"/>
            </a:pPr>
            <a:r>
              <a:rPr lang="en-US" sz="2400" dirty="0">
                <a:latin typeface="Tahoma"/>
                <a:cs typeface="Tahoma"/>
              </a:rPr>
              <a:t>Burning</a:t>
            </a:r>
          </a:p>
          <a:p>
            <a:pPr lvl="1">
              <a:buFont typeface="Tahoma" panose="020B0604030504040204" pitchFamily="34" charset="0"/>
              <a:buChar char="−"/>
            </a:pPr>
            <a:r>
              <a:rPr lang="en-US" sz="2400" dirty="0">
                <a:latin typeface="Tahoma"/>
                <a:cs typeface="Tahoma"/>
              </a:rPr>
              <a:t>Swelling</a:t>
            </a:r>
          </a:p>
          <a:p>
            <a:pPr lvl="1">
              <a:buFont typeface="Tahoma" panose="020B0604030504040204" pitchFamily="34" charset="0"/>
              <a:buChar char="−"/>
            </a:pPr>
            <a:r>
              <a:rPr lang="en-US" sz="2400" dirty="0">
                <a:latin typeface="Tahoma"/>
                <a:cs typeface="Tahoma"/>
              </a:rPr>
              <a:t>Tingling</a:t>
            </a:r>
          </a:p>
          <a:p>
            <a:pPr lvl="1">
              <a:buFont typeface="Tahoma" panose="020B0604030504040204" pitchFamily="34" charset="0"/>
              <a:buChar char="−"/>
            </a:pPr>
            <a:r>
              <a:rPr lang="en-US" sz="2400" dirty="0">
                <a:latin typeface="Tahoma"/>
                <a:cs typeface="Tahoma"/>
              </a:rPr>
              <a:t>Inflammation</a:t>
            </a:r>
          </a:p>
          <a:p>
            <a:pPr lvl="1">
              <a:buFont typeface="Tahoma" panose="020B0604030504040204" pitchFamily="34" charset="0"/>
              <a:buChar char="−"/>
            </a:pPr>
            <a:r>
              <a:rPr lang="en-US" sz="2400" dirty="0">
                <a:latin typeface="Tahoma"/>
                <a:cs typeface="Tahoma"/>
              </a:rPr>
              <a:t>Throbbing</a:t>
            </a:r>
          </a:p>
          <a:p>
            <a:pPr lvl="1">
              <a:buFont typeface="Tahoma" panose="020B0604030504040204" pitchFamily="34" charset="0"/>
              <a:buChar char="−"/>
            </a:pPr>
            <a:r>
              <a:rPr lang="en-US" sz="2400" dirty="0">
                <a:latin typeface="Tahoma"/>
                <a:cs typeface="Tahoma"/>
              </a:rPr>
              <a:t>Paralysis</a:t>
            </a:r>
          </a:p>
          <a:p>
            <a:pPr marL="0" indent="0">
              <a:buNone/>
            </a:pPr>
            <a:endParaRPr lang="en-US" dirty="0"/>
          </a:p>
        </p:txBody>
      </p:sp>
      <p:sp>
        <p:nvSpPr>
          <p:cNvPr id="6" name="Rectangle 5"/>
          <p:cNvSpPr/>
          <p:nvPr/>
        </p:nvSpPr>
        <p:spPr>
          <a:xfrm>
            <a:off x="762001" y="1012907"/>
            <a:ext cx="7620000" cy="1877437"/>
          </a:xfrm>
          <a:prstGeom prst="rect">
            <a:avLst/>
          </a:prstGeom>
        </p:spPr>
        <p:txBody>
          <a:bodyPr wrap="square">
            <a:spAutoFit/>
          </a:bodyPr>
          <a:lstStyle/>
          <a:p>
            <a:r>
              <a:rPr lang="en-US" sz="3200" dirty="0" smtClean="0">
                <a:latin typeface="Tahoma"/>
                <a:cs typeface="Tahoma"/>
              </a:rPr>
              <a:t>Musculoskeletal Disorders (MSDs) </a:t>
            </a:r>
          </a:p>
          <a:p>
            <a:pPr marL="457200" indent="-457200">
              <a:buFont typeface="Arial" panose="020B0604020202020204" pitchFamily="34" charset="0"/>
              <a:buChar char="•"/>
            </a:pPr>
            <a:r>
              <a:rPr lang="en-US" sz="2800" dirty="0" smtClean="0">
                <a:latin typeface="Tahoma"/>
                <a:cs typeface="Tahoma"/>
              </a:rPr>
              <a:t>Affect the muscles, nerves, blood vessels, ligaments, and tendons</a:t>
            </a:r>
          </a:p>
          <a:p>
            <a:pPr marL="457200" indent="-457200">
              <a:buFont typeface="Arial" panose="020B0604020202020204" pitchFamily="34" charset="0"/>
              <a:buChar char="•"/>
            </a:pPr>
            <a:r>
              <a:rPr lang="en-US" sz="2800" dirty="0" smtClean="0">
                <a:latin typeface="Tahoma"/>
                <a:cs typeface="Tahoma"/>
              </a:rPr>
              <a:t>Symptoms</a:t>
            </a:r>
          </a:p>
        </p:txBody>
      </p:sp>
    </p:spTree>
    <p:extLst>
      <p:ext uri="{BB962C8B-B14F-4D97-AF65-F5344CB8AC3E}">
        <p14:creationId xmlns:p14="http://schemas.microsoft.com/office/powerpoint/2010/main" val="242457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Tahoma" panose="020B0604030504040204" pitchFamily="34" charset="0"/>
              </a:rPr>
              <a:t>Common Work-Related MSDs</a:t>
            </a:r>
            <a:endParaRPr lang="en-US" dirty="0"/>
          </a:p>
        </p:txBody>
      </p:sp>
      <p:sp>
        <p:nvSpPr>
          <p:cNvPr id="3" name="Content Placeholder 2"/>
          <p:cNvSpPr>
            <a:spLocks noGrp="1"/>
          </p:cNvSpPr>
          <p:nvPr>
            <p:ph sz="half" idx="1"/>
          </p:nvPr>
        </p:nvSpPr>
        <p:spPr>
          <a:xfrm>
            <a:off x="457200" y="1219200"/>
            <a:ext cx="4572000" cy="4572000"/>
          </a:xfrm>
        </p:spPr>
        <p:txBody>
          <a:bodyPr/>
          <a:lstStyle/>
          <a:p>
            <a:pPr fontAlgn="t"/>
            <a:r>
              <a:rPr lang="en-US" dirty="0" smtClean="0"/>
              <a:t>Common MSD disorders:</a:t>
            </a:r>
          </a:p>
          <a:p>
            <a:pPr lvl="1" fontAlgn="t"/>
            <a:r>
              <a:rPr lang="en-US" dirty="0" smtClean="0"/>
              <a:t>Carpal </a:t>
            </a:r>
            <a:r>
              <a:rPr lang="en-US" dirty="0"/>
              <a:t>Tunnel Syndrome</a:t>
            </a:r>
          </a:p>
          <a:p>
            <a:pPr lvl="1" fontAlgn="t"/>
            <a:r>
              <a:rPr lang="en-US" dirty="0"/>
              <a:t>Tennis Elbow</a:t>
            </a:r>
          </a:p>
          <a:p>
            <a:pPr lvl="1" fontAlgn="t"/>
            <a:r>
              <a:rPr lang="en-US" dirty="0"/>
              <a:t>Bursitis</a:t>
            </a:r>
          </a:p>
          <a:p>
            <a:pPr lvl="1" fontAlgn="t"/>
            <a:r>
              <a:rPr lang="en-US" dirty="0"/>
              <a:t>Ischemia</a:t>
            </a:r>
          </a:p>
          <a:p>
            <a:pPr lvl="1" fontAlgn="t"/>
            <a:r>
              <a:rPr lang="en-US" dirty="0"/>
              <a:t>De </a:t>
            </a:r>
            <a:r>
              <a:rPr lang="en-US" dirty="0" err="1"/>
              <a:t>Quervain’s</a:t>
            </a:r>
            <a:endParaRPr lang="en-US" dirty="0"/>
          </a:p>
          <a:p>
            <a:pPr lvl="1" fontAlgn="t"/>
            <a:r>
              <a:rPr lang="en-US" dirty="0"/>
              <a:t>Sciatica</a:t>
            </a:r>
          </a:p>
          <a:p>
            <a:pPr lvl="1" fontAlgn="t"/>
            <a:r>
              <a:rPr lang="en-US" dirty="0"/>
              <a:t>Herniated Discs</a:t>
            </a:r>
          </a:p>
          <a:p>
            <a:pPr lvl="1" fontAlgn="t"/>
            <a:r>
              <a:rPr lang="en-US" dirty="0"/>
              <a:t>Neck </a:t>
            </a:r>
            <a:r>
              <a:rPr lang="en-US" dirty="0" smtClean="0"/>
              <a:t>strain/disability</a:t>
            </a:r>
            <a:endParaRPr lang="en-US" dirty="0"/>
          </a:p>
          <a:p>
            <a:pPr lvl="1"/>
            <a:r>
              <a:rPr lang="en-US" dirty="0"/>
              <a:t>Tendinitis</a:t>
            </a:r>
          </a:p>
          <a:p>
            <a:endParaRPr lang="en-US" dirty="0"/>
          </a:p>
        </p:txBody>
      </p:sp>
      <p:sp>
        <p:nvSpPr>
          <p:cNvPr id="4" name="Content Placeholder 3"/>
          <p:cNvSpPr>
            <a:spLocks noGrp="1"/>
          </p:cNvSpPr>
          <p:nvPr>
            <p:ph sz="half" idx="2"/>
          </p:nvPr>
        </p:nvSpPr>
        <p:spPr>
          <a:xfrm>
            <a:off x="4648200" y="1752600"/>
            <a:ext cx="4038600" cy="4114801"/>
          </a:xfrm>
        </p:spPr>
        <p:txBody>
          <a:bodyPr/>
          <a:lstStyle/>
          <a:p>
            <a:pPr lvl="1" fontAlgn="t"/>
            <a:r>
              <a:rPr lang="en-US" dirty="0" smtClean="0"/>
              <a:t>Rotator </a:t>
            </a:r>
            <a:r>
              <a:rPr lang="en-US" dirty="0"/>
              <a:t>Cuff</a:t>
            </a:r>
          </a:p>
          <a:p>
            <a:pPr lvl="1" fontAlgn="t"/>
            <a:r>
              <a:rPr lang="en-US" dirty="0"/>
              <a:t>Neuritis</a:t>
            </a:r>
          </a:p>
          <a:p>
            <a:pPr lvl="1" fontAlgn="t"/>
            <a:r>
              <a:rPr lang="en-US" dirty="0"/>
              <a:t>Reynaud’s Syndrome</a:t>
            </a:r>
          </a:p>
          <a:p>
            <a:pPr lvl="1" fontAlgn="t"/>
            <a:r>
              <a:rPr lang="en-US" dirty="0"/>
              <a:t>Trigger Finger</a:t>
            </a:r>
          </a:p>
          <a:p>
            <a:pPr lvl="1" fontAlgn="t"/>
            <a:r>
              <a:rPr lang="en-US" dirty="0"/>
              <a:t>Thoracic Outlet Syndrome</a:t>
            </a:r>
          </a:p>
          <a:p>
            <a:pPr lvl="1" fontAlgn="t"/>
            <a:r>
              <a:rPr lang="en-US" dirty="0"/>
              <a:t>Epicondylitis</a:t>
            </a:r>
          </a:p>
          <a:p>
            <a:pPr lvl="1" fontAlgn="t"/>
            <a:r>
              <a:rPr lang="en-US" dirty="0"/>
              <a:t>Back </a:t>
            </a:r>
            <a:r>
              <a:rPr lang="en-US" dirty="0" smtClean="0"/>
              <a:t>strain/disability</a:t>
            </a:r>
            <a:endParaRPr lang="en-US" dirty="0"/>
          </a:p>
        </p:txBody>
      </p:sp>
    </p:spTree>
    <p:extLst>
      <p:ext uri="{BB962C8B-B14F-4D97-AF65-F5344CB8AC3E}">
        <p14:creationId xmlns:p14="http://schemas.microsoft.com/office/powerpoint/2010/main" val="2025743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6856</TotalTime>
  <Words>7841</Words>
  <Application>Microsoft Office PowerPoint</Application>
  <PresentationFormat>On-screen Show (4:3)</PresentationFormat>
  <Paragraphs>855</Paragraphs>
  <Slides>57</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1_ppt53C6.tmp</vt:lpstr>
      <vt:lpstr>CorelPhotoPaint.Image.7</vt:lpstr>
      <vt:lpstr>Document</vt:lpstr>
      <vt:lpstr>Introduction to Ergonomics</vt:lpstr>
      <vt:lpstr>Introduction</vt:lpstr>
      <vt:lpstr>Introduction</vt:lpstr>
      <vt:lpstr>Introduction</vt:lpstr>
      <vt:lpstr>Introduction</vt:lpstr>
      <vt:lpstr>Introduction</vt:lpstr>
      <vt:lpstr>Introduction</vt:lpstr>
      <vt:lpstr>Common Work-Related MSDs</vt:lpstr>
      <vt:lpstr>Common Work-Related MSDs</vt:lpstr>
      <vt:lpstr>Common Work-Related MSDs</vt:lpstr>
      <vt:lpstr>Common Work-Related MSDs</vt:lpstr>
      <vt:lpstr>Risk Factors Associated with MSDs</vt:lpstr>
      <vt:lpstr>Risk Factors Associated with MSDs</vt:lpstr>
      <vt:lpstr>Risk Factors Associated with MSDs</vt:lpstr>
      <vt:lpstr>Risk Factors Associated with MSDs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Ergonomic Control Methods</vt:lpstr>
      <vt:lpstr>Employer/Employee Requirements </vt:lpstr>
      <vt:lpstr>Employee/Employer Requirements</vt:lpstr>
      <vt:lpstr>Employee/Employer Requirements</vt:lpstr>
      <vt:lpstr>Five Key Points to Remember</vt:lpstr>
      <vt:lpstr>Knowledge Check</vt:lpstr>
      <vt:lpstr>Knowledge Check</vt:lpstr>
      <vt:lpstr>Knowledge Check</vt:lpstr>
      <vt:lpstr>Knowledge Check</vt:lpstr>
      <vt:lpstr> </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Slide Presentation</dc:title>
  <dc:subject>Ergonomics</dc:subject>
  <dc:creator>OTIEC Resources Workgroup</dc:creator>
  <cp:lastModifiedBy>Powell, John W. - OSHA CTR</cp:lastModifiedBy>
  <cp:revision>364</cp:revision>
  <cp:lastPrinted>2016-08-12T15:08:49Z</cp:lastPrinted>
  <dcterms:created xsi:type="dcterms:W3CDTF">2009-02-10T20:09:14Z</dcterms:created>
  <dcterms:modified xsi:type="dcterms:W3CDTF">2017-05-15T15:44:50Z</dcterms:modified>
  <cp:category>General Industry Outreach Training</cp:category>
</cp:coreProperties>
</file>