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3" r:id="rId2"/>
    <p:sldId id="258" r:id="rId3"/>
    <p:sldId id="259" r:id="rId4"/>
    <p:sldId id="270" r:id="rId5"/>
    <p:sldId id="271" r:id="rId6"/>
    <p:sldId id="280" r:id="rId7"/>
    <p:sldId id="269" r:id="rId8"/>
    <p:sldId id="268" r:id="rId9"/>
    <p:sldId id="282" r:id="rId10"/>
    <p:sldId id="278" r:id="rId11"/>
    <p:sldId id="279" r:id="rId12"/>
    <p:sldId id="261" r:id="rId13"/>
    <p:sldId id="262" r:id="rId14"/>
    <p:sldId id="263" r:id="rId15"/>
    <p:sldId id="264" r:id="rId16"/>
    <p:sldId id="265" r:id="rId17"/>
    <p:sldId id="266" r:id="rId18"/>
    <p:sldId id="281" r:id="rId19"/>
    <p:sldId id="272" r:id="rId20"/>
    <p:sldId id="274" r:id="rId21"/>
    <p:sldId id="275" r:id="rId22"/>
    <p:sldId id="277" r:id="rId23"/>
    <p:sldId id="267" r:id="rId24"/>
    <p:sldId id="276"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1358" autoAdjust="0"/>
  </p:normalViewPr>
  <p:slideViewPr>
    <p:cSldViewPr>
      <p:cViewPr>
        <p:scale>
          <a:sx n="90" d="100"/>
          <a:sy n="90" d="100"/>
        </p:scale>
        <p:origin x="2840" y="5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0D05BB2-F8EE-44B1-9E5A-09397B056E74}" type="datetimeFigureOut">
              <a:rPr lang="en-US" smtClean="0"/>
              <a:t>12/29/17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7FF0B61-BFD8-4FE8-9105-7E47D20024FE}" type="slidenum">
              <a:rPr lang="en-US" smtClean="0"/>
              <a:t>‹#›</a:t>
            </a:fld>
            <a:endParaRPr lang="en-US"/>
          </a:p>
        </p:txBody>
      </p:sp>
    </p:spTree>
    <p:extLst>
      <p:ext uri="{BB962C8B-B14F-4D97-AF65-F5344CB8AC3E}">
        <p14:creationId xmlns:p14="http://schemas.microsoft.com/office/powerpoint/2010/main" val="169320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a:t>
            </a:r>
          </a:p>
          <a:p>
            <a:r>
              <a:rPr lang="en-US" dirty="0" smtClean="0"/>
              <a:t>Workplace</a:t>
            </a:r>
            <a:r>
              <a:rPr lang="en-US" baseline="0" dirty="0" smtClean="0"/>
              <a:t> homicide is LEADING Cause of death for women in the workplace.</a:t>
            </a:r>
            <a:endParaRPr lang="en-US" dirty="0"/>
          </a:p>
        </p:txBody>
      </p:sp>
      <p:sp>
        <p:nvSpPr>
          <p:cNvPr id="4" name="Slide Number Placeholder 3"/>
          <p:cNvSpPr>
            <a:spLocks noGrp="1"/>
          </p:cNvSpPr>
          <p:nvPr>
            <p:ph type="sldNum" sz="quarter" idx="10"/>
          </p:nvPr>
        </p:nvSpPr>
        <p:spPr/>
        <p:txBody>
          <a:bodyPr/>
          <a:lstStyle/>
          <a:p>
            <a:fld id="{47FF0B61-BFD8-4FE8-9105-7E47D20024FE}" type="slidenum">
              <a:rPr lang="en-US" smtClean="0"/>
              <a:t>1</a:t>
            </a:fld>
            <a:endParaRPr lang="en-US"/>
          </a:p>
        </p:txBody>
      </p:sp>
    </p:spTree>
    <p:extLst>
      <p:ext uri="{BB962C8B-B14F-4D97-AF65-F5344CB8AC3E}">
        <p14:creationId xmlns:p14="http://schemas.microsoft.com/office/powerpoint/2010/main" val="79630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and determine</a:t>
            </a:r>
            <a:r>
              <a:rPr lang="en-US" baseline="0" dirty="0" smtClean="0"/>
              <a:t> with your staff what would be the highest risk factors for your facility.</a:t>
            </a:r>
            <a:endParaRPr lang="en-US" dirty="0"/>
          </a:p>
        </p:txBody>
      </p:sp>
      <p:sp>
        <p:nvSpPr>
          <p:cNvPr id="4" name="Slide Number Placeholder 3"/>
          <p:cNvSpPr>
            <a:spLocks noGrp="1"/>
          </p:cNvSpPr>
          <p:nvPr>
            <p:ph type="sldNum" sz="quarter" idx="10"/>
          </p:nvPr>
        </p:nvSpPr>
        <p:spPr/>
        <p:txBody>
          <a:bodyPr/>
          <a:lstStyle/>
          <a:p>
            <a:fld id="{47FF0B61-BFD8-4FE8-9105-7E47D20024FE}" type="slidenum">
              <a:rPr lang="en-US" smtClean="0"/>
              <a:t>15</a:t>
            </a:fld>
            <a:endParaRPr lang="en-US"/>
          </a:p>
        </p:txBody>
      </p:sp>
    </p:spTree>
    <p:extLst>
      <p:ext uri="{BB962C8B-B14F-4D97-AF65-F5344CB8AC3E}">
        <p14:creationId xmlns:p14="http://schemas.microsoft.com/office/powerpoint/2010/main" val="14447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Troubled: internalized stressors and low-level behaviors;</a:t>
            </a:r>
            <a:r>
              <a:rPr lang="en-US" baseline="0" dirty="0" smtClean="0"/>
              <a:t> often demonstrating through performance</a:t>
            </a:r>
          </a:p>
          <a:p>
            <a:r>
              <a:rPr lang="en-US" baseline="0" dirty="0" smtClean="0"/>
              <a:t>Troubling: escalated and externalized behaviors; disrupting the workplace</a:t>
            </a:r>
            <a:endParaRPr lang="en-US" dirty="0"/>
          </a:p>
        </p:txBody>
      </p:sp>
      <p:sp>
        <p:nvSpPr>
          <p:cNvPr id="4" name="Slide Number Placeholder 3"/>
          <p:cNvSpPr>
            <a:spLocks noGrp="1"/>
          </p:cNvSpPr>
          <p:nvPr>
            <p:ph type="sldNum" sz="quarter" idx="10"/>
          </p:nvPr>
        </p:nvSpPr>
        <p:spPr/>
        <p:txBody>
          <a:bodyPr/>
          <a:lstStyle/>
          <a:p>
            <a:fld id="{47FF0B61-BFD8-4FE8-9105-7E47D20024FE}" type="slidenum">
              <a:rPr lang="en-US" smtClean="0"/>
              <a:t>21</a:t>
            </a:fld>
            <a:endParaRPr lang="en-US"/>
          </a:p>
        </p:txBody>
      </p:sp>
    </p:spTree>
    <p:extLst>
      <p:ext uri="{BB962C8B-B14F-4D97-AF65-F5344CB8AC3E}">
        <p14:creationId xmlns:p14="http://schemas.microsoft.com/office/powerpoint/2010/main" val="177819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LMRI: tracks incidence</a:t>
            </a:r>
            <a:r>
              <a:rPr lang="en-US" baseline="0" dirty="0" smtClean="0"/>
              <a:t> and WC costs of “the most disabling workplace injuries and illnesses” (defined as causing an </a:t>
            </a:r>
            <a:r>
              <a:rPr lang="en-US" baseline="0" dirty="0" err="1" smtClean="0"/>
              <a:t>ee</a:t>
            </a:r>
            <a:r>
              <a:rPr lang="en-US" baseline="0" dirty="0" smtClean="0"/>
              <a:t> to lose 6+ workdays).</a:t>
            </a:r>
          </a:p>
          <a:p>
            <a:endParaRPr lang="en-US" baseline="0" dirty="0" smtClean="0"/>
          </a:p>
          <a:p>
            <a:r>
              <a:rPr lang="en-US" baseline="0" dirty="0" smtClean="0"/>
              <a:t>Indirect costs: productivity, property, legal expenses, loss of public trust, reputation damage, loss of business relationships, media attention. Management attention (supervisors, HR managers/staff, senior management, medical/legal advisors). Additional law enforcement, investigations, interviews (again, taking time away from work activities).</a:t>
            </a:r>
          </a:p>
          <a:p>
            <a:r>
              <a:rPr lang="en-US" baseline="0" dirty="0" smtClean="0"/>
              <a:t>Shareholders and public</a:t>
            </a:r>
            <a:endParaRPr lang="en-US" dirty="0"/>
          </a:p>
        </p:txBody>
      </p:sp>
      <p:sp>
        <p:nvSpPr>
          <p:cNvPr id="4" name="Slide Number Placeholder 3"/>
          <p:cNvSpPr>
            <a:spLocks noGrp="1"/>
          </p:cNvSpPr>
          <p:nvPr>
            <p:ph type="sldNum" sz="quarter" idx="10"/>
          </p:nvPr>
        </p:nvSpPr>
        <p:spPr/>
        <p:txBody>
          <a:bodyPr/>
          <a:lstStyle/>
          <a:p>
            <a:fld id="{47FF0B61-BFD8-4FE8-9105-7E47D20024FE}" type="slidenum">
              <a:rPr lang="en-US" smtClean="0"/>
              <a:t>4</a:t>
            </a:fld>
            <a:endParaRPr lang="en-US"/>
          </a:p>
        </p:txBody>
      </p:sp>
    </p:spTree>
    <p:extLst>
      <p:ext uri="{BB962C8B-B14F-4D97-AF65-F5344CB8AC3E}">
        <p14:creationId xmlns:p14="http://schemas.microsoft.com/office/powerpoint/2010/main" val="276557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Profit Margin of 3% = ~ $9</a:t>
            </a:r>
            <a:r>
              <a:rPr lang="en-US" baseline="0" dirty="0" smtClean="0"/>
              <a:t> million combined total required to recuperate costs from one potential workplace violence incident resulting in physical and psychological injuries.</a:t>
            </a:r>
            <a:endParaRPr lang="en-US" dirty="0"/>
          </a:p>
        </p:txBody>
      </p:sp>
      <p:sp>
        <p:nvSpPr>
          <p:cNvPr id="4" name="Slide Number Placeholder 3"/>
          <p:cNvSpPr>
            <a:spLocks noGrp="1"/>
          </p:cNvSpPr>
          <p:nvPr>
            <p:ph type="sldNum" sz="quarter" idx="10"/>
          </p:nvPr>
        </p:nvSpPr>
        <p:spPr/>
        <p:txBody>
          <a:bodyPr/>
          <a:lstStyle/>
          <a:p>
            <a:fld id="{47FF0B61-BFD8-4FE8-9105-7E47D20024FE}" type="slidenum">
              <a:rPr lang="en-US" smtClean="0"/>
              <a:t>5</a:t>
            </a:fld>
            <a:endParaRPr lang="en-US"/>
          </a:p>
        </p:txBody>
      </p:sp>
    </p:spTree>
    <p:extLst>
      <p:ext uri="{BB962C8B-B14F-4D97-AF65-F5344CB8AC3E}">
        <p14:creationId xmlns:p14="http://schemas.microsoft.com/office/powerpoint/2010/main" val="11288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“2013</a:t>
            </a:r>
            <a:r>
              <a:rPr lang="en-US" baseline="0" dirty="0" smtClean="0"/>
              <a:t> National Safety Survey Data: EHS Today”</a:t>
            </a:r>
          </a:p>
          <a:p>
            <a:endParaRPr lang="en-US" baseline="0" dirty="0" smtClean="0"/>
          </a:p>
          <a:p>
            <a:r>
              <a:rPr lang="en-US" dirty="0" smtClean="0"/>
              <a:t>Forms of bullying included threats of job loss, sexual harassment (by both men and women), cursing and yelling. One person recounted an email that circulated to many people at the company that mocked an employee's surname. Another talked about a foreman who tried to bully an employee into performing maintenance work without having safety protocols in place. Another employee stepped up and intervened, possibly saving a life:</a:t>
            </a:r>
          </a:p>
          <a:p>
            <a:r>
              <a:rPr lang="en-US" dirty="0" smtClean="0"/>
              <a:t>"A foreman had bullied one of his workers into crawling under a suspended tank to clean the bottom of it before they set it down. He told him if he didn't do it he would fire him. One of the other workers wrote up an observation card on it and sent it in. The worker and the foreman were called into the boss's office and the worker was reprimanded for not refusing to do an unsafe job and the foreman was fired on the spot for even suggesting that the worker would be fired for not doing the job [he had asked several other workers to do it and they had refused because it was unsafe]. The tank was then placed on some planks and braced properly and the job was done safely."</a:t>
            </a:r>
          </a:p>
          <a:p>
            <a:endParaRPr lang="en-US" dirty="0"/>
          </a:p>
        </p:txBody>
      </p:sp>
      <p:sp>
        <p:nvSpPr>
          <p:cNvPr id="4" name="Slide Number Placeholder 3"/>
          <p:cNvSpPr>
            <a:spLocks noGrp="1"/>
          </p:cNvSpPr>
          <p:nvPr>
            <p:ph type="sldNum" sz="quarter" idx="10"/>
          </p:nvPr>
        </p:nvSpPr>
        <p:spPr/>
        <p:txBody>
          <a:bodyPr/>
          <a:lstStyle/>
          <a:p>
            <a:fld id="{47FF0B61-BFD8-4FE8-9105-7E47D20024FE}" type="slidenum">
              <a:rPr lang="en-US" smtClean="0"/>
              <a:t>6</a:t>
            </a:fld>
            <a:endParaRPr lang="en-US"/>
          </a:p>
        </p:txBody>
      </p:sp>
    </p:spTree>
    <p:extLst>
      <p:ext uri="{BB962C8B-B14F-4D97-AF65-F5344CB8AC3E}">
        <p14:creationId xmlns:p14="http://schemas.microsoft.com/office/powerpoint/2010/main" val="419724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NIOSH</a:t>
            </a:r>
            <a:r>
              <a:rPr lang="en-US" baseline="0" dirty="0" smtClean="0"/>
              <a:t> classification. </a:t>
            </a:r>
          </a:p>
          <a:p>
            <a:r>
              <a:rPr lang="en-US" baseline="0" dirty="0" smtClean="0"/>
              <a:t>Review to determine where your highest risks could potentially be.</a:t>
            </a:r>
            <a:endParaRPr lang="en-US" dirty="0"/>
          </a:p>
        </p:txBody>
      </p:sp>
      <p:sp>
        <p:nvSpPr>
          <p:cNvPr id="4" name="Slide Number Placeholder 3"/>
          <p:cNvSpPr>
            <a:spLocks noGrp="1"/>
          </p:cNvSpPr>
          <p:nvPr>
            <p:ph type="sldNum" sz="quarter" idx="10"/>
          </p:nvPr>
        </p:nvSpPr>
        <p:spPr/>
        <p:txBody>
          <a:bodyPr/>
          <a:lstStyle/>
          <a:p>
            <a:fld id="{47FF0B61-BFD8-4FE8-9105-7E47D20024FE}" type="slidenum">
              <a:rPr lang="en-US" smtClean="0"/>
              <a:t>7</a:t>
            </a:fld>
            <a:endParaRPr lang="en-US"/>
          </a:p>
        </p:txBody>
      </p:sp>
    </p:spTree>
    <p:extLst>
      <p:ext uri="{BB962C8B-B14F-4D97-AF65-F5344CB8AC3E}">
        <p14:creationId xmlns:p14="http://schemas.microsoft.com/office/powerpoint/2010/main" val="122009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NURSING HOME SPECIFIC:</a:t>
            </a:r>
            <a:r>
              <a:rPr lang="en-US" baseline="0" dirty="0" smtClean="0"/>
              <a:t> </a:t>
            </a:r>
            <a:r>
              <a:rPr lang="en-US" dirty="0" smtClean="0"/>
              <a:t>The U.S. Department of Labor's Occupational Safety and Health Administration has cited ResCare Ohio Inc. for exposing employees to workplace violence at the company's Fairfield residential care facility, which operates as Camelot Lake. OSHA has proposed penalties of $8,700.</a:t>
            </a:r>
            <a:br>
              <a:rPr lang="en-US" dirty="0" smtClean="0"/>
            </a:br>
            <a:r>
              <a:rPr lang="en-US" dirty="0" smtClean="0"/>
              <a:t>Camelot Lake accumulated a total of 20 workplace violence cases from 2009-2012, resulting in 53 days away from work and 37 days of restricted duty. Employees have been exposed to physical assaults during routine interaction with residents who have a history of violent behavior.</a:t>
            </a:r>
          </a:p>
          <a:p>
            <a:endParaRPr lang="en-US" dirty="0"/>
          </a:p>
        </p:txBody>
      </p:sp>
      <p:sp>
        <p:nvSpPr>
          <p:cNvPr id="4" name="Slide Number Placeholder 3"/>
          <p:cNvSpPr>
            <a:spLocks noGrp="1"/>
          </p:cNvSpPr>
          <p:nvPr>
            <p:ph type="sldNum" sz="quarter" idx="10"/>
          </p:nvPr>
        </p:nvSpPr>
        <p:spPr/>
        <p:txBody>
          <a:bodyPr/>
          <a:lstStyle/>
          <a:p>
            <a:fld id="{47FF0B61-BFD8-4FE8-9105-7E47D20024FE}" type="slidenum">
              <a:rPr lang="en-US" smtClean="0"/>
              <a:t>8</a:t>
            </a:fld>
            <a:endParaRPr lang="en-US"/>
          </a:p>
        </p:txBody>
      </p:sp>
    </p:spTree>
    <p:extLst>
      <p:ext uri="{BB962C8B-B14F-4D97-AF65-F5344CB8AC3E}">
        <p14:creationId xmlns:p14="http://schemas.microsoft.com/office/powerpoint/2010/main" val="115071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a:t>
            </a:r>
            <a:r>
              <a:rPr lang="en-US" baseline="0" dirty="0" smtClean="0"/>
              <a:t> Inspection focus under the Workplace Violence NEP.</a:t>
            </a:r>
            <a:endParaRPr lang="en-US" dirty="0"/>
          </a:p>
        </p:txBody>
      </p:sp>
      <p:sp>
        <p:nvSpPr>
          <p:cNvPr id="4" name="Slide Number Placeholder 3"/>
          <p:cNvSpPr>
            <a:spLocks noGrp="1"/>
          </p:cNvSpPr>
          <p:nvPr>
            <p:ph type="sldNum" sz="quarter" idx="10"/>
          </p:nvPr>
        </p:nvSpPr>
        <p:spPr/>
        <p:txBody>
          <a:bodyPr/>
          <a:lstStyle/>
          <a:p>
            <a:fld id="{47FF0B61-BFD8-4FE8-9105-7E47D20024FE}" type="slidenum">
              <a:rPr lang="en-US" smtClean="0"/>
              <a:t>10</a:t>
            </a:fld>
            <a:endParaRPr lang="en-US"/>
          </a:p>
        </p:txBody>
      </p:sp>
    </p:spTree>
    <p:extLst>
      <p:ext uri="{BB962C8B-B14F-4D97-AF65-F5344CB8AC3E}">
        <p14:creationId xmlns:p14="http://schemas.microsoft.com/office/powerpoint/2010/main" val="85124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Resources targeted directly to prevention and control of workplace</a:t>
            </a:r>
            <a:r>
              <a:rPr lang="en-US" baseline="0" dirty="0" smtClean="0"/>
              <a:t> violence.</a:t>
            </a:r>
            <a:endParaRPr lang="en-US" dirty="0"/>
          </a:p>
        </p:txBody>
      </p:sp>
      <p:sp>
        <p:nvSpPr>
          <p:cNvPr id="4" name="Slide Number Placeholder 3"/>
          <p:cNvSpPr>
            <a:spLocks noGrp="1"/>
          </p:cNvSpPr>
          <p:nvPr>
            <p:ph type="sldNum" sz="quarter" idx="10"/>
          </p:nvPr>
        </p:nvSpPr>
        <p:spPr/>
        <p:txBody>
          <a:bodyPr/>
          <a:lstStyle/>
          <a:p>
            <a:fld id="{47FF0B61-BFD8-4FE8-9105-7E47D20024FE}" type="slidenum">
              <a:rPr lang="en-US" smtClean="0"/>
              <a:t>12</a:t>
            </a:fld>
            <a:endParaRPr lang="en-US"/>
          </a:p>
        </p:txBody>
      </p:sp>
    </p:spTree>
    <p:extLst>
      <p:ext uri="{BB962C8B-B14F-4D97-AF65-F5344CB8AC3E}">
        <p14:creationId xmlns:p14="http://schemas.microsoft.com/office/powerpoint/2010/main" val="104108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note – these are REPORTED incidents</a:t>
            </a:r>
            <a:r>
              <a:rPr lang="en-US" baseline="0" dirty="0" smtClean="0"/>
              <a:t> – but the number of assaults are actually probably much higher – many healthcare workers seem to think that some level of violence is an inherent part of the job</a:t>
            </a:r>
            <a:endParaRPr lang="en-US" dirty="0"/>
          </a:p>
        </p:txBody>
      </p:sp>
      <p:sp>
        <p:nvSpPr>
          <p:cNvPr id="4" name="Slide Number Placeholder 3"/>
          <p:cNvSpPr>
            <a:spLocks noGrp="1"/>
          </p:cNvSpPr>
          <p:nvPr>
            <p:ph type="sldNum" sz="quarter" idx="10"/>
          </p:nvPr>
        </p:nvSpPr>
        <p:spPr/>
        <p:txBody>
          <a:bodyPr/>
          <a:lstStyle/>
          <a:p>
            <a:fld id="{31471AAC-A7CB-4397-B236-7A7E7DCBECF8}" type="slidenum">
              <a:rPr lang="en-US" smtClean="0"/>
              <a:t>14</a:t>
            </a:fld>
            <a:endParaRPr lang="en-US"/>
          </a:p>
        </p:txBody>
      </p:sp>
    </p:spTree>
    <p:extLst>
      <p:ext uri="{BB962C8B-B14F-4D97-AF65-F5344CB8AC3E}">
        <p14:creationId xmlns:p14="http://schemas.microsoft.com/office/powerpoint/2010/main" val="388508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505B1E-9A0D-46AA-A0CB-04A71DE8BEBF}"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7937-9498-4F99-86B7-703E4524D43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05B1E-9A0D-46AA-A0CB-04A71DE8BEBF}"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7937-9498-4F99-86B7-703E4524D4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505B1E-9A0D-46AA-A0CB-04A71DE8BEBF}"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7937-9498-4F99-86B7-703E4524D4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05B1E-9A0D-46AA-A0CB-04A71DE8BEBF}"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7937-9498-4F99-86B7-703E4524D4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05B1E-9A0D-46AA-A0CB-04A71DE8BEBF}" type="datetimeFigureOut">
              <a:rPr lang="en-US" smtClean="0"/>
              <a:t>12/29/17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7937-9498-4F99-86B7-703E4524D43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505B1E-9A0D-46AA-A0CB-04A71DE8BEBF}"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7937-9498-4F99-86B7-703E4524D4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505B1E-9A0D-46AA-A0CB-04A71DE8BEBF}" type="datetimeFigureOut">
              <a:rPr lang="en-US" smtClean="0"/>
              <a:t>12/29/17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17937-9498-4F99-86B7-703E4524D43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505B1E-9A0D-46AA-A0CB-04A71DE8BEBF}" type="datetimeFigureOut">
              <a:rPr lang="en-US" smtClean="0"/>
              <a:t>12/29/17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17937-9498-4F99-86B7-703E4524D4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05B1E-9A0D-46AA-A0CB-04A71DE8BEBF}" type="datetimeFigureOut">
              <a:rPr lang="en-US" smtClean="0"/>
              <a:t>12/29/17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17937-9498-4F99-86B7-703E4524D4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05B1E-9A0D-46AA-A0CB-04A71DE8BEBF}"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7937-9498-4F99-86B7-703E4524D43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05B1E-9A0D-46AA-A0CB-04A71DE8BEBF}" type="datetimeFigureOut">
              <a:rPr lang="en-US" smtClean="0"/>
              <a:t>12/29/17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7937-9498-4F99-86B7-703E4524D4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5505B1E-9A0D-46AA-A0CB-04A71DE8BEBF}" type="datetimeFigureOut">
              <a:rPr lang="en-US" smtClean="0"/>
              <a:t>12/29/17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9A17937-9498-4F99-86B7-703E4524D4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cbs.state.or.us/external/osha/educate/training/pages/120xm7.html" TargetMode="External"/><Relationship Id="rId4" Type="http://schemas.openxmlformats.org/officeDocument/2006/relationships/hyperlink" Target="http://www.mincava.umn.edu/categories/943?type=1" TargetMode="External"/><Relationship Id="rId5" Type="http://schemas.openxmlformats.org/officeDocument/2006/relationships/hyperlink" Target="http://www.hhh.umn.edu/centers/wpp/pdf/case_studies/institutionalized_violence/case.pdf" TargetMode="External"/><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eb-ded.uta.edu/wconnect/CourseStatus.awp?~~13cN800400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mailto:burke.rhonda@dol.gov" TargetMode="External"/><Relationship Id="rId4" Type="http://schemas.openxmlformats.org/officeDocument/2006/relationships/hyperlink" Target="https://www.osha.gov/Publications/OSHA3148/osha3148.html" TargetMode="External"/><Relationship Id="rId5" Type="http://schemas.openxmlformats.org/officeDocument/2006/relationships/hyperlink" Target="https://www.osha.gov/SLTC/workplaceviolence/index.html" TargetMode="External"/><Relationship Id="rId6" Type="http://schemas.openxmlformats.org/officeDocument/2006/relationships/hyperlink" Target="https://www.osha.gov/index.html" TargetMode="External"/><Relationship Id="rId1" Type="http://schemas.openxmlformats.org/officeDocument/2006/relationships/slideLayout" Target="../slideLayouts/slideLayout2.xml"/><Relationship Id="rId2" Type="http://schemas.openxmlformats.org/officeDocument/2006/relationships/hyperlink" Target="mailto:allen.scott@do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6200" y="533400"/>
            <a:ext cx="930207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457200" y="1676400"/>
            <a:ext cx="8229600" cy="4876800"/>
          </a:xfrm>
        </p:spPr>
        <p:txBody>
          <a:bodyPr/>
          <a:lstStyle/>
          <a:p>
            <a:pPr marL="0" lvl="1" indent="0" algn="ctr">
              <a:buNone/>
            </a:pPr>
            <a:r>
              <a:rPr lang="en-US" sz="5400" dirty="0" smtClean="0">
                <a:solidFill>
                  <a:schemeClr val="bg1"/>
                </a:solidFill>
              </a:rPr>
              <a:t>Workplace Violence</a:t>
            </a:r>
          </a:p>
          <a:p>
            <a:pPr marL="0" lvl="1" indent="0" algn="ctr">
              <a:buNone/>
            </a:pPr>
            <a:r>
              <a:rPr lang="en-US" sz="5400" dirty="0" smtClean="0">
                <a:solidFill>
                  <a:schemeClr val="bg1"/>
                </a:solidFill>
              </a:rPr>
              <a:t> </a:t>
            </a:r>
            <a:r>
              <a:rPr lang="en-US" sz="5400" dirty="0">
                <a:solidFill>
                  <a:schemeClr val="bg1"/>
                </a:solidFill>
              </a:rPr>
              <a:t>has remained one of the </a:t>
            </a:r>
            <a:r>
              <a:rPr lang="en-US" sz="5400" dirty="0" smtClean="0">
                <a:solidFill>
                  <a:schemeClr val="bg1"/>
                </a:solidFill>
              </a:rPr>
              <a:t>TOP </a:t>
            </a:r>
            <a:r>
              <a:rPr lang="en-US" sz="5400" dirty="0">
                <a:solidFill>
                  <a:schemeClr val="bg1"/>
                </a:solidFill>
              </a:rPr>
              <a:t>4 causes of workplace death for </a:t>
            </a:r>
            <a:endParaRPr lang="en-US" sz="5400" dirty="0" smtClean="0">
              <a:solidFill>
                <a:schemeClr val="bg1"/>
              </a:solidFill>
            </a:endParaRPr>
          </a:p>
          <a:p>
            <a:pPr marL="0" lvl="1" indent="0" algn="ctr">
              <a:buNone/>
            </a:pPr>
            <a:r>
              <a:rPr lang="en-US" sz="5400" dirty="0" smtClean="0">
                <a:solidFill>
                  <a:schemeClr val="bg1"/>
                </a:solidFill>
              </a:rPr>
              <a:t>15 </a:t>
            </a:r>
            <a:r>
              <a:rPr lang="en-US" sz="5400" dirty="0">
                <a:solidFill>
                  <a:schemeClr val="bg1"/>
                </a:solidFill>
              </a:rPr>
              <a:t>years </a:t>
            </a:r>
          </a:p>
          <a:p>
            <a:endParaRPr lang="en-US" dirty="0"/>
          </a:p>
        </p:txBody>
      </p:sp>
    </p:spTree>
    <p:extLst>
      <p:ext uri="{BB962C8B-B14F-4D97-AF65-F5344CB8AC3E}">
        <p14:creationId xmlns:p14="http://schemas.microsoft.com/office/powerpoint/2010/main" val="84116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Criteria For Initiating Inspection	</a:t>
            </a:r>
            <a:endParaRPr lang="en-US" dirty="0"/>
          </a:p>
        </p:txBody>
      </p:sp>
      <p:sp>
        <p:nvSpPr>
          <p:cNvPr id="6" name="Content Placeholder 5"/>
          <p:cNvSpPr>
            <a:spLocks noGrp="1"/>
          </p:cNvSpPr>
          <p:nvPr>
            <p:ph idx="1"/>
          </p:nvPr>
        </p:nvSpPr>
        <p:spPr/>
        <p:txBody>
          <a:bodyPr/>
          <a:lstStyle/>
          <a:p>
            <a:r>
              <a:rPr lang="en-US" dirty="0" smtClean="0"/>
              <a:t>Known Risk Factors</a:t>
            </a:r>
          </a:p>
          <a:p>
            <a:r>
              <a:rPr lang="en-US" dirty="0" smtClean="0"/>
              <a:t>Evidence of Employer and/or Industry Recognition</a:t>
            </a:r>
          </a:p>
          <a:p>
            <a:r>
              <a:rPr lang="en-US" dirty="0" smtClean="0"/>
              <a:t>Feasible Abatement Methods</a:t>
            </a:r>
            <a:endParaRPr lang="en-US" dirty="0"/>
          </a:p>
        </p:txBody>
      </p:sp>
    </p:spTree>
    <p:extLst>
      <p:ext uri="{BB962C8B-B14F-4D97-AF65-F5344CB8AC3E}">
        <p14:creationId xmlns:p14="http://schemas.microsoft.com/office/powerpoint/2010/main" val="178740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Procedures for WPV</a:t>
            </a:r>
            <a:endParaRPr lang="en-US" dirty="0"/>
          </a:p>
        </p:txBody>
      </p:sp>
      <p:sp>
        <p:nvSpPr>
          <p:cNvPr id="3" name="Content Placeholder 2"/>
          <p:cNvSpPr>
            <a:spLocks noGrp="1"/>
          </p:cNvSpPr>
          <p:nvPr>
            <p:ph idx="1"/>
          </p:nvPr>
        </p:nvSpPr>
        <p:spPr/>
        <p:txBody>
          <a:bodyPr/>
          <a:lstStyle/>
          <a:p>
            <a:r>
              <a:rPr lang="en-US" dirty="0" smtClean="0"/>
              <a:t>Request hazard assessments and incident reviews</a:t>
            </a:r>
          </a:p>
          <a:p>
            <a:r>
              <a:rPr lang="en-US" dirty="0" smtClean="0"/>
              <a:t>Determine who is in charge of security</a:t>
            </a:r>
          </a:p>
          <a:p>
            <a:r>
              <a:rPr lang="en-US" dirty="0" smtClean="0"/>
              <a:t>Conduct interviews to determine whether the hierarchy of controls were implemented for worker protection</a:t>
            </a:r>
          </a:p>
          <a:p>
            <a:r>
              <a:rPr lang="en-US" dirty="0" smtClean="0"/>
              <a:t>Review worker training programs and methods of informing employees of the hazards and protective measures</a:t>
            </a:r>
          </a:p>
          <a:p>
            <a:r>
              <a:rPr lang="en-US" dirty="0" smtClean="0"/>
              <a:t>Complete </a:t>
            </a:r>
            <a:r>
              <a:rPr lang="en-US" dirty="0" err="1" smtClean="0"/>
              <a:t>walkaround</a:t>
            </a:r>
            <a:r>
              <a:rPr lang="en-US" dirty="0" smtClean="0"/>
              <a:t> and observation </a:t>
            </a:r>
          </a:p>
          <a:p>
            <a:pPr lvl="1"/>
            <a:r>
              <a:rPr lang="en-US" dirty="0" smtClean="0"/>
              <a:t>If videotaping or photographing resident handling, consent must be obtained from individual or family</a:t>
            </a:r>
          </a:p>
          <a:p>
            <a:r>
              <a:rPr lang="en-US" dirty="0" smtClean="0"/>
              <a:t>Review all records (including WC, First Aid, 300’s, insurance, near misses)</a:t>
            </a:r>
            <a:endParaRPr lang="en-US" dirty="0"/>
          </a:p>
        </p:txBody>
      </p:sp>
    </p:spTree>
    <p:extLst>
      <p:ext uri="{BB962C8B-B14F-4D97-AF65-F5344CB8AC3E}">
        <p14:creationId xmlns:p14="http://schemas.microsoft.com/office/powerpoint/2010/main" val="1152783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72" t="17199" r="23970" b="19917"/>
          <a:stretch/>
        </p:blipFill>
        <p:spPr bwMode="auto">
          <a:xfrm>
            <a:off x="-304800" y="381000"/>
            <a:ext cx="9658539" cy="628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76200"/>
            <a:ext cx="6858000" cy="381000"/>
          </a:xfrm>
          <a:prstGeom prst="rect">
            <a:avLst/>
          </a:prstGeom>
          <a:noFill/>
        </p:spPr>
        <p:txBody>
          <a:bodyPr wrap="square" rtlCol="0">
            <a:spAutoFit/>
          </a:bodyPr>
          <a:lstStyle/>
          <a:p>
            <a:pPr algn="ctr"/>
            <a:r>
              <a:rPr lang="en-US" dirty="0" smtClean="0"/>
              <a:t>http://www.osha.gov/SLTC/workplaceviolence/index.html</a:t>
            </a:r>
            <a:endParaRPr lang="en-US" dirty="0"/>
          </a:p>
        </p:txBody>
      </p:sp>
    </p:spTree>
    <p:extLst>
      <p:ext uri="{BB962C8B-B14F-4D97-AF65-F5344CB8AC3E}">
        <p14:creationId xmlns:p14="http://schemas.microsoft.com/office/powerpoint/2010/main" val="2028814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1154097"/>
          </a:xfrm>
        </p:spPr>
        <p:txBody>
          <a:bodyPr/>
          <a:lstStyle/>
          <a:p>
            <a:r>
              <a:rPr lang="en-US" dirty="0" smtClean="0"/>
              <a:t>BLS Data (2000)</a:t>
            </a:r>
            <a:endParaRPr lang="en-US" dirty="0"/>
          </a:p>
        </p:txBody>
      </p:sp>
      <p:sp>
        <p:nvSpPr>
          <p:cNvPr id="3" name="Content Placeholder 2"/>
          <p:cNvSpPr>
            <a:spLocks noGrp="1"/>
          </p:cNvSpPr>
          <p:nvPr>
            <p:ph idx="1"/>
          </p:nvPr>
        </p:nvSpPr>
        <p:spPr>
          <a:xfrm>
            <a:off x="914400" y="2057400"/>
            <a:ext cx="7315200" cy="3947160"/>
          </a:xfrm>
        </p:spPr>
        <p:txBody>
          <a:bodyPr>
            <a:normAutofit fontScale="92500" lnSpcReduction="10000"/>
          </a:bodyPr>
          <a:lstStyle/>
          <a:p>
            <a:r>
              <a:rPr lang="en-US" dirty="0" smtClean="0"/>
              <a:t>In 2000</a:t>
            </a:r>
            <a:r>
              <a:rPr lang="en-US" dirty="0"/>
              <a:t>, 48 </a:t>
            </a:r>
            <a:r>
              <a:rPr lang="en-US" dirty="0" smtClean="0"/>
              <a:t>%of </a:t>
            </a:r>
            <a:r>
              <a:rPr lang="en-US" dirty="0"/>
              <a:t>all non-fatal injuries from occupational assaults and violent acts occurred in health care and social services. </a:t>
            </a:r>
            <a:endParaRPr lang="en-US" dirty="0" smtClean="0"/>
          </a:p>
          <a:p>
            <a:r>
              <a:rPr lang="en-US" dirty="0" smtClean="0"/>
              <a:t>Most </a:t>
            </a:r>
            <a:r>
              <a:rPr lang="en-US" dirty="0"/>
              <a:t>of these occurred in hospitals, nursing and personal care facilities, and residential care services. </a:t>
            </a:r>
            <a:endParaRPr lang="en-US" dirty="0" smtClean="0"/>
          </a:p>
          <a:p>
            <a:r>
              <a:rPr lang="en-US" dirty="0" smtClean="0"/>
              <a:t>Nurses</a:t>
            </a:r>
            <a:r>
              <a:rPr lang="en-US" dirty="0"/>
              <a:t>, aides, orderlies and attendants suffered the most non-fatal assaults resulting in injury</a:t>
            </a:r>
            <a:r>
              <a:rPr lang="en-US" dirty="0" smtClean="0"/>
              <a:t>.</a:t>
            </a:r>
          </a:p>
          <a:p>
            <a:r>
              <a:rPr lang="en-US" dirty="0"/>
              <a:t>Injury rates also reveal that health care and social service workers are at high risk of violent assault at work</a:t>
            </a:r>
            <a:br>
              <a:rPr lang="en-US" dirty="0"/>
            </a:br>
            <a:r>
              <a:rPr lang="en-US" dirty="0"/>
              <a:t/>
            </a:r>
            <a:br>
              <a:rPr lang="en-US" dirty="0"/>
            </a:br>
            <a:endParaRPr lang="en-US" dirty="0"/>
          </a:p>
        </p:txBody>
      </p:sp>
    </p:spTree>
    <p:extLst>
      <p:ext uri="{BB962C8B-B14F-4D97-AF65-F5344CB8AC3E}">
        <p14:creationId xmlns:p14="http://schemas.microsoft.com/office/powerpoint/2010/main" val="661795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71419"/>
            <a:ext cx="4191000" cy="3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200" y="5486400"/>
            <a:ext cx="4648200" cy="461665"/>
          </a:xfrm>
          <a:prstGeom prst="rect">
            <a:avLst/>
          </a:prstGeom>
          <a:noFill/>
        </p:spPr>
        <p:txBody>
          <a:bodyPr wrap="square" rtlCol="0">
            <a:spAutoFit/>
          </a:bodyPr>
          <a:lstStyle/>
          <a:p>
            <a:r>
              <a:rPr lang="en-US" sz="1200" dirty="0" smtClean="0"/>
              <a:t>   Private sector     Healthcare         Social            Nursing &amp;         </a:t>
            </a:r>
          </a:p>
          <a:p>
            <a:r>
              <a:rPr lang="en-US" sz="1200" dirty="0" smtClean="0"/>
              <a:t>        overall              </a:t>
            </a:r>
            <a:r>
              <a:rPr lang="en-US" sz="1200" dirty="0" err="1" smtClean="0"/>
              <a:t>overall</a:t>
            </a:r>
            <a:r>
              <a:rPr lang="en-US" sz="1200" dirty="0" smtClean="0"/>
              <a:t>           Services       Personal Care</a:t>
            </a:r>
            <a:endParaRPr lang="en-US" sz="1200" dirty="0"/>
          </a:p>
        </p:txBody>
      </p:sp>
      <p:sp>
        <p:nvSpPr>
          <p:cNvPr id="4" name="TextBox 3"/>
          <p:cNvSpPr txBox="1"/>
          <p:nvPr/>
        </p:nvSpPr>
        <p:spPr>
          <a:xfrm>
            <a:off x="1447800" y="533400"/>
            <a:ext cx="6172200" cy="923330"/>
          </a:xfrm>
          <a:prstGeom prst="rect">
            <a:avLst/>
          </a:prstGeom>
          <a:noFill/>
        </p:spPr>
        <p:txBody>
          <a:bodyPr wrap="square" rtlCol="0">
            <a:spAutoFit/>
          </a:bodyPr>
          <a:lstStyle/>
          <a:p>
            <a:pPr algn="ctr"/>
            <a:r>
              <a:rPr lang="en-US" b="1" dirty="0"/>
              <a:t>Incidence rates for nonfatal assaults and violent acts by industry, 2000</a:t>
            </a:r>
            <a:r>
              <a:rPr lang="en-US" dirty="0"/>
              <a:t/>
            </a:r>
            <a:br>
              <a:rPr lang="en-US" dirty="0"/>
            </a:br>
            <a:r>
              <a:rPr lang="en-US" dirty="0"/>
              <a:t>Incidence rate per 10,000 full-time workers</a:t>
            </a:r>
          </a:p>
        </p:txBody>
      </p:sp>
    </p:spTree>
    <p:extLst>
      <p:ext uri="{BB962C8B-B14F-4D97-AF65-F5344CB8AC3E}">
        <p14:creationId xmlns:p14="http://schemas.microsoft.com/office/powerpoint/2010/main" val="2557983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6103"/>
            <a:ext cx="7315200" cy="1154097"/>
          </a:xfrm>
        </p:spPr>
        <p:txBody>
          <a:bodyPr>
            <a:normAutofit fontScale="90000"/>
          </a:bodyPr>
          <a:lstStyle/>
          <a:p>
            <a:r>
              <a:rPr lang="en-US" dirty="0" smtClean="0"/>
              <a:t>Risk Factors for Healthcare and Social Services</a:t>
            </a:r>
            <a:endParaRPr lang="en-US" dirty="0"/>
          </a:p>
        </p:txBody>
      </p:sp>
      <p:sp>
        <p:nvSpPr>
          <p:cNvPr id="3" name="Content Placeholder 2"/>
          <p:cNvSpPr>
            <a:spLocks noGrp="1"/>
          </p:cNvSpPr>
          <p:nvPr>
            <p:ph sz="half" idx="1"/>
          </p:nvPr>
        </p:nvSpPr>
        <p:spPr>
          <a:xfrm>
            <a:off x="914400" y="1752600"/>
            <a:ext cx="3566160" cy="4660392"/>
          </a:xfrm>
          <a:prstGeom prst="rect">
            <a:avLst/>
          </a:prstGeom>
        </p:spPr>
        <p:txBody>
          <a:bodyPr>
            <a:normAutofit fontScale="55000" lnSpcReduction="20000"/>
          </a:bodyPr>
          <a:lstStyle/>
          <a:p>
            <a:r>
              <a:rPr lang="en-US" dirty="0"/>
              <a:t>The </a:t>
            </a:r>
            <a:r>
              <a:rPr lang="en-US" u="sng" dirty="0"/>
              <a:t>prevalence of handguns </a:t>
            </a:r>
            <a:r>
              <a:rPr lang="en-US" dirty="0"/>
              <a:t>and other weapons among patients, their families or friends; </a:t>
            </a:r>
          </a:p>
          <a:p>
            <a:r>
              <a:rPr lang="en-US" dirty="0"/>
              <a:t>The increasing use of hospitals by police and the </a:t>
            </a:r>
            <a:r>
              <a:rPr lang="en-US" u="sng" dirty="0"/>
              <a:t>criminal justice </a:t>
            </a:r>
            <a:r>
              <a:rPr lang="en-US" dirty="0"/>
              <a:t>system for criminal holds and the care of acutely disturbed, violent individuals; </a:t>
            </a:r>
          </a:p>
          <a:p>
            <a:r>
              <a:rPr lang="en-US" dirty="0"/>
              <a:t>The increasing number of acute and </a:t>
            </a:r>
            <a:r>
              <a:rPr lang="en-US" u="sng" dirty="0"/>
              <a:t>chronic mentally ill patients </a:t>
            </a:r>
            <a:r>
              <a:rPr lang="en-US" dirty="0"/>
              <a:t>being released from hospitals without follow-up care (these patients have the right to refuse medicine and can no longer be hospitalized involuntarily unless they pose an immediate threat to themselves or others); </a:t>
            </a:r>
          </a:p>
          <a:p>
            <a:r>
              <a:rPr lang="en-US" dirty="0"/>
              <a:t>The </a:t>
            </a:r>
            <a:r>
              <a:rPr lang="en-US" u="sng" dirty="0"/>
              <a:t>availability of drugs or money</a:t>
            </a:r>
            <a:r>
              <a:rPr lang="en-US" dirty="0"/>
              <a:t> at hospitals, clinics and </a:t>
            </a:r>
            <a:r>
              <a:rPr lang="en-US" dirty="0" smtClean="0"/>
              <a:t>pharmacies; </a:t>
            </a:r>
            <a:endParaRPr lang="en-US" dirty="0"/>
          </a:p>
          <a:p>
            <a:r>
              <a:rPr lang="en-US" u="sng" dirty="0" smtClean="0"/>
              <a:t>unrestricted </a:t>
            </a:r>
            <a:r>
              <a:rPr lang="en-US" u="sng" dirty="0"/>
              <a:t>movement </a:t>
            </a:r>
            <a:r>
              <a:rPr lang="en-US" dirty="0"/>
              <a:t>of the public in clinics and hospitals and </a:t>
            </a:r>
            <a:endParaRPr lang="en-US" dirty="0" smtClean="0"/>
          </a:p>
          <a:p>
            <a:r>
              <a:rPr lang="en-US" u="sng" dirty="0" smtClean="0"/>
              <a:t>long </a:t>
            </a:r>
            <a:r>
              <a:rPr lang="en-US" u="sng" dirty="0"/>
              <a:t>waits </a:t>
            </a:r>
            <a:r>
              <a:rPr lang="en-US" dirty="0"/>
              <a:t>in emergency or clinic areas that lead to client </a:t>
            </a:r>
            <a:r>
              <a:rPr lang="en-US" u="sng" dirty="0"/>
              <a:t>frustration</a:t>
            </a:r>
            <a:r>
              <a:rPr lang="en-US" dirty="0"/>
              <a:t> over an inability to obtain needed services promptly; </a:t>
            </a:r>
          </a:p>
        </p:txBody>
      </p:sp>
      <p:sp>
        <p:nvSpPr>
          <p:cNvPr id="4" name="Content Placeholder 3"/>
          <p:cNvSpPr>
            <a:spLocks noGrp="1"/>
          </p:cNvSpPr>
          <p:nvPr>
            <p:ph sz="half" idx="2"/>
          </p:nvPr>
        </p:nvSpPr>
        <p:spPr>
          <a:xfrm>
            <a:off x="4681728" y="1676400"/>
            <a:ext cx="3566160" cy="4648200"/>
          </a:xfrm>
          <a:prstGeom prst="rect">
            <a:avLst/>
          </a:prstGeom>
        </p:spPr>
        <p:txBody>
          <a:bodyPr>
            <a:noAutofit/>
          </a:bodyPr>
          <a:lstStyle/>
          <a:p>
            <a:r>
              <a:rPr lang="en-US" sz="1500" dirty="0"/>
              <a:t>The increasing presence of </a:t>
            </a:r>
            <a:r>
              <a:rPr lang="en-US" sz="1500" u="sng" dirty="0"/>
              <a:t>gang members, drug or alcohol abusers, trauma patients or distraught family members</a:t>
            </a:r>
            <a:r>
              <a:rPr lang="en-US" sz="1500" dirty="0"/>
              <a:t>; </a:t>
            </a:r>
          </a:p>
          <a:p>
            <a:r>
              <a:rPr lang="en-US" sz="1500" u="sng" dirty="0"/>
              <a:t>Low staffing levels </a:t>
            </a:r>
            <a:r>
              <a:rPr lang="en-US" sz="1500" dirty="0"/>
              <a:t>during times of increased activity such as mealtimes, visiting times and when staff are transporting patients; </a:t>
            </a:r>
          </a:p>
          <a:p>
            <a:r>
              <a:rPr lang="en-US" sz="1500" u="sng" dirty="0"/>
              <a:t>Isolated work </a:t>
            </a:r>
            <a:r>
              <a:rPr lang="en-US" sz="1500" dirty="0"/>
              <a:t>with clients during examinations or treatment; </a:t>
            </a:r>
          </a:p>
          <a:p>
            <a:r>
              <a:rPr lang="en-US" sz="1500" u="sng" dirty="0"/>
              <a:t>Solo work</a:t>
            </a:r>
            <a:r>
              <a:rPr lang="en-US" sz="1500" dirty="0"/>
              <a:t>, often in remote locations with no backup or way to get assistance, such as communication devices or alarm systems (this is particularly true in high-crime settings); </a:t>
            </a:r>
          </a:p>
          <a:p>
            <a:r>
              <a:rPr lang="en-US" sz="1500" u="sng" dirty="0"/>
              <a:t>Lack of staff training </a:t>
            </a:r>
            <a:r>
              <a:rPr lang="en-US" sz="1500" dirty="0"/>
              <a:t>in recognizing and managing escalating hostile and assaultive behavior; and </a:t>
            </a:r>
          </a:p>
          <a:p>
            <a:r>
              <a:rPr lang="en-US" sz="1500" u="sng" dirty="0"/>
              <a:t>Poorly lit parking </a:t>
            </a:r>
            <a:r>
              <a:rPr lang="en-US" sz="1500" dirty="0"/>
              <a:t>areas. </a:t>
            </a:r>
          </a:p>
          <a:p>
            <a:endParaRPr lang="en-US" sz="1600" dirty="0"/>
          </a:p>
        </p:txBody>
      </p:sp>
    </p:spTree>
    <p:extLst>
      <p:ext uri="{BB962C8B-B14F-4D97-AF65-F5344CB8AC3E}">
        <p14:creationId xmlns:p14="http://schemas.microsoft.com/office/powerpoint/2010/main" val="35444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Elements in a WP Violence Program</a:t>
            </a:r>
            <a:endParaRPr lang="en-US" dirty="0"/>
          </a:p>
        </p:txBody>
      </p:sp>
      <p:sp>
        <p:nvSpPr>
          <p:cNvPr id="5" name="Content Placeholder 4"/>
          <p:cNvSpPr>
            <a:spLocks noGrp="1"/>
          </p:cNvSpPr>
          <p:nvPr>
            <p:ph sz="half" idx="1"/>
          </p:nvPr>
        </p:nvSpPr>
        <p:spPr>
          <a:prstGeom prst="rect">
            <a:avLst/>
          </a:prstGeom>
        </p:spPr>
        <p:txBody>
          <a:bodyPr>
            <a:normAutofit/>
          </a:bodyPr>
          <a:lstStyle/>
          <a:p>
            <a:r>
              <a:rPr lang="en-US" sz="2800" dirty="0"/>
              <a:t>Management commitment and employee involvement; </a:t>
            </a:r>
          </a:p>
          <a:p>
            <a:r>
              <a:rPr lang="en-US" sz="2800" dirty="0"/>
              <a:t>Worksite analysis; </a:t>
            </a:r>
          </a:p>
          <a:p>
            <a:r>
              <a:rPr lang="en-US" sz="2800" dirty="0"/>
              <a:t>Hazard prevention and control; </a:t>
            </a:r>
          </a:p>
          <a:p>
            <a:r>
              <a:rPr lang="en-US" sz="2800" dirty="0"/>
              <a:t>Safety and health training; and </a:t>
            </a:r>
          </a:p>
          <a:p>
            <a:r>
              <a:rPr lang="en-US" sz="2800" dirty="0"/>
              <a:t>Recordkeeping and program </a:t>
            </a:r>
            <a:r>
              <a:rPr lang="en-US" sz="2800" dirty="0" smtClean="0"/>
              <a:t>evaluation</a:t>
            </a:r>
            <a:endParaRPr lang="en-US" sz="2800" dirty="0"/>
          </a:p>
        </p:txBody>
      </p:sp>
      <p:pic>
        <p:nvPicPr>
          <p:cNvPr id="1026" name="Picture 2" descr="C:\Users\hs132\AppData\Local\Microsoft\Windows\Temporary Internet Files\Content.IE5\7GHBLXJQ\MC900056113[1].wm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133600"/>
            <a:ext cx="312979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901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Violence Program</a:t>
            </a:r>
            <a:endParaRPr lang="en-US" dirty="0"/>
          </a:p>
        </p:txBody>
      </p:sp>
      <p:sp>
        <p:nvSpPr>
          <p:cNvPr id="3" name="Content Placeholder 2"/>
          <p:cNvSpPr>
            <a:spLocks noGrp="1"/>
          </p:cNvSpPr>
          <p:nvPr>
            <p:ph sz="half" idx="1"/>
          </p:nvPr>
        </p:nvSpPr>
        <p:spPr>
          <a:prstGeom prst="rect">
            <a:avLst/>
          </a:prstGeom>
        </p:spPr>
        <p:txBody>
          <a:bodyPr/>
          <a:lstStyle/>
          <a:p>
            <a:r>
              <a:rPr lang="en-US" dirty="0" smtClean="0"/>
              <a:t>Management:</a:t>
            </a:r>
          </a:p>
          <a:p>
            <a:pPr lvl="1"/>
            <a:r>
              <a:rPr lang="en-US" dirty="0" smtClean="0"/>
              <a:t>Accountability</a:t>
            </a:r>
          </a:p>
          <a:p>
            <a:pPr lvl="1"/>
            <a:r>
              <a:rPr lang="en-US" dirty="0" smtClean="0"/>
              <a:t>Program development</a:t>
            </a:r>
          </a:p>
          <a:p>
            <a:pPr lvl="1"/>
            <a:r>
              <a:rPr lang="en-US" dirty="0" smtClean="0"/>
              <a:t>Communication to employees</a:t>
            </a:r>
          </a:p>
          <a:p>
            <a:pPr lvl="1"/>
            <a:r>
              <a:rPr lang="en-US" dirty="0" smtClean="0"/>
              <a:t>Participation in surveys</a:t>
            </a:r>
          </a:p>
          <a:p>
            <a:r>
              <a:rPr lang="en-US" dirty="0" smtClean="0"/>
              <a:t>Employees:</a:t>
            </a:r>
          </a:p>
          <a:p>
            <a:pPr lvl="1"/>
            <a:r>
              <a:rPr lang="en-US" dirty="0" smtClean="0"/>
              <a:t>Participation in surveys</a:t>
            </a:r>
          </a:p>
          <a:p>
            <a:pPr lvl="1"/>
            <a:r>
              <a:rPr lang="en-US" dirty="0" smtClean="0"/>
              <a:t>Reporting of instances</a:t>
            </a:r>
          </a:p>
          <a:p>
            <a:pPr lvl="1"/>
            <a:r>
              <a:rPr lang="en-US" dirty="0" smtClean="0"/>
              <a:t>Participating in training</a:t>
            </a:r>
            <a:endParaRPr lang="en-US" dirty="0"/>
          </a:p>
        </p:txBody>
      </p:sp>
      <p:sp>
        <p:nvSpPr>
          <p:cNvPr id="4" name="Content Placeholder 3"/>
          <p:cNvSpPr>
            <a:spLocks noGrp="1"/>
          </p:cNvSpPr>
          <p:nvPr>
            <p:ph sz="half" idx="2"/>
          </p:nvPr>
        </p:nvSpPr>
        <p:spPr>
          <a:prstGeom prst="rect">
            <a:avLst/>
          </a:prstGeom>
        </p:spPr>
        <p:txBody>
          <a:bodyPr/>
          <a:lstStyle/>
          <a:p>
            <a:r>
              <a:rPr lang="en-US" dirty="0" smtClean="0"/>
              <a:t>Worksite Analysis:</a:t>
            </a:r>
          </a:p>
          <a:p>
            <a:pPr lvl="1"/>
            <a:r>
              <a:rPr lang="en-US" dirty="0" smtClean="0"/>
              <a:t>Records review</a:t>
            </a:r>
          </a:p>
          <a:p>
            <a:pPr lvl="1"/>
            <a:r>
              <a:rPr lang="en-US" dirty="0" smtClean="0"/>
              <a:t>Screening surveys</a:t>
            </a:r>
          </a:p>
          <a:p>
            <a:pPr lvl="1"/>
            <a:r>
              <a:rPr lang="en-US" dirty="0" smtClean="0"/>
              <a:t>Evaluation of controls (existing or potential)</a:t>
            </a:r>
            <a:endParaRPr lang="en-US" dirty="0"/>
          </a:p>
        </p:txBody>
      </p:sp>
      <p:sp>
        <p:nvSpPr>
          <p:cNvPr id="5" name="TextBox 4"/>
          <p:cNvSpPr txBox="1"/>
          <p:nvPr/>
        </p:nvSpPr>
        <p:spPr>
          <a:xfrm>
            <a:off x="4876800" y="4572000"/>
            <a:ext cx="3886200" cy="923330"/>
          </a:xfrm>
          <a:prstGeom prst="rect">
            <a:avLst/>
          </a:prstGeom>
          <a:noFill/>
        </p:spPr>
        <p:txBody>
          <a:bodyPr wrap="square" rtlCol="0">
            <a:spAutoFit/>
          </a:bodyPr>
          <a:lstStyle/>
          <a:p>
            <a:pPr algn="ctr"/>
            <a:r>
              <a:rPr lang="en-US" dirty="0" smtClean="0"/>
              <a:t>Management Commitment: </a:t>
            </a:r>
          </a:p>
          <a:p>
            <a:pPr algn="ctr"/>
            <a:r>
              <a:rPr lang="en-US" dirty="0" smtClean="0"/>
              <a:t>Equal commitment to safety and health of workers AND patrons/customers</a:t>
            </a:r>
            <a:endParaRPr lang="en-US" dirty="0"/>
          </a:p>
        </p:txBody>
      </p:sp>
    </p:spTree>
    <p:extLst>
      <p:ext uri="{BB962C8B-B14F-4D97-AF65-F5344CB8AC3E}">
        <p14:creationId xmlns:p14="http://schemas.microsoft.com/office/powerpoint/2010/main" val="65222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Violence Prevention Team</a:t>
            </a:r>
            <a:endParaRPr lang="en-US" dirty="0"/>
          </a:p>
        </p:txBody>
      </p:sp>
      <p:sp>
        <p:nvSpPr>
          <p:cNvPr id="3" name="Content Placeholder 2"/>
          <p:cNvSpPr>
            <a:spLocks noGrp="1"/>
          </p:cNvSpPr>
          <p:nvPr>
            <p:ph sz="half" idx="1"/>
          </p:nvPr>
        </p:nvSpPr>
        <p:spPr/>
        <p:txBody>
          <a:bodyPr/>
          <a:lstStyle/>
          <a:p>
            <a:r>
              <a:rPr lang="en-US" dirty="0" smtClean="0"/>
              <a:t>Develop and Implement</a:t>
            </a:r>
          </a:p>
          <a:p>
            <a:r>
              <a:rPr lang="en-US" dirty="0" smtClean="0"/>
              <a:t>Strategic Approach</a:t>
            </a:r>
          </a:p>
          <a:p>
            <a:r>
              <a:rPr lang="en-US" dirty="0" smtClean="0"/>
              <a:t>Proactive </a:t>
            </a:r>
            <a:r>
              <a:rPr lang="en-US" dirty="0" err="1" smtClean="0"/>
              <a:t>vs</a:t>
            </a:r>
            <a:r>
              <a:rPr lang="en-US" dirty="0" smtClean="0"/>
              <a:t> Reactive</a:t>
            </a:r>
            <a:endParaRPr lang="en-US" dirty="0"/>
          </a:p>
        </p:txBody>
      </p:sp>
      <p:sp>
        <p:nvSpPr>
          <p:cNvPr id="4" name="Content Placeholder 3"/>
          <p:cNvSpPr>
            <a:spLocks noGrp="1"/>
          </p:cNvSpPr>
          <p:nvPr>
            <p:ph sz="half" idx="2"/>
          </p:nvPr>
        </p:nvSpPr>
        <p:spPr/>
        <p:txBody>
          <a:bodyPr/>
          <a:lstStyle/>
          <a:p>
            <a:r>
              <a:rPr lang="en-US" dirty="0" smtClean="0"/>
              <a:t>Human Resources</a:t>
            </a:r>
          </a:p>
          <a:p>
            <a:r>
              <a:rPr lang="en-US" dirty="0" smtClean="0"/>
              <a:t>Security</a:t>
            </a:r>
          </a:p>
          <a:p>
            <a:r>
              <a:rPr lang="en-US" dirty="0" smtClean="0"/>
              <a:t>Safety &amp; Health</a:t>
            </a:r>
          </a:p>
          <a:p>
            <a:r>
              <a:rPr lang="en-US" dirty="0" smtClean="0"/>
              <a:t>Legal Counsel</a:t>
            </a:r>
          </a:p>
          <a:p>
            <a:pPr lvl="1"/>
            <a:r>
              <a:rPr lang="en-US" dirty="0" smtClean="0"/>
              <a:t>Employment Law</a:t>
            </a:r>
          </a:p>
          <a:p>
            <a:r>
              <a:rPr lang="en-US" dirty="0" smtClean="0"/>
              <a:t>Employee Assistance Program members</a:t>
            </a:r>
          </a:p>
          <a:p>
            <a:endParaRPr lang="en-US" dirty="0"/>
          </a:p>
          <a:p>
            <a:r>
              <a:rPr lang="en-US" dirty="0" smtClean="0"/>
              <a:t>Supervisors/Managers</a:t>
            </a:r>
          </a:p>
          <a:p>
            <a:endParaRPr lang="en-US" dirty="0"/>
          </a:p>
        </p:txBody>
      </p:sp>
    </p:spTree>
    <p:extLst>
      <p:ext uri="{BB962C8B-B14F-4D97-AF65-F5344CB8AC3E}">
        <p14:creationId xmlns:p14="http://schemas.microsoft.com/office/powerpoint/2010/main" val="2742835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Security Measures</a:t>
            </a:r>
            <a:endParaRPr lang="en-US" dirty="0"/>
          </a:p>
        </p:txBody>
      </p:sp>
      <p:sp>
        <p:nvSpPr>
          <p:cNvPr id="3" name="Content Placeholder 2"/>
          <p:cNvSpPr>
            <a:spLocks noGrp="1"/>
          </p:cNvSpPr>
          <p:nvPr>
            <p:ph sz="half" idx="1"/>
          </p:nvPr>
        </p:nvSpPr>
        <p:spPr/>
        <p:txBody>
          <a:bodyPr/>
          <a:lstStyle/>
          <a:p>
            <a:r>
              <a:rPr lang="en-US" dirty="0" smtClean="0"/>
              <a:t>Limited public access</a:t>
            </a:r>
          </a:p>
          <a:p>
            <a:r>
              <a:rPr lang="en-US" dirty="0" smtClean="0"/>
              <a:t>Check-in or sign-in</a:t>
            </a:r>
          </a:p>
          <a:p>
            <a:r>
              <a:rPr lang="en-US" dirty="0" smtClean="0"/>
              <a:t>Increased lighting</a:t>
            </a:r>
          </a:p>
          <a:p>
            <a:r>
              <a:rPr lang="en-US" dirty="0" smtClean="0"/>
              <a:t>Access-card systems</a:t>
            </a:r>
          </a:p>
          <a:p>
            <a:r>
              <a:rPr lang="en-US" dirty="0" smtClean="0"/>
              <a:t>ID cards</a:t>
            </a:r>
          </a:p>
          <a:p>
            <a:r>
              <a:rPr lang="en-US" dirty="0" smtClean="0"/>
              <a:t>Video surveillance</a:t>
            </a:r>
          </a:p>
          <a:p>
            <a:r>
              <a:rPr lang="en-US" dirty="0" smtClean="0"/>
              <a:t>Security cards</a:t>
            </a:r>
          </a:p>
        </p:txBody>
      </p:sp>
      <p:sp>
        <p:nvSpPr>
          <p:cNvPr id="4" name="Content Placeholder 3"/>
          <p:cNvSpPr>
            <a:spLocks noGrp="1"/>
          </p:cNvSpPr>
          <p:nvPr>
            <p:ph sz="half" idx="2"/>
          </p:nvPr>
        </p:nvSpPr>
        <p:spPr/>
        <p:txBody>
          <a:bodyPr/>
          <a:lstStyle/>
          <a:p>
            <a:r>
              <a:rPr lang="en-US" dirty="0" smtClean="0"/>
              <a:t>Escort service in parking lots</a:t>
            </a:r>
          </a:p>
          <a:p>
            <a:r>
              <a:rPr lang="en-US" dirty="0" smtClean="0"/>
              <a:t>Metal detectors</a:t>
            </a:r>
          </a:p>
          <a:p>
            <a:r>
              <a:rPr lang="en-US" dirty="0" smtClean="0"/>
              <a:t>Transportation for 2</a:t>
            </a:r>
            <a:r>
              <a:rPr lang="en-US" baseline="30000" dirty="0" smtClean="0"/>
              <a:t>nd</a:t>
            </a:r>
            <a:r>
              <a:rPr lang="en-US" dirty="0" smtClean="0"/>
              <a:t>/3</a:t>
            </a:r>
            <a:r>
              <a:rPr lang="en-US" baseline="30000" dirty="0" smtClean="0"/>
              <a:t>rd</a:t>
            </a:r>
            <a:r>
              <a:rPr lang="en-US" dirty="0" smtClean="0"/>
              <a:t> shift employees</a:t>
            </a:r>
            <a:endParaRPr lang="en-US" dirty="0"/>
          </a:p>
        </p:txBody>
      </p:sp>
    </p:spTree>
    <p:extLst>
      <p:ext uri="{BB962C8B-B14F-4D97-AF65-F5344CB8AC3E}">
        <p14:creationId xmlns:p14="http://schemas.microsoft.com/office/powerpoint/2010/main" val="40149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WPV Statistics</a:t>
            </a:r>
            <a:endParaRPr lang="en-US" dirty="0"/>
          </a:p>
        </p:txBody>
      </p:sp>
      <p:sp>
        <p:nvSpPr>
          <p:cNvPr id="3" name="Content Placeholder 2"/>
          <p:cNvSpPr>
            <a:spLocks noGrp="1"/>
          </p:cNvSpPr>
          <p:nvPr>
            <p:ph sz="half" idx="1"/>
          </p:nvPr>
        </p:nvSpPr>
        <p:spPr/>
        <p:txBody>
          <a:bodyPr/>
          <a:lstStyle/>
          <a:p>
            <a:r>
              <a:rPr lang="en-US" dirty="0" smtClean="0"/>
              <a:t>2010:</a:t>
            </a:r>
          </a:p>
          <a:p>
            <a:pPr lvl="1"/>
            <a:r>
              <a:rPr lang="en-US" dirty="0" smtClean="0"/>
              <a:t>17% of 4,609 workplace fatalities were violent acts</a:t>
            </a:r>
          </a:p>
          <a:p>
            <a:pPr lvl="1"/>
            <a:r>
              <a:rPr lang="en-US" dirty="0" smtClean="0"/>
              <a:t>20 workers/week are murdered</a:t>
            </a:r>
          </a:p>
          <a:p>
            <a:pPr lvl="1"/>
            <a:r>
              <a:rPr lang="en-US" dirty="0" smtClean="0"/>
              <a:t>18,000/year assaulted</a:t>
            </a:r>
          </a:p>
        </p:txBody>
      </p:sp>
      <p:sp>
        <p:nvSpPr>
          <p:cNvPr id="4" name="Content Placeholder 3"/>
          <p:cNvSpPr>
            <a:spLocks noGrp="1"/>
          </p:cNvSpPr>
          <p:nvPr>
            <p:ph sz="half" idx="2"/>
          </p:nvPr>
        </p:nvSpPr>
        <p:spPr/>
        <p:txBody>
          <a:bodyPr>
            <a:normAutofit/>
          </a:bodyPr>
          <a:lstStyle/>
          <a:p>
            <a:r>
              <a:rPr lang="en-US" sz="2400" dirty="0" smtClean="0"/>
              <a:t>2 million U.S. workers per year </a:t>
            </a:r>
            <a:r>
              <a:rPr lang="en-US" sz="2400" i="1" dirty="0" smtClean="0"/>
              <a:t>report</a:t>
            </a:r>
            <a:r>
              <a:rPr lang="en-US" sz="2400" dirty="0" smtClean="0"/>
              <a:t> being victims of some kind of workplace violence.</a:t>
            </a:r>
          </a:p>
          <a:p>
            <a:r>
              <a:rPr lang="en-US" sz="2400" dirty="0" smtClean="0"/>
              <a:t>2012 SHRM Workplace Violence Survey, found that over 1/3</a:t>
            </a:r>
            <a:r>
              <a:rPr lang="en-US" sz="2400" baseline="30000" dirty="0" smtClean="0"/>
              <a:t>rd</a:t>
            </a:r>
            <a:r>
              <a:rPr lang="en-US" sz="2400" dirty="0" smtClean="0"/>
              <a:t> of organizations reported incidents of WPV.</a:t>
            </a:r>
            <a:endParaRPr lang="en-US" sz="2400" dirty="0"/>
          </a:p>
        </p:txBody>
      </p:sp>
    </p:spTree>
    <p:extLst>
      <p:ext uri="{BB962C8B-B14F-4D97-AF65-F5344CB8AC3E}">
        <p14:creationId xmlns:p14="http://schemas.microsoft.com/office/powerpoint/2010/main" val="653229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 Action = Prevention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Prior to hiring</a:t>
            </a:r>
          </a:p>
          <a:p>
            <a:pPr lvl="1"/>
            <a:r>
              <a:rPr lang="en-US" dirty="0" smtClean="0"/>
              <a:t>HR investigation</a:t>
            </a:r>
          </a:p>
          <a:p>
            <a:r>
              <a:rPr lang="en-US" dirty="0" smtClean="0"/>
              <a:t>Policy (including domestic violence policy; state-specific)</a:t>
            </a:r>
          </a:p>
          <a:p>
            <a:r>
              <a:rPr lang="en-US" dirty="0" smtClean="0"/>
              <a:t>Training</a:t>
            </a:r>
          </a:p>
          <a:p>
            <a:pPr lvl="1"/>
            <a:r>
              <a:rPr lang="en-US" dirty="0" smtClean="0"/>
              <a:t>Managers/supervisors on early warning signs and how to address</a:t>
            </a:r>
          </a:p>
          <a:p>
            <a:pPr lvl="2"/>
            <a:r>
              <a:rPr lang="en-US" dirty="0" smtClean="0"/>
              <a:t>Reporting</a:t>
            </a:r>
          </a:p>
          <a:p>
            <a:pPr lvl="1"/>
            <a:r>
              <a:rPr lang="en-US" dirty="0" smtClean="0"/>
              <a:t>Employees</a:t>
            </a:r>
          </a:p>
          <a:p>
            <a:pPr lvl="2"/>
            <a:r>
              <a:rPr lang="en-US" dirty="0" smtClean="0"/>
              <a:t>Reporting</a:t>
            </a:r>
          </a:p>
          <a:p>
            <a:pPr lvl="1"/>
            <a:r>
              <a:rPr lang="en-US" dirty="0" smtClean="0"/>
              <a:t>Investigation</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Periodic risk assessments as part of prevention policy</a:t>
            </a:r>
          </a:p>
          <a:p>
            <a:r>
              <a:rPr lang="en-US" dirty="0" smtClean="0"/>
              <a:t>Communication</a:t>
            </a:r>
          </a:p>
          <a:p>
            <a:pPr lvl="1"/>
            <a:r>
              <a:rPr lang="en-US" dirty="0" smtClean="0"/>
              <a:t>What is the reason for security procedures</a:t>
            </a:r>
          </a:p>
          <a:p>
            <a:pPr lvl="1"/>
            <a:r>
              <a:rPr lang="en-US" dirty="0" smtClean="0"/>
              <a:t>EAP services</a:t>
            </a:r>
          </a:p>
          <a:p>
            <a:r>
              <a:rPr lang="en-US" dirty="0" smtClean="0"/>
              <a:t>Practice</a:t>
            </a:r>
          </a:p>
          <a:p>
            <a:pPr lvl="1"/>
            <a:r>
              <a:rPr lang="en-US" dirty="0" smtClean="0"/>
              <a:t>Emergency action plan</a:t>
            </a:r>
          </a:p>
          <a:p>
            <a:pPr lvl="1"/>
            <a:r>
              <a:rPr lang="en-US" dirty="0" smtClean="0"/>
              <a:t>Facility layout/blueprints</a:t>
            </a:r>
          </a:p>
          <a:p>
            <a:pPr lvl="1"/>
            <a:r>
              <a:rPr lang="en-US" dirty="0" smtClean="0"/>
              <a:t>Public info rep</a:t>
            </a:r>
            <a:endParaRPr lang="en-US" dirty="0"/>
          </a:p>
        </p:txBody>
      </p:sp>
    </p:spTree>
    <p:extLst>
      <p:ext uri="{BB962C8B-B14F-4D97-AF65-F5344CB8AC3E}">
        <p14:creationId xmlns:p14="http://schemas.microsoft.com/office/powerpoint/2010/main" val="1137390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Signs</a:t>
            </a:r>
            <a:endParaRPr lang="en-US" dirty="0"/>
          </a:p>
        </p:txBody>
      </p:sp>
      <p:sp>
        <p:nvSpPr>
          <p:cNvPr id="3" name="Content Placeholder 2"/>
          <p:cNvSpPr>
            <a:spLocks noGrp="1"/>
          </p:cNvSpPr>
          <p:nvPr>
            <p:ph sz="half" idx="1"/>
          </p:nvPr>
        </p:nvSpPr>
        <p:spPr/>
        <p:txBody>
          <a:bodyPr>
            <a:normAutofit/>
          </a:bodyPr>
          <a:lstStyle/>
          <a:p>
            <a:r>
              <a:rPr lang="en-US" dirty="0" smtClean="0"/>
              <a:t>Direct or veiled threats</a:t>
            </a:r>
          </a:p>
          <a:p>
            <a:r>
              <a:rPr lang="en-US" dirty="0" smtClean="0"/>
              <a:t>Harassing/bullying/                aggressive behavior</a:t>
            </a:r>
          </a:p>
          <a:p>
            <a:r>
              <a:rPr lang="en-US" dirty="0" smtClean="0"/>
              <a:t>Bringing weapon to workplace or fascination with weapons</a:t>
            </a:r>
          </a:p>
          <a:p>
            <a:r>
              <a:rPr lang="en-US" dirty="0" smtClean="0"/>
              <a:t>“Strange Behavior”</a:t>
            </a:r>
          </a:p>
          <a:p>
            <a:pPr lvl="1"/>
            <a:r>
              <a:rPr lang="en-US" dirty="0" smtClean="0"/>
              <a:t>Troubled </a:t>
            </a:r>
            <a:r>
              <a:rPr lang="en-US" dirty="0" err="1" smtClean="0"/>
              <a:t>vs</a:t>
            </a:r>
            <a:r>
              <a:rPr lang="en-US" dirty="0" smtClean="0"/>
              <a:t> troubling</a:t>
            </a:r>
            <a:endParaRPr lang="en-US" dirty="0"/>
          </a:p>
        </p:txBody>
      </p:sp>
      <p:sp>
        <p:nvSpPr>
          <p:cNvPr id="4" name="Content Placeholder 3"/>
          <p:cNvSpPr>
            <a:spLocks noGrp="1"/>
          </p:cNvSpPr>
          <p:nvPr>
            <p:ph sz="half" idx="2"/>
          </p:nvPr>
        </p:nvSpPr>
        <p:spPr/>
        <p:txBody>
          <a:bodyPr>
            <a:normAutofit/>
          </a:bodyPr>
          <a:lstStyle/>
          <a:p>
            <a:pPr lvl="1"/>
            <a:r>
              <a:rPr lang="en-US" dirty="0" smtClean="0"/>
              <a:t>Depressed</a:t>
            </a:r>
          </a:p>
          <a:p>
            <a:pPr lvl="1"/>
            <a:r>
              <a:rPr lang="en-US" dirty="0" smtClean="0"/>
              <a:t>Paranoid</a:t>
            </a:r>
          </a:p>
          <a:p>
            <a:pPr lvl="1"/>
            <a:r>
              <a:rPr lang="en-US" dirty="0" smtClean="0"/>
              <a:t>Obsessive interest in job/control of job</a:t>
            </a:r>
          </a:p>
          <a:p>
            <a:r>
              <a:rPr lang="en-US" dirty="0"/>
              <a:t>Performance problems</a:t>
            </a:r>
          </a:p>
          <a:p>
            <a:pPr lvl="1"/>
            <a:r>
              <a:rPr lang="en-US" dirty="0"/>
              <a:t>Increased conflict</a:t>
            </a:r>
          </a:p>
          <a:p>
            <a:pPr lvl="1"/>
            <a:r>
              <a:rPr lang="en-US" dirty="0"/>
              <a:t>Increased absenteeism</a:t>
            </a:r>
          </a:p>
          <a:p>
            <a:endParaRPr lang="en-US" dirty="0"/>
          </a:p>
        </p:txBody>
      </p:sp>
    </p:spTree>
    <p:extLst>
      <p:ext uri="{BB962C8B-B14F-4D97-AF65-F5344CB8AC3E}">
        <p14:creationId xmlns:p14="http://schemas.microsoft.com/office/powerpoint/2010/main" val="896905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sz="half" idx="1"/>
          </p:nvPr>
        </p:nvSpPr>
        <p:spPr/>
        <p:txBody>
          <a:bodyPr>
            <a:normAutofit/>
          </a:bodyPr>
          <a:lstStyle/>
          <a:p>
            <a:endParaRPr lang="en-US" dirty="0"/>
          </a:p>
          <a:p>
            <a:endParaRPr lang="en-US" dirty="0"/>
          </a:p>
        </p:txBody>
      </p:sp>
      <p:sp>
        <p:nvSpPr>
          <p:cNvPr id="2" name="Content Placeholder 1"/>
          <p:cNvSpPr>
            <a:spLocks noGrp="1"/>
          </p:cNvSpPr>
          <p:nvPr>
            <p:ph sz="half" idx="2"/>
          </p:nvPr>
        </p:nvSpPr>
        <p:spPr/>
        <p:txBody>
          <a:bodyPr>
            <a:normAutofit/>
          </a:bodyPr>
          <a:lstStyle/>
          <a:p>
            <a:pPr marL="0" indent="0">
              <a:buNone/>
            </a:pPr>
            <a:r>
              <a:rPr lang="en-US" dirty="0"/>
              <a:t>Triggering </a:t>
            </a:r>
            <a:r>
              <a:rPr lang="en-US" dirty="0" smtClean="0"/>
              <a:t>Events</a:t>
            </a:r>
            <a:br>
              <a:rPr lang="en-US" dirty="0" smtClean="0"/>
            </a:br>
            <a:endParaRPr lang="en-US" dirty="0" smtClean="0"/>
          </a:p>
          <a:p>
            <a:pPr lvl="1"/>
            <a:r>
              <a:rPr lang="en-US" dirty="0" smtClean="0"/>
              <a:t>Employment </a:t>
            </a:r>
            <a:r>
              <a:rPr lang="en-US" dirty="0"/>
              <a:t>terminated</a:t>
            </a:r>
          </a:p>
          <a:p>
            <a:pPr lvl="1"/>
            <a:r>
              <a:rPr lang="en-US" dirty="0"/>
              <a:t>Downsizing/stress</a:t>
            </a:r>
          </a:p>
          <a:p>
            <a:pPr lvl="1"/>
            <a:r>
              <a:rPr lang="en-US" dirty="0"/>
              <a:t>Concerns mishandled</a:t>
            </a:r>
          </a:p>
          <a:p>
            <a:pPr lvl="1"/>
            <a:r>
              <a:rPr lang="en-US" dirty="0"/>
              <a:t>Personality conflict</a:t>
            </a:r>
          </a:p>
          <a:p>
            <a:pPr lvl="2"/>
            <a:r>
              <a:rPr lang="en-US" dirty="0"/>
              <a:t>W/ Supervisor</a:t>
            </a:r>
          </a:p>
          <a:p>
            <a:pPr lvl="1"/>
            <a:r>
              <a:rPr lang="en-US" dirty="0"/>
              <a:t>Personal relationship</a:t>
            </a:r>
          </a:p>
          <a:p>
            <a:pPr lvl="1"/>
            <a:r>
              <a:rPr lang="en-US" dirty="0" smtClean="0"/>
              <a:t>Drugs/Alcohol</a:t>
            </a:r>
            <a:endParaRPr lang="en-US" dirty="0"/>
          </a:p>
        </p:txBody>
      </p:sp>
      <p:sp>
        <p:nvSpPr>
          <p:cNvPr id="4" name="TextBox 3"/>
          <p:cNvSpPr txBox="1"/>
          <p:nvPr/>
        </p:nvSpPr>
        <p:spPr>
          <a:xfrm>
            <a:off x="334926" y="2971800"/>
            <a:ext cx="4343400" cy="646331"/>
          </a:xfrm>
          <a:prstGeom prst="rect">
            <a:avLst/>
          </a:prstGeom>
          <a:solidFill>
            <a:schemeClr val="bg1"/>
          </a:solidFill>
          <a:ln>
            <a:solidFill>
              <a:schemeClr val="tx1"/>
            </a:solidFill>
          </a:ln>
        </p:spPr>
        <p:txBody>
          <a:bodyPr wrap="square" rtlCol="0">
            <a:spAutoFit/>
          </a:bodyPr>
          <a:lstStyle/>
          <a:p>
            <a:pPr algn="ctr"/>
            <a:r>
              <a:rPr lang="en-US" dirty="0" smtClean="0"/>
              <a:t>Warning Signs + Risk Factors = Escalation of Threat</a:t>
            </a:r>
            <a:endParaRPr lang="en-US" dirty="0"/>
          </a:p>
        </p:txBody>
      </p:sp>
    </p:spTree>
    <p:extLst>
      <p:ext uri="{BB962C8B-B14F-4D97-AF65-F5344CB8AC3E}">
        <p14:creationId xmlns:p14="http://schemas.microsoft.com/office/powerpoint/2010/main" val="2040701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10" t="39838" r="57626" b="7387"/>
          <a:stretch/>
        </p:blipFill>
        <p:spPr bwMode="auto">
          <a:xfrm>
            <a:off x="152400" y="762000"/>
            <a:ext cx="8774317" cy="50167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1403856"/>
            <a:ext cx="4267200" cy="246221"/>
          </a:xfrm>
          <a:prstGeom prst="rect">
            <a:avLst/>
          </a:prstGeom>
          <a:noFill/>
          <a:ln w="6350">
            <a:solidFill>
              <a:schemeClr val="tx1"/>
            </a:solidFill>
          </a:ln>
        </p:spPr>
        <p:txBody>
          <a:bodyPr wrap="square" rtlCol="0">
            <a:spAutoFit/>
          </a:bodyPr>
          <a:lstStyle/>
          <a:p>
            <a:r>
              <a:rPr lang="en-US" sz="1000" dirty="0" smtClean="0"/>
              <a:t>http://www.osha.gov/dte/library/materials_library.html#workplaceviolence</a:t>
            </a:r>
            <a:endParaRPr lang="en-US" sz="1000" dirty="0"/>
          </a:p>
        </p:txBody>
      </p:sp>
      <p:sp>
        <p:nvSpPr>
          <p:cNvPr id="3" name="TextBox 2"/>
          <p:cNvSpPr txBox="1"/>
          <p:nvPr/>
        </p:nvSpPr>
        <p:spPr>
          <a:xfrm>
            <a:off x="2438400" y="1905000"/>
            <a:ext cx="4572000" cy="646331"/>
          </a:xfrm>
          <a:prstGeom prst="rect">
            <a:avLst/>
          </a:prstGeom>
          <a:noFill/>
          <a:ln w="6350">
            <a:noFill/>
          </a:ln>
        </p:spPr>
        <p:txBody>
          <a:bodyPr wrap="square" rtlCol="0">
            <a:spAutoFit/>
          </a:bodyPr>
          <a:lstStyle/>
          <a:p>
            <a:r>
              <a:rPr lang="en-US" dirty="0" smtClean="0"/>
              <a:t> </a:t>
            </a:r>
            <a:r>
              <a:rPr lang="en-US" sz="1000" dirty="0" smtClean="0">
                <a:hlinkClick r:id="rId3"/>
              </a:rPr>
              <a:t>http://www.cbs.state.or.us/external/osha/educate/training/pages/120xm7.html</a:t>
            </a:r>
            <a:r>
              <a:rPr lang="en-US" dirty="0" smtClean="0"/>
              <a:t/>
            </a:r>
            <a:br>
              <a:rPr lang="en-US" dirty="0" smtClean="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1830719"/>
              </p:ext>
            </p:extLst>
          </p:nvPr>
        </p:nvGraphicFramePr>
        <p:xfrm>
          <a:off x="-762000" y="3246120"/>
          <a:ext cx="8147304" cy="2621280"/>
        </p:xfrm>
        <a:graphic>
          <a:graphicData uri="http://schemas.openxmlformats.org/drawingml/2006/table">
            <a:tbl>
              <a:tblPr/>
              <a:tblGrid>
                <a:gridCol w="8147304"/>
              </a:tblGrid>
              <a:tr h="184666">
                <a:tc>
                  <a:txBody>
                    <a:bodyPr/>
                    <a:lstStyle/>
                    <a:p>
                      <a:pPr algn="ctr"/>
                      <a:r>
                        <a:rPr lang="en-US" sz="1000" dirty="0">
                          <a:hlinkClick r:id="rId4"/>
                        </a:rPr>
                        <a:t>http://www.mincava.umn.edu/categories/943?type=1</a:t>
                      </a:r>
                      <a:r>
                        <a:rPr lang="en-US" dirty="0"/>
                        <a:t/>
                      </a:r>
                      <a:br>
                        <a:rPr lang="en-US" dirty="0"/>
                      </a:br>
                      <a:endParaRPr lang="en-US" dirty="0"/>
                    </a:p>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txBody>
                  <a:tcPr marL="0" marR="0" marT="0" marB="0" anchor="ctr">
                    <a:lnL>
                      <a:noFill/>
                    </a:lnL>
                    <a:lnR>
                      <a:noFill/>
                    </a:lnR>
                    <a:lnT>
                      <a:noFill/>
                    </a:lnT>
                    <a:lnB>
                      <a:noFill/>
                    </a:lnB>
                  </a:tcPr>
                </a:tc>
              </a:tr>
            </a:tbl>
          </a:graphicData>
        </a:graphic>
      </p:graphicFrame>
      <p:sp>
        <p:nvSpPr>
          <p:cNvPr id="6" name="TextBox 5"/>
          <p:cNvSpPr txBox="1"/>
          <p:nvPr/>
        </p:nvSpPr>
        <p:spPr>
          <a:xfrm>
            <a:off x="2819400" y="4419600"/>
            <a:ext cx="3810000" cy="246221"/>
          </a:xfrm>
          <a:prstGeom prst="rect">
            <a:avLst/>
          </a:prstGeom>
          <a:noFill/>
          <a:ln w="6350">
            <a:solidFill>
              <a:schemeClr val="tx1"/>
            </a:solidFill>
          </a:ln>
        </p:spPr>
        <p:txBody>
          <a:bodyPr wrap="square" rtlCol="0">
            <a:spAutoFit/>
          </a:bodyPr>
          <a:lstStyle/>
          <a:p>
            <a:r>
              <a:rPr lang="en-US" sz="1000" dirty="0" smtClean="0"/>
              <a:t>http://www.dol.gov/ILAB/media/reports/nao/violenceworkrisk.htm</a:t>
            </a:r>
            <a:endParaRPr lang="en-US" sz="1000" dirty="0"/>
          </a:p>
        </p:txBody>
      </p:sp>
      <p:graphicFrame>
        <p:nvGraphicFramePr>
          <p:cNvPr id="7" name="Table 6"/>
          <p:cNvGraphicFramePr>
            <a:graphicFrameLocks noGrp="1"/>
          </p:cNvGraphicFramePr>
          <p:nvPr>
            <p:extLst>
              <p:ext uri="{D42A27DB-BD31-4B8C-83A1-F6EECF244321}">
                <p14:modId xmlns:p14="http://schemas.microsoft.com/office/powerpoint/2010/main" val="137641881"/>
              </p:ext>
            </p:extLst>
          </p:nvPr>
        </p:nvGraphicFramePr>
        <p:xfrm>
          <a:off x="779413" y="5486400"/>
          <a:ext cx="8147304" cy="3169920"/>
        </p:xfrm>
        <a:graphic>
          <a:graphicData uri="http://schemas.openxmlformats.org/drawingml/2006/table">
            <a:tbl>
              <a:tblPr/>
              <a:tblGrid>
                <a:gridCol w="8147304"/>
              </a:tblGrid>
              <a:tr h="0">
                <a:tc>
                  <a:txBody>
                    <a:bodyPr/>
                    <a:lstStyle/>
                    <a:p>
                      <a:pPr algn="ctr"/>
                      <a:r>
                        <a:rPr lang="en-US" sz="1000" dirty="0">
                          <a:hlinkClick r:id="rId5"/>
                        </a:rPr>
                        <a:t>http://www.hhh.umn.edu/centers/wpp/pdf/case_studies/institutionalized_violence/case.pdf</a:t>
                      </a:r>
                      <a:r>
                        <a:rPr lang="en-US" dirty="0"/>
                        <a:t/>
                      </a:r>
                      <a:br>
                        <a:rPr lang="en-US" dirty="0"/>
                      </a:br>
                      <a:endParaRPr lang="en-US" dirty="0"/>
                    </a:p>
                    <a:p>
                      <a:r>
                        <a:rPr lang="en-US" dirty="0" smtClean="0"/>
                        <a:t>Compliance</a:t>
                      </a:r>
                      <a:r>
                        <a:rPr lang="en-US" baseline="0" dirty="0" smtClean="0"/>
                        <a:t> Directive: CPL 02-01-052 (effective date 9/8/11)</a:t>
                      </a:r>
                    </a:p>
                    <a:p>
                      <a:r>
                        <a:rPr lang="en-US" dirty="0" smtClean="0"/>
                        <a:t>Guidelines for Prevention: http://www.osha.gov/Publications/OSHA3148/osha3148.html</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txBody>
                  <a:tcPr marL="0" marR="0" marT="0" marB="0" anchor="ctr">
                    <a:lnL>
                      <a:noFill/>
                    </a:lnL>
                    <a:lnR>
                      <a:noFill/>
                    </a:lnR>
                    <a:lnT>
                      <a:noFill/>
                    </a:lnT>
                    <a:lnB>
                      <a:noFill/>
                    </a:lnB>
                  </a:tcPr>
                </a:tc>
              </a:tr>
            </a:tbl>
          </a:graphicData>
        </a:graphic>
      </p:graphicFrame>
      <p:sp>
        <p:nvSpPr>
          <p:cNvPr id="9" name="Rectangle 8"/>
          <p:cNvSpPr/>
          <p:nvPr/>
        </p:nvSpPr>
        <p:spPr>
          <a:xfrm>
            <a:off x="6400800" y="762000"/>
            <a:ext cx="2438400" cy="641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90600" y="152400"/>
            <a:ext cx="7620000" cy="369332"/>
          </a:xfrm>
          <a:prstGeom prst="rect">
            <a:avLst/>
          </a:prstGeom>
          <a:noFill/>
        </p:spPr>
        <p:txBody>
          <a:bodyPr wrap="square" rtlCol="0">
            <a:spAutoFit/>
          </a:bodyPr>
          <a:lstStyle/>
          <a:p>
            <a:pPr algn="ctr"/>
            <a:r>
              <a:rPr lang="en-US" dirty="0" smtClean="0"/>
              <a:t>Training Resources for Workplace Violence Prevention</a:t>
            </a:r>
            <a:endParaRPr lang="en-US" dirty="0"/>
          </a:p>
        </p:txBody>
      </p:sp>
    </p:spTree>
    <p:extLst>
      <p:ext uri="{BB962C8B-B14F-4D97-AF65-F5344CB8AC3E}">
        <p14:creationId xmlns:p14="http://schemas.microsoft.com/office/powerpoint/2010/main" val="3803274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457200" y="1600200"/>
            <a:ext cx="8458200" cy="4876800"/>
          </a:xfrm>
        </p:spPr>
        <p:txBody>
          <a:bodyPr/>
          <a:lstStyle/>
          <a:p>
            <a:r>
              <a:rPr lang="en-US" dirty="0">
                <a:hlinkClick r:id="rId2"/>
              </a:rPr>
              <a:t>https://web-ded.uta.edu/wconnect/CourseStatus.awp?~~</a:t>
            </a:r>
            <a:r>
              <a:rPr lang="en-US" dirty="0" smtClean="0">
                <a:hlinkClick r:id="rId2"/>
              </a:rPr>
              <a:t>13cN8004001</a:t>
            </a:r>
            <a:r>
              <a:rPr lang="en-US" dirty="0" smtClean="0"/>
              <a:t> </a:t>
            </a:r>
            <a:endParaRPr lang="en-US" dirty="0"/>
          </a:p>
        </p:txBody>
      </p:sp>
    </p:spTree>
    <p:extLst>
      <p:ext uri="{BB962C8B-B14F-4D97-AF65-F5344CB8AC3E}">
        <p14:creationId xmlns:p14="http://schemas.microsoft.com/office/powerpoint/2010/main" val="10592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Iceberg</a:t>
            </a:r>
            <a:endParaRPr lang="en-US" dirty="0"/>
          </a:p>
        </p:txBody>
      </p:sp>
      <p:sp>
        <p:nvSpPr>
          <p:cNvPr id="7" name="Isosceles Triangle 6"/>
          <p:cNvSpPr/>
          <p:nvPr/>
        </p:nvSpPr>
        <p:spPr>
          <a:xfrm>
            <a:off x="2209800" y="1600200"/>
            <a:ext cx="4876800" cy="4495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257550" y="2895600"/>
            <a:ext cx="2781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3581400"/>
            <a:ext cx="32110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79028" y="419100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46121" y="4876800"/>
            <a:ext cx="464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03221" y="5562600"/>
            <a:ext cx="533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91000" y="2209800"/>
            <a:ext cx="838200" cy="646331"/>
          </a:xfrm>
          <a:prstGeom prst="rect">
            <a:avLst/>
          </a:prstGeom>
          <a:noFill/>
        </p:spPr>
        <p:txBody>
          <a:bodyPr wrap="square" rtlCol="0">
            <a:spAutoFit/>
          </a:bodyPr>
          <a:lstStyle/>
          <a:p>
            <a:pPr algn="ctr"/>
            <a:r>
              <a:rPr lang="en-US" dirty="0" smtClean="0"/>
              <a:t>1 Death</a:t>
            </a:r>
            <a:endParaRPr lang="en-US" dirty="0"/>
          </a:p>
        </p:txBody>
      </p:sp>
      <p:sp>
        <p:nvSpPr>
          <p:cNvPr id="28" name="TextBox 27"/>
          <p:cNvSpPr txBox="1"/>
          <p:nvPr/>
        </p:nvSpPr>
        <p:spPr>
          <a:xfrm>
            <a:off x="3886200" y="2971800"/>
            <a:ext cx="1447800" cy="381000"/>
          </a:xfrm>
          <a:prstGeom prst="rect">
            <a:avLst/>
          </a:prstGeom>
          <a:noFill/>
        </p:spPr>
        <p:txBody>
          <a:bodyPr wrap="square" rtlCol="0">
            <a:spAutoFit/>
          </a:bodyPr>
          <a:lstStyle/>
          <a:p>
            <a:pPr algn="ctr"/>
            <a:r>
              <a:rPr lang="en-US" dirty="0" smtClean="0"/>
              <a:t>51, 000 rapes</a:t>
            </a:r>
            <a:endParaRPr lang="en-US" dirty="0"/>
          </a:p>
        </p:txBody>
      </p:sp>
      <p:sp>
        <p:nvSpPr>
          <p:cNvPr id="29" name="TextBox 28"/>
          <p:cNvSpPr txBox="1"/>
          <p:nvPr/>
        </p:nvSpPr>
        <p:spPr>
          <a:xfrm>
            <a:off x="3581400" y="3745468"/>
            <a:ext cx="2133600" cy="369332"/>
          </a:xfrm>
          <a:prstGeom prst="rect">
            <a:avLst/>
          </a:prstGeom>
          <a:noFill/>
        </p:spPr>
        <p:txBody>
          <a:bodyPr wrap="square" rtlCol="0">
            <a:spAutoFit/>
          </a:bodyPr>
          <a:lstStyle/>
          <a:p>
            <a:pPr algn="ctr"/>
            <a:r>
              <a:rPr lang="en-US" dirty="0" smtClean="0"/>
              <a:t>84,000 robberies</a:t>
            </a:r>
            <a:endParaRPr lang="en-US" dirty="0"/>
          </a:p>
        </p:txBody>
      </p:sp>
      <p:sp>
        <p:nvSpPr>
          <p:cNvPr id="30" name="TextBox 29"/>
          <p:cNvSpPr txBox="1"/>
          <p:nvPr/>
        </p:nvSpPr>
        <p:spPr>
          <a:xfrm>
            <a:off x="3257549" y="4202668"/>
            <a:ext cx="3001511" cy="369332"/>
          </a:xfrm>
          <a:prstGeom prst="rect">
            <a:avLst/>
          </a:prstGeom>
          <a:noFill/>
        </p:spPr>
        <p:txBody>
          <a:bodyPr wrap="square" rtlCol="0">
            <a:spAutoFit/>
          </a:bodyPr>
          <a:lstStyle/>
          <a:p>
            <a:pPr algn="ctr"/>
            <a:r>
              <a:rPr lang="en-US" dirty="0" smtClean="0"/>
              <a:t>396,000 aggravated assaults</a:t>
            </a:r>
            <a:endParaRPr lang="en-US" dirty="0"/>
          </a:p>
        </p:txBody>
      </p:sp>
      <p:sp>
        <p:nvSpPr>
          <p:cNvPr id="31" name="TextBox 30"/>
          <p:cNvSpPr txBox="1"/>
          <p:nvPr/>
        </p:nvSpPr>
        <p:spPr>
          <a:xfrm>
            <a:off x="2971800" y="4953000"/>
            <a:ext cx="3733800" cy="369332"/>
          </a:xfrm>
          <a:prstGeom prst="rect">
            <a:avLst/>
          </a:prstGeom>
          <a:noFill/>
        </p:spPr>
        <p:txBody>
          <a:bodyPr wrap="square" rtlCol="0">
            <a:spAutoFit/>
          </a:bodyPr>
          <a:lstStyle/>
          <a:p>
            <a:pPr algn="ctr"/>
            <a:r>
              <a:rPr lang="en-US" dirty="0" smtClean="0"/>
              <a:t>1.5 million non-aggravated assaults</a:t>
            </a:r>
            <a:endParaRPr lang="en-US" dirty="0"/>
          </a:p>
        </p:txBody>
      </p:sp>
      <p:sp>
        <p:nvSpPr>
          <p:cNvPr id="32" name="TextBox 31"/>
          <p:cNvSpPr txBox="1"/>
          <p:nvPr/>
        </p:nvSpPr>
        <p:spPr>
          <a:xfrm>
            <a:off x="2803321" y="5638800"/>
            <a:ext cx="3733800" cy="369332"/>
          </a:xfrm>
          <a:prstGeom prst="rect">
            <a:avLst/>
          </a:prstGeom>
          <a:noFill/>
        </p:spPr>
        <p:txBody>
          <a:bodyPr wrap="square" rtlCol="0">
            <a:spAutoFit/>
          </a:bodyPr>
          <a:lstStyle/>
          <a:p>
            <a:pPr algn="ctr"/>
            <a:r>
              <a:rPr lang="en-US" dirty="0" smtClean="0"/>
              <a:t>6.0 million threats or intimidations</a:t>
            </a:r>
            <a:endParaRPr lang="en-US" dirty="0"/>
          </a:p>
        </p:txBody>
      </p:sp>
      <p:sp>
        <p:nvSpPr>
          <p:cNvPr id="33" name="Double Wave 32"/>
          <p:cNvSpPr/>
          <p:nvPr/>
        </p:nvSpPr>
        <p:spPr>
          <a:xfrm>
            <a:off x="228600" y="2778199"/>
            <a:ext cx="3505200" cy="285750"/>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a:off x="5584621" y="2749624"/>
            <a:ext cx="3505200" cy="342900"/>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541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3" name="Content Placeholder 2"/>
          <p:cNvSpPr>
            <a:spLocks noGrp="1"/>
          </p:cNvSpPr>
          <p:nvPr>
            <p:ph idx="1"/>
          </p:nvPr>
        </p:nvSpPr>
        <p:spPr/>
        <p:txBody>
          <a:bodyPr/>
          <a:lstStyle/>
          <a:p>
            <a:r>
              <a:rPr lang="en-US" dirty="0" smtClean="0"/>
              <a:t>Direct</a:t>
            </a:r>
          </a:p>
          <a:p>
            <a:r>
              <a:rPr lang="en-US" dirty="0" smtClean="0"/>
              <a:t>Indirect</a:t>
            </a:r>
          </a:p>
          <a:p>
            <a:endParaRPr lang="en-US" dirty="0"/>
          </a:p>
          <a:p>
            <a:r>
              <a:rPr lang="en-US" dirty="0" smtClean="0"/>
              <a:t>Liberty Mutual Research Institute for Safety</a:t>
            </a:r>
          </a:p>
          <a:p>
            <a:pPr lvl="1"/>
            <a:r>
              <a:rPr lang="en-US" dirty="0" smtClean="0"/>
              <a:t>Workplace Safety Index</a:t>
            </a:r>
          </a:p>
          <a:p>
            <a:pPr lvl="1"/>
            <a:r>
              <a:rPr lang="en-US" dirty="0" smtClean="0"/>
              <a:t>2011 Annual Index reported “assaults and violent acts” as           10</a:t>
            </a:r>
            <a:r>
              <a:rPr lang="en-US" baseline="30000" dirty="0" smtClean="0"/>
              <a:t>th</a:t>
            </a:r>
            <a:r>
              <a:rPr lang="en-US" dirty="0" smtClean="0"/>
              <a:t> leading cause of nonfatal occupational injury (2009) : </a:t>
            </a:r>
            <a:r>
              <a:rPr lang="en-US" dirty="0"/>
              <a:t> </a:t>
            </a:r>
            <a:r>
              <a:rPr lang="en-US" dirty="0" smtClean="0"/>
              <a:t>        $590 million WC cost</a:t>
            </a:r>
            <a:endParaRPr lang="en-US" dirty="0"/>
          </a:p>
        </p:txBody>
      </p:sp>
    </p:spTree>
    <p:extLst>
      <p:ext uri="{BB962C8B-B14F-4D97-AF65-F5344CB8AC3E}">
        <p14:creationId xmlns:p14="http://schemas.microsoft.com/office/powerpoint/2010/main" val="1914925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461904"/>
            <a:ext cx="6267450" cy="539255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00200" y="228600"/>
            <a:ext cx="6248400" cy="1315405"/>
          </a:xfrm>
        </p:spPr>
      </p:pic>
    </p:spTree>
    <p:extLst>
      <p:ext uri="{BB962C8B-B14F-4D97-AF65-F5344CB8AC3E}">
        <p14:creationId xmlns:p14="http://schemas.microsoft.com/office/powerpoint/2010/main" val="628423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National Safety Survey</a:t>
            </a:r>
            <a:endParaRPr lang="en-US" dirty="0"/>
          </a:p>
        </p:txBody>
      </p:sp>
      <p:sp>
        <p:nvSpPr>
          <p:cNvPr id="3" name="Content Placeholder 2"/>
          <p:cNvSpPr>
            <a:spLocks noGrp="1"/>
          </p:cNvSpPr>
          <p:nvPr>
            <p:ph idx="1"/>
          </p:nvPr>
        </p:nvSpPr>
        <p:spPr>
          <a:xfrm>
            <a:off x="228600" y="1600200"/>
            <a:ext cx="8686800" cy="4876800"/>
          </a:xfrm>
        </p:spPr>
        <p:txBody>
          <a:bodyPr/>
          <a:lstStyle/>
          <a:p>
            <a:r>
              <a:rPr lang="en-US" dirty="0" smtClean="0"/>
              <a:t>1,000 EHS Professionals </a:t>
            </a:r>
          </a:p>
          <a:p>
            <a:r>
              <a:rPr lang="en-US" dirty="0" smtClean="0"/>
              <a:t>Polled about all facets of workplace EHS</a:t>
            </a:r>
          </a:p>
          <a:p>
            <a:r>
              <a:rPr lang="en-US" dirty="0" smtClean="0"/>
              <a:t>20% reported witnessing or been directly impacted by WPV:</a:t>
            </a:r>
          </a:p>
          <a:p>
            <a:pPr lvl="1"/>
            <a:r>
              <a:rPr lang="en-US" dirty="0" smtClean="0"/>
              <a:t>“Physical altercation between two operators with known poor relationship”</a:t>
            </a:r>
          </a:p>
          <a:p>
            <a:pPr lvl="1"/>
            <a:r>
              <a:rPr lang="en-US" dirty="0" smtClean="0"/>
              <a:t>“I have been threatened (during the first few years of my career in safety), investigated threats, and dealt with employee who was keeping a loaded firearm in his locker”</a:t>
            </a:r>
          </a:p>
          <a:p>
            <a:pPr lvl="1"/>
            <a:r>
              <a:rPr lang="en-US" dirty="0" smtClean="0"/>
              <a:t>“Gang violence, death threats, physical violence between employees”</a:t>
            </a:r>
          </a:p>
          <a:p>
            <a:r>
              <a:rPr lang="en-US" dirty="0" smtClean="0"/>
              <a:t>25% reported being bullied or witnessing bullying:</a:t>
            </a:r>
          </a:p>
          <a:p>
            <a:pPr lvl="1"/>
            <a:r>
              <a:rPr lang="en-US" dirty="0" smtClean="0"/>
              <a:t>“Foreman tried to bully an employee into performing maintenance work without having safety protocols in place.”</a:t>
            </a:r>
          </a:p>
          <a:p>
            <a:pPr lvl="1"/>
            <a:endParaRPr lang="en-US" dirty="0"/>
          </a:p>
        </p:txBody>
      </p:sp>
    </p:spTree>
    <p:extLst>
      <p:ext uri="{BB962C8B-B14F-4D97-AF65-F5344CB8AC3E}">
        <p14:creationId xmlns:p14="http://schemas.microsoft.com/office/powerpoint/2010/main" val="283021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Classification of Perpetrators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8443540"/>
              </p:ext>
            </p:extLst>
          </p:nvPr>
        </p:nvGraphicFramePr>
        <p:xfrm>
          <a:off x="457200" y="1295400"/>
          <a:ext cx="8229600" cy="4846320"/>
        </p:xfrm>
        <a:graphic>
          <a:graphicData uri="http://schemas.openxmlformats.org/drawingml/2006/table">
            <a:tbl>
              <a:tblPr firstRow="1" bandRow="1">
                <a:tableStyleId>{5C22544A-7EE6-4342-B048-85BDC9FD1C3A}</a:tableStyleId>
              </a:tblPr>
              <a:tblGrid>
                <a:gridCol w="2743200"/>
                <a:gridCol w="3352800"/>
                <a:gridCol w="2133600"/>
              </a:tblGrid>
              <a:tr h="370840">
                <a:tc>
                  <a:txBody>
                    <a:bodyPr/>
                    <a:lstStyle/>
                    <a:p>
                      <a:r>
                        <a:rPr lang="en-US" dirty="0" smtClean="0"/>
                        <a:t>Type</a:t>
                      </a:r>
                      <a:endParaRPr lang="en-US" dirty="0"/>
                    </a:p>
                  </a:txBody>
                  <a:tcPr/>
                </a:tc>
                <a:tc>
                  <a:txBody>
                    <a:bodyPr/>
                    <a:lstStyle/>
                    <a:p>
                      <a:r>
                        <a:rPr lang="en-US" dirty="0" smtClean="0"/>
                        <a:t>Relationship</a:t>
                      </a:r>
                      <a:endParaRPr lang="en-US" dirty="0"/>
                    </a:p>
                  </a:txBody>
                  <a:tcPr/>
                </a:tc>
                <a:tc>
                  <a:txBody>
                    <a:bodyPr/>
                    <a:lstStyle/>
                    <a:p>
                      <a:r>
                        <a:rPr lang="en-US" dirty="0" smtClean="0"/>
                        <a:t>% Workplace Homicides</a:t>
                      </a:r>
                      <a:endParaRPr lang="en-US" dirty="0"/>
                    </a:p>
                  </a:txBody>
                  <a:tcPr/>
                </a:tc>
              </a:tr>
              <a:tr h="370840">
                <a:tc>
                  <a:txBody>
                    <a:bodyPr/>
                    <a:lstStyle/>
                    <a:p>
                      <a:r>
                        <a:rPr lang="en-US" dirty="0" smtClean="0"/>
                        <a:t>Criminal Intent</a:t>
                      </a:r>
                      <a:endParaRPr lang="en-US" dirty="0"/>
                    </a:p>
                  </a:txBody>
                  <a:tcPr/>
                </a:tc>
                <a:tc>
                  <a:txBody>
                    <a:bodyPr/>
                    <a:lstStyle/>
                    <a:p>
                      <a:r>
                        <a:rPr lang="en-US" dirty="0" smtClean="0"/>
                        <a:t>No</a:t>
                      </a:r>
                      <a:r>
                        <a:rPr lang="en-US" baseline="0" dirty="0" smtClean="0"/>
                        <a:t> legitimate relationship to business  or employees.</a:t>
                      </a:r>
                    </a:p>
                    <a:p>
                      <a:r>
                        <a:rPr lang="en-US" baseline="0" dirty="0" smtClean="0"/>
                        <a:t>Ex. robbery,  trespassing</a:t>
                      </a:r>
                      <a:endParaRPr lang="en-US" dirty="0"/>
                    </a:p>
                  </a:txBody>
                  <a:tcPr/>
                </a:tc>
                <a:tc>
                  <a:txBody>
                    <a:bodyPr/>
                    <a:lstStyle/>
                    <a:p>
                      <a:pPr algn="ctr"/>
                      <a:r>
                        <a:rPr lang="en-US" dirty="0" smtClean="0"/>
                        <a:t>85%</a:t>
                      </a:r>
                      <a:endParaRPr lang="en-US" dirty="0"/>
                    </a:p>
                  </a:txBody>
                  <a:tcPr/>
                </a:tc>
              </a:tr>
              <a:tr h="370840">
                <a:tc>
                  <a:txBody>
                    <a:bodyPr/>
                    <a:lstStyle/>
                    <a:p>
                      <a:r>
                        <a:rPr lang="en-US" dirty="0" smtClean="0"/>
                        <a:t>Customer</a:t>
                      </a:r>
                      <a:r>
                        <a:rPr lang="en-US" baseline="0" dirty="0" smtClean="0"/>
                        <a:t> or Client</a:t>
                      </a:r>
                    </a:p>
                  </a:txBody>
                  <a:tcPr/>
                </a:tc>
                <a:tc>
                  <a:txBody>
                    <a:bodyPr/>
                    <a:lstStyle/>
                    <a:p>
                      <a:r>
                        <a:rPr lang="en-US" dirty="0" smtClean="0"/>
                        <a:t>Legitimate</a:t>
                      </a:r>
                      <a:r>
                        <a:rPr lang="en-US" baseline="0" dirty="0" smtClean="0"/>
                        <a:t> relationship with business. </a:t>
                      </a:r>
                    </a:p>
                    <a:p>
                      <a:r>
                        <a:rPr lang="en-US" baseline="0" dirty="0" smtClean="0"/>
                        <a:t>Ex. police officers, teachers, patient caregivers</a:t>
                      </a:r>
                      <a:endParaRPr lang="en-US" dirty="0"/>
                    </a:p>
                  </a:txBody>
                  <a:tcPr/>
                </a:tc>
                <a:tc>
                  <a:txBody>
                    <a:bodyPr/>
                    <a:lstStyle/>
                    <a:p>
                      <a:pPr algn="ctr"/>
                      <a:r>
                        <a:rPr lang="en-US" dirty="0" smtClean="0"/>
                        <a:t>3%</a:t>
                      </a:r>
                      <a:endParaRPr lang="en-US" dirty="0"/>
                    </a:p>
                  </a:txBody>
                  <a:tcPr/>
                </a:tc>
              </a:tr>
              <a:tr h="370840">
                <a:tc>
                  <a:txBody>
                    <a:bodyPr/>
                    <a:lstStyle/>
                    <a:p>
                      <a:r>
                        <a:rPr lang="en-US" dirty="0" smtClean="0"/>
                        <a:t>Worker-on-Worker</a:t>
                      </a:r>
                      <a:endParaRPr lang="en-US" dirty="0"/>
                    </a:p>
                  </a:txBody>
                  <a:tcPr/>
                </a:tc>
                <a:tc>
                  <a:txBody>
                    <a:bodyPr/>
                    <a:lstStyle/>
                    <a:p>
                      <a:r>
                        <a:rPr lang="en-US" dirty="0" smtClean="0"/>
                        <a:t>Employee or past employee  in the workplace</a:t>
                      </a:r>
                      <a:endParaRPr lang="en-US" dirty="0"/>
                    </a:p>
                  </a:txBody>
                  <a:tcPr/>
                </a:tc>
                <a:tc>
                  <a:txBody>
                    <a:bodyPr/>
                    <a:lstStyle/>
                    <a:p>
                      <a:pPr algn="ctr"/>
                      <a:r>
                        <a:rPr lang="en-US" dirty="0" smtClean="0"/>
                        <a:t>7%</a:t>
                      </a:r>
                      <a:endParaRPr lang="en-US" dirty="0"/>
                    </a:p>
                  </a:txBody>
                  <a:tcPr/>
                </a:tc>
              </a:tr>
              <a:tr h="370840">
                <a:tc>
                  <a:txBody>
                    <a:bodyPr/>
                    <a:lstStyle/>
                    <a:p>
                      <a:r>
                        <a:rPr lang="en-US" dirty="0" smtClean="0"/>
                        <a:t>Personal Relationship</a:t>
                      </a:r>
                      <a:endParaRPr lang="en-US" dirty="0"/>
                    </a:p>
                  </a:txBody>
                  <a:tcPr/>
                </a:tc>
                <a:tc>
                  <a:txBody>
                    <a:bodyPr/>
                    <a:lstStyle/>
                    <a:p>
                      <a:r>
                        <a:rPr lang="en-US" dirty="0" smtClean="0"/>
                        <a:t>No relationship</a:t>
                      </a:r>
                      <a:r>
                        <a:rPr lang="en-US" baseline="0" dirty="0" smtClean="0"/>
                        <a:t> with business but personal relationship with intended victim who is employee.</a:t>
                      </a:r>
                    </a:p>
                    <a:p>
                      <a:r>
                        <a:rPr lang="en-US" baseline="0" dirty="0" smtClean="0"/>
                        <a:t>Ex. Domestic violence</a:t>
                      </a:r>
                      <a:endParaRPr lang="en-US" dirty="0"/>
                    </a:p>
                  </a:txBody>
                  <a:tcPr/>
                </a:tc>
                <a:tc>
                  <a:txBody>
                    <a:bodyPr/>
                    <a:lstStyle/>
                    <a:p>
                      <a:pPr algn="ctr"/>
                      <a:r>
                        <a:rPr lang="en-US" dirty="0" smtClean="0"/>
                        <a:t>5%</a:t>
                      </a:r>
                      <a:endParaRPr lang="en-US" dirty="0"/>
                    </a:p>
                  </a:txBody>
                  <a:tcPr/>
                </a:tc>
              </a:tr>
            </a:tbl>
          </a:graphicData>
        </a:graphic>
      </p:graphicFrame>
      <p:sp>
        <p:nvSpPr>
          <p:cNvPr id="9" name="TextBox 8"/>
          <p:cNvSpPr txBox="1"/>
          <p:nvPr/>
        </p:nvSpPr>
        <p:spPr>
          <a:xfrm>
            <a:off x="152400" y="6324600"/>
            <a:ext cx="8763000" cy="276999"/>
          </a:xfrm>
          <a:prstGeom prst="rect">
            <a:avLst/>
          </a:prstGeom>
          <a:noFill/>
        </p:spPr>
        <p:txBody>
          <a:bodyPr wrap="square" rtlCol="0">
            <a:spAutoFit/>
          </a:bodyPr>
          <a:lstStyle/>
          <a:p>
            <a:pPr algn="ctr"/>
            <a:r>
              <a:rPr lang="en-US" sz="1200" dirty="0" smtClean="0"/>
              <a:t>Source: NIOSH “Workplace Violence Prevention Strategies and Research Needs; 2004</a:t>
            </a:r>
            <a:endParaRPr lang="en-US" sz="1200" dirty="0"/>
          </a:p>
        </p:txBody>
      </p:sp>
    </p:spTree>
    <p:extLst>
      <p:ext uri="{BB962C8B-B14F-4D97-AF65-F5344CB8AC3E}">
        <p14:creationId xmlns:p14="http://schemas.microsoft.com/office/powerpoint/2010/main" val="1363384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 Workplace Violence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Workplace violence (WPV) is a recognized hazard in nursing and residential </a:t>
            </a:r>
            <a:r>
              <a:rPr lang="en-US" dirty="0" smtClean="0"/>
              <a:t>care facilities.</a:t>
            </a:r>
          </a:p>
          <a:p>
            <a:r>
              <a:rPr lang="en-US" dirty="0"/>
              <a:t>In 2010, BLS data reported approximately </a:t>
            </a:r>
            <a:r>
              <a:rPr lang="en-US" dirty="0" smtClean="0"/>
              <a:t>2,130 assaults </a:t>
            </a:r>
            <a:r>
              <a:rPr lang="en-US" dirty="0"/>
              <a:t>by persons in nursing and </a:t>
            </a:r>
            <a:r>
              <a:rPr lang="en-US" dirty="0" smtClean="0"/>
              <a:t>residential </a:t>
            </a:r>
            <a:r>
              <a:rPr lang="en-US" dirty="0"/>
              <a:t>care facilities</a:t>
            </a:r>
            <a:r>
              <a:rPr lang="en-US" dirty="0" smtClean="0"/>
              <a:t>.</a:t>
            </a:r>
          </a:p>
          <a:p>
            <a:r>
              <a:rPr lang="en-US" dirty="0"/>
              <a:t>Is considered a “recognized hazard” by OSHA…</a:t>
            </a:r>
          </a:p>
          <a:p>
            <a:pPr marL="0" indent="0">
              <a:buNone/>
            </a:pPr>
            <a:endParaRPr lang="en-US" dirty="0"/>
          </a:p>
          <a:p>
            <a:r>
              <a:rPr lang="en-US" dirty="0" smtClean="0"/>
              <a:t>INSPECTIONS WILL INCLUDE:</a:t>
            </a:r>
          </a:p>
          <a:p>
            <a:pPr lvl="1"/>
            <a:r>
              <a:rPr lang="en-US" dirty="0" smtClean="0"/>
              <a:t> Investigation </a:t>
            </a:r>
            <a:r>
              <a:rPr lang="en-US" dirty="0"/>
              <a:t>of incidents related to workplace </a:t>
            </a:r>
            <a:r>
              <a:rPr lang="en-US" dirty="0" smtClean="0"/>
              <a:t>violence</a:t>
            </a:r>
          </a:p>
          <a:p>
            <a:pPr lvl="1"/>
            <a:r>
              <a:rPr lang="en-US" dirty="0" smtClean="0"/>
              <a:t>CPL 02-01-052: Enforcement Procedures for Investigating or Inspecting Workplace Violence Incidents</a:t>
            </a:r>
          </a:p>
          <a:p>
            <a:pPr lvl="2"/>
            <a:r>
              <a:rPr lang="en-US" dirty="0" smtClean="0"/>
              <a:t>Management Involvement</a:t>
            </a:r>
          </a:p>
          <a:p>
            <a:pPr lvl="2"/>
            <a:r>
              <a:rPr lang="en-US" dirty="0" smtClean="0"/>
              <a:t>Worksite Analysis</a:t>
            </a:r>
          </a:p>
          <a:p>
            <a:pPr lvl="2"/>
            <a:r>
              <a:rPr lang="en-US" dirty="0" smtClean="0"/>
              <a:t>Hazard Prevention and Control</a:t>
            </a:r>
          </a:p>
          <a:p>
            <a:pPr lvl="2"/>
            <a:r>
              <a:rPr lang="en-US" dirty="0" smtClean="0"/>
              <a:t>Employee Involvement</a:t>
            </a:r>
            <a:endParaRPr lang="en-US" dirty="0"/>
          </a:p>
        </p:txBody>
      </p:sp>
    </p:spTree>
    <p:extLst>
      <p:ext uri="{BB962C8B-B14F-4D97-AF65-F5344CB8AC3E}">
        <p14:creationId xmlns:p14="http://schemas.microsoft.com/office/powerpoint/2010/main" val="4038642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229600" cy="5943600"/>
          </a:xfrm>
        </p:spPr>
        <p:txBody>
          <a:bodyPr>
            <a:normAutofit fontScale="25000" lnSpcReduction="20000"/>
          </a:bodyPr>
          <a:lstStyle/>
          <a:p>
            <a:pPr marL="0" indent="0">
              <a:buNone/>
            </a:pPr>
            <a:r>
              <a:rPr lang="en-US" sz="4000" dirty="0"/>
              <a:t>Region 5 News Release: 12-819-CHI</a:t>
            </a:r>
            <a:br>
              <a:rPr lang="en-US" sz="4000" dirty="0"/>
            </a:br>
            <a:r>
              <a:rPr lang="en-US" sz="4000" dirty="0"/>
              <a:t>May 1, 2012</a:t>
            </a:r>
            <a:br>
              <a:rPr lang="en-US" sz="4000" dirty="0"/>
            </a:br>
            <a:r>
              <a:rPr lang="en-US" sz="4000" dirty="0"/>
              <a:t>Contact: Scott Allen      Rhonda Burke</a:t>
            </a:r>
            <a:br>
              <a:rPr lang="en-US" sz="4000" dirty="0"/>
            </a:br>
            <a:r>
              <a:rPr lang="en-US" sz="4000" dirty="0"/>
              <a:t>Phone:        312-353-6976</a:t>
            </a:r>
            <a:br>
              <a:rPr lang="en-US" sz="4000" dirty="0"/>
            </a:br>
            <a:r>
              <a:rPr lang="en-US" sz="4000" dirty="0"/>
              <a:t>Email: </a:t>
            </a:r>
            <a:r>
              <a:rPr lang="en-US" sz="4000" dirty="0">
                <a:hlinkClick r:id="rId2" tooltip="Send Email"/>
              </a:rPr>
              <a:t>allen.scott@dol.gov</a:t>
            </a:r>
            <a:r>
              <a:rPr lang="en-US" sz="4000" dirty="0"/>
              <a:t>      </a:t>
            </a:r>
            <a:r>
              <a:rPr lang="en-US" sz="4000" dirty="0">
                <a:hlinkClick r:id="rId3" tooltip="Send Email"/>
              </a:rPr>
              <a:t>burke.rhonda@dol.gov</a:t>
            </a:r>
            <a:endParaRPr lang="en-US" sz="4000" dirty="0"/>
          </a:p>
          <a:p>
            <a:pPr marL="0" indent="0">
              <a:buNone/>
            </a:pPr>
            <a:r>
              <a:rPr lang="en-US" sz="4000" dirty="0"/>
              <a:t>US Labor Department's OSHA fines Lakeview Specialty Hospital for</a:t>
            </a:r>
            <a:br>
              <a:rPr lang="en-US" sz="4000" dirty="0"/>
            </a:br>
            <a:r>
              <a:rPr lang="en-US" sz="4000" dirty="0"/>
              <a:t>inadequate workplace violence safeguards at Waterford, Wis., center</a:t>
            </a:r>
          </a:p>
          <a:p>
            <a:pPr marL="0" indent="0">
              <a:buNone/>
            </a:pPr>
            <a:r>
              <a:rPr lang="en-US" sz="4000" b="1" dirty="0"/>
              <a:t>WATERFORD, Wis.</a:t>
            </a:r>
            <a:r>
              <a:rPr lang="en-US" sz="4000" dirty="0"/>
              <a:t> – The U.S. Department of Labor's Occupational Safety and Health Administration has cited Lakeview </a:t>
            </a:r>
            <a:r>
              <a:rPr lang="en-US" sz="4000" dirty="0" err="1"/>
              <a:t>Neurorehab</a:t>
            </a:r>
            <a:r>
              <a:rPr lang="en-US" sz="4000" dirty="0"/>
              <a:t> Center Midwest, which operates as Lakeview Specialty Hospital in Waterford, for exposing employees to workplace violence at the health care facility and treatment center, among other violations. OSHA has proposed penalties of $12,000.</a:t>
            </a:r>
            <a:br>
              <a:rPr lang="en-US" sz="4000" dirty="0"/>
            </a:br>
            <a:r>
              <a:rPr lang="en-US" sz="4000" dirty="0"/>
              <a:t/>
            </a:r>
            <a:br>
              <a:rPr lang="en-US" sz="4000" dirty="0"/>
            </a:br>
            <a:r>
              <a:rPr lang="en-US" sz="4000" dirty="0"/>
              <a:t>OSHA initiated an investigation following a complaint that a worker had been severely beaten and threatened by a client at the facility on Sept. 28, 2011, as well as filed a police report with the Racine County Sheriff's Department.</a:t>
            </a:r>
            <a:br>
              <a:rPr lang="en-US" sz="4000" dirty="0"/>
            </a:br>
            <a:r>
              <a:rPr lang="en-US" sz="4000" dirty="0"/>
              <a:t/>
            </a:r>
            <a:br>
              <a:rPr lang="en-US" sz="4000" dirty="0"/>
            </a:br>
            <a:r>
              <a:rPr lang="en-US" sz="4000" dirty="0"/>
              <a:t>As a result of its investigation, which revealed that staff members at the facility had been assaulted numerous times, OSHA has cited the employer for a serious violation of the agency's "general duty clause" for failing to provide a workplace free from recognized hazards likely to cause serious injury or death. A second serious violation has been cited due to the lack of a lockout/</a:t>
            </a:r>
            <a:r>
              <a:rPr lang="en-US" sz="4000" dirty="0" err="1"/>
              <a:t>tagout</a:t>
            </a:r>
            <a:r>
              <a:rPr lang="en-US" sz="4000" dirty="0"/>
              <a:t> program for equipment with multiple energy sources. A serious violation occurs when there is substantial probability that death or serious physical harm could result from a hazard about which the employer knew or should have known.</a:t>
            </a:r>
            <a:br>
              <a:rPr lang="en-US" sz="4000" dirty="0"/>
            </a:br>
            <a:r>
              <a:rPr lang="en-US" sz="4000" dirty="0"/>
              <a:t/>
            </a:r>
            <a:br>
              <a:rPr lang="en-US" sz="4000" dirty="0"/>
            </a:br>
            <a:r>
              <a:rPr lang="en-US" sz="4000" dirty="0"/>
              <a:t>Additionally, OSHA has cited three other-than-serious violations involving record-keeping errors, which include a lack of entries for lost or restricted work days due to injury or illness on the OSHA 300 logs during 2011, failing to annually evaluate and inspect the energy control program, and failing to conduct annual reviews and updates of the </a:t>
            </a:r>
            <a:r>
              <a:rPr lang="en-US" sz="4000" dirty="0" err="1"/>
              <a:t>bloodborne</a:t>
            </a:r>
            <a:r>
              <a:rPr lang="en-US" sz="4000" dirty="0"/>
              <a:t> pathogen program. An other-than-serious violation is one that has a direct relationship to job safety and health, but probably would not cause death or serious physical harm.</a:t>
            </a:r>
            <a:br>
              <a:rPr lang="en-US" sz="4000" dirty="0"/>
            </a:br>
            <a:r>
              <a:rPr lang="en-US" sz="4000" dirty="0"/>
              <a:t/>
            </a:r>
            <a:br>
              <a:rPr lang="en-US" sz="4000" dirty="0"/>
            </a:br>
            <a:r>
              <a:rPr lang="en-US" sz="4000" dirty="0"/>
              <a:t>"These citations point to a clear and pressing need for employers operating similar facilities to develop comprehensive and effective programs that proactively address workplace violence situations imperiling the safety and health of their workers," said George </a:t>
            </a:r>
            <a:r>
              <a:rPr lang="en-US" sz="4000" dirty="0" err="1"/>
              <a:t>Yoksas</a:t>
            </a:r>
            <a:r>
              <a:rPr lang="en-US" sz="4000" dirty="0"/>
              <a:t>, OSHA's area director in Milwaukee. "Prevention, protection, communication and awareness training are critical to safeguarding these workers against the possibility of death or injury."</a:t>
            </a:r>
            <a:br>
              <a:rPr lang="en-US" sz="4000" dirty="0"/>
            </a:br>
            <a:r>
              <a:rPr lang="en-US" sz="4000" dirty="0"/>
              <a:t/>
            </a:r>
            <a:br>
              <a:rPr lang="en-US" sz="4000" dirty="0"/>
            </a:br>
            <a:r>
              <a:rPr lang="en-US" sz="4000" dirty="0"/>
              <a:t>Lakeview Specialty Hospital, which employs about 325 workers, consists of a long-term acute care hospital, a community-based residential facility for adults, a residential care center for children and a special education school. It is affiliated with Lakeview </a:t>
            </a:r>
            <a:r>
              <a:rPr lang="en-US" sz="4000" dirty="0" err="1"/>
              <a:t>NeuroRehabilitation</a:t>
            </a:r>
            <a:r>
              <a:rPr lang="en-US" sz="4000" dirty="0"/>
              <a:t> Center in Effingham, N.H. The affiliated group employs about 1,000 workers and also operates Lakeview </a:t>
            </a:r>
            <a:r>
              <a:rPr lang="en-US" sz="4000" dirty="0" err="1"/>
              <a:t>NeuroCare</a:t>
            </a:r>
            <a:r>
              <a:rPr lang="en-US" sz="4000" dirty="0"/>
              <a:t> in Lewistown, Pa.</a:t>
            </a:r>
            <a:br>
              <a:rPr lang="en-US" sz="4000" dirty="0"/>
            </a:br>
            <a:r>
              <a:rPr lang="en-US" sz="4000" dirty="0"/>
              <a:t/>
            </a:r>
            <a:br>
              <a:rPr lang="en-US" sz="4000" dirty="0"/>
            </a:br>
            <a:r>
              <a:rPr lang="en-US" sz="4000" dirty="0"/>
              <a:t>OSHA's "Guidelines for Preventing Workplace Violence for Health Care &amp; Social Service Workers" resource is available online at </a:t>
            </a:r>
            <a:r>
              <a:rPr lang="en-US" sz="4000" dirty="0">
                <a:hlinkClick r:id="rId4" tooltip="Guidelines for Preventing Workplace Violence "/>
              </a:rPr>
              <a:t>http://www.osha.gov/Publications/OSHA3148/osha3148.html</a:t>
            </a:r>
            <a:r>
              <a:rPr lang="en-US" sz="4000" dirty="0"/>
              <a:t>. Additional information on workplace violence is available at </a:t>
            </a:r>
            <a:r>
              <a:rPr lang="en-US" sz="4000" dirty="0">
                <a:hlinkClick r:id="rId5" tooltip="Additional Information On Workplace Violence"/>
              </a:rPr>
              <a:t>http://www.osha.gov/SLTC/workplaceviolence/index.html</a:t>
            </a:r>
            <a:r>
              <a:rPr lang="en-US" sz="4000" dirty="0"/>
              <a:t>.</a:t>
            </a:r>
            <a:br>
              <a:rPr lang="en-US" sz="4000" dirty="0"/>
            </a:br>
            <a:r>
              <a:rPr lang="en-US" sz="4000" dirty="0"/>
              <a:t/>
            </a:r>
            <a:br>
              <a:rPr lang="en-US" sz="4000" dirty="0"/>
            </a:br>
            <a:r>
              <a:rPr lang="en-US" sz="4000" dirty="0"/>
              <a:t>Lakeview Specialty Hospital has 15 business days from receipt of its citations and proposed penalties to comply, meet with OSHA's area director or contest the findings before the independent Occupational Safety and Health Review Commission.</a:t>
            </a:r>
            <a:br>
              <a:rPr lang="en-US" sz="4000" dirty="0"/>
            </a:br>
            <a:r>
              <a:rPr lang="en-US" sz="4000" dirty="0"/>
              <a:t/>
            </a:r>
            <a:br>
              <a:rPr lang="en-US" sz="4000" dirty="0"/>
            </a:br>
            <a:r>
              <a:rPr lang="en-US" sz="4000" dirty="0"/>
              <a:t>To ask questions, obtain compliance assistance, file a complaint, or report workplace hospitalizations, fatalities or situations posing imminent danger to workers, the public should call OSHA's toll-free hotline at 800-321-OSHA (6742) or the agency's Milwaukee Area Office at 414-297-3315.</a:t>
            </a:r>
            <a:br>
              <a:rPr lang="en-US" sz="4000" dirty="0"/>
            </a:br>
            <a:r>
              <a:rPr lang="en-US" sz="4000" dirty="0"/>
              <a:t/>
            </a:r>
            <a:br>
              <a:rPr lang="en-US" sz="4000" dirty="0"/>
            </a:br>
            <a:r>
              <a:rPr lang="en-US" sz="4000" dirty="0"/>
              <a:t>Under the Occupational Safety and Health Act of 1970, employers are responsible for providing safe and healthful workplaces for their employees. OSHA's role is to ensure these conditions for America's working men and women by setting and enforcing standards, and providing training, education and assistance. For more information, visit </a:t>
            </a:r>
            <a:r>
              <a:rPr lang="en-US" sz="4000" dirty="0">
                <a:hlinkClick r:id="rId6" tooltip="OSHA.gov"/>
              </a:rPr>
              <a:t>http://www.osha.gov</a:t>
            </a:r>
            <a:r>
              <a:rPr lang="en-US" sz="4000" dirty="0"/>
              <a:t>.</a:t>
            </a:r>
          </a:p>
          <a:p>
            <a:endParaRPr lang="en-US" dirty="0"/>
          </a:p>
        </p:txBody>
      </p:sp>
    </p:spTree>
    <p:extLst>
      <p:ext uri="{BB962C8B-B14F-4D97-AF65-F5344CB8AC3E}">
        <p14:creationId xmlns:p14="http://schemas.microsoft.com/office/powerpoint/2010/main" val="3963936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2853</TotalTime>
  <Words>1668</Words>
  <Application>Microsoft Macintosh PowerPoint</Application>
  <PresentationFormat>On-screen Show (4:3)</PresentationFormat>
  <Paragraphs>229</Paragraphs>
  <Slides>24</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Arial</vt:lpstr>
      <vt:lpstr>Clarity</vt:lpstr>
      <vt:lpstr>PowerPoint Presentation</vt:lpstr>
      <vt:lpstr>WPV Statistics</vt:lpstr>
      <vt:lpstr>The Iceberg</vt:lpstr>
      <vt:lpstr>Impacts</vt:lpstr>
      <vt:lpstr>PowerPoint Presentation</vt:lpstr>
      <vt:lpstr>2013 National Safety Survey</vt:lpstr>
      <vt:lpstr>Classification of Perpetrators</vt:lpstr>
      <vt:lpstr>NEP: Workplace Violence</vt:lpstr>
      <vt:lpstr>PowerPoint Presentation</vt:lpstr>
      <vt:lpstr>Criteria For Initiating Inspection </vt:lpstr>
      <vt:lpstr>Inspection Procedures for WPV</vt:lpstr>
      <vt:lpstr>PowerPoint Presentation</vt:lpstr>
      <vt:lpstr>BLS Data (2000)</vt:lpstr>
      <vt:lpstr>PowerPoint Presentation</vt:lpstr>
      <vt:lpstr>Risk Factors for Healthcare and Social Services</vt:lpstr>
      <vt:lpstr>Elements in a WP Violence Program</vt:lpstr>
      <vt:lpstr>Workplace Violence Program</vt:lpstr>
      <vt:lpstr>Workplace Violence Prevention Team</vt:lpstr>
      <vt:lpstr>On-Site Security Measures</vt:lpstr>
      <vt:lpstr>Awareness + Action = Prevention</vt:lpstr>
      <vt:lpstr>Warning Signs</vt:lpstr>
      <vt:lpstr>Risk Factors</vt:lpstr>
      <vt:lpstr>PowerPoint Presentation</vt:lpstr>
      <vt:lpstr>Additional Resources</vt:lpstr>
    </vt:vector>
  </TitlesOfParts>
  <Company>GTRI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hs132</dc:creator>
  <cp:lastModifiedBy>anthony lafazia</cp:lastModifiedBy>
  <cp:revision>33</cp:revision>
  <cp:lastPrinted>2013-01-18T17:51:41Z</cp:lastPrinted>
  <dcterms:created xsi:type="dcterms:W3CDTF">2012-01-13T21:29:47Z</dcterms:created>
  <dcterms:modified xsi:type="dcterms:W3CDTF">2017-12-29T15:02:58Z</dcterms:modified>
</cp:coreProperties>
</file>