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59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6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5892-D7AE-4047-B9E8-B85160FDE80F}" type="datetimeFigureOut">
              <a:rPr lang="en-US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6BFF-4ABA-4679-897F-55FC54C2E2A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6BFF-4ABA-4679-897F-55FC54C2E2A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6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F780-CD91-EF48-A2D4-6D78BC14EDC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C081-9E82-B647-BF85-07BA12E8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wlu.ca/page.php?grp_id=47&amp;p=8625" TargetMode="External"/><Relationship Id="rId2" Type="http://schemas.openxmlformats.org/officeDocument/2006/relationships/hyperlink" Target="http://legacy.wlu.ca/documents/63575/9.4_Information_Security_Polic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mputersecurity.wlu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68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Metrics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/>
              <a:t>Goals: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Create a useful suite of metrics to track and report on our information security performance.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Current Status: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We are reporting on: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# and type of information security incidents per month.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# security notes (potential warnings) from our external partners per month.</a:t>
            </a: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Vulnerability management report.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Next Steps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ISO 27002 self assessment.</a:t>
            </a:r>
          </a:p>
          <a:p>
            <a:endParaRPr lang="en-CA" dirty="0"/>
          </a:p>
        </p:txBody>
      </p:sp>
      <p:pic>
        <p:nvPicPr>
          <p:cNvPr id="4" name="Picture 4" descr="Image result for orange metr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66" y="4698124"/>
            <a:ext cx="1610600" cy="16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2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85238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SPIRIT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CA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S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ecurity &amp; </a:t>
            </a:r>
            <a:r>
              <a:rPr lang="en-CA" b="1" dirty="0">
                <a:solidFill>
                  <a:srgbClr val="FF0000"/>
                </a:solidFill>
              </a:rPr>
              <a:t>P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rivacy </a:t>
            </a:r>
            <a:r>
              <a:rPr lang="en-CA" b="1" dirty="0">
                <a:solidFill>
                  <a:srgbClr val="FF0000"/>
                </a:solidFill>
              </a:rPr>
              <a:t>I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ncident </a:t>
            </a:r>
            <a:br>
              <a:rPr lang="en-CA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R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esponse &amp; </a:t>
            </a:r>
            <a:r>
              <a:rPr lang="en-CA" b="1" dirty="0">
                <a:solidFill>
                  <a:srgbClr val="FF0000"/>
                </a:solidFill>
              </a:rPr>
              <a:t>I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nvestigation </a:t>
            </a:r>
            <a:r>
              <a:rPr lang="en-CA" b="1" dirty="0">
                <a:solidFill>
                  <a:srgbClr val="FF0000"/>
                </a:solidFill>
              </a:rPr>
              <a:t>T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eam </a:t>
            </a:r>
            <a:br>
              <a:rPr lang="en-CA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876"/>
            <a:ext cx="8229600" cy="3966287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/>
              <a:t>Goals: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Implement a program to respond efficiently and effectively when a breach does occur.</a:t>
            </a:r>
            <a:endParaRPr lang="en-CA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Current Status: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We saw and addressed small incidents.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Reviewed process and procedure written for the university scale incidents.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Next Steps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Establish and train the team.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Conduct a Table Top and a full “War Game” exercise.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479541"/>
            <a:ext cx="18859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Operations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/>
              <a:t>Goals: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Continuously monitor and report on our information security status.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Current Status: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We have good connections with Canada’s Cyber Command Centre, REN-ISAC, and security systems vendors.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Implemented </a:t>
            </a:r>
            <a:r>
              <a:rPr lang="en-CA" sz="2000" dirty="0" err="1"/>
              <a:t>TripWire</a:t>
            </a:r>
            <a:r>
              <a:rPr lang="en-CA" sz="2000" dirty="0"/>
              <a:t> to monitor and report access to critical systems.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Banner Security project kicked off.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Shopped around SIEM.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Next Steps: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Identify and implement SIEM.</a:t>
            </a:r>
          </a:p>
          <a:p>
            <a:endParaRPr lang="en-CA" dirty="0"/>
          </a:p>
        </p:txBody>
      </p:sp>
      <p:pic>
        <p:nvPicPr>
          <p:cNvPr id="4" name="Picture 2" descr="Image result for grey securit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2" y="4303985"/>
            <a:ext cx="1822177" cy="18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9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Grant Li</a:t>
            </a:r>
          </a:p>
          <a:p>
            <a:pPr marL="0" indent="0">
              <a:buNone/>
            </a:pPr>
            <a:r>
              <a:rPr lang="en-US" sz="2400" dirty="0"/>
              <a:t>(519) 884-0710 ext.2797</a:t>
            </a:r>
          </a:p>
          <a:p>
            <a:pPr marL="0" indent="0">
              <a:buNone/>
            </a:pPr>
            <a:r>
              <a:rPr lang="en-US" sz="2400" dirty="0"/>
              <a:t>Fax: (519) 746-5790</a:t>
            </a:r>
          </a:p>
          <a:p>
            <a:pPr marL="0" indent="0">
              <a:buNone/>
            </a:pPr>
            <a:r>
              <a:rPr lang="en-US" dirty="0"/>
              <a:t>Email: gli@wlu.ca</a:t>
            </a:r>
          </a:p>
        </p:txBody>
      </p:sp>
      <p:pic>
        <p:nvPicPr>
          <p:cNvPr id="5" name="Picture 4" descr="Crest_large_300x300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78" y="2170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altLang="zh-CN" sz="4800" dirty="0"/>
              <a:t>Information Security in Laurier</a:t>
            </a:r>
            <a:endParaRPr lang="zh-CN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zh-CN" sz="2400" dirty="0">
                <a:solidFill>
                  <a:schemeClr val="tx1"/>
                </a:solidFill>
              </a:rPr>
              <a:t>Grant Li</a:t>
            </a:r>
          </a:p>
          <a:p>
            <a:r>
              <a:rPr lang="en-CA" altLang="zh-CN" dirty="0">
                <a:solidFill>
                  <a:schemeClr val="tx1"/>
                </a:solidFill>
              </a:rPr>
              <a:t>Wilfrid Laurier University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r>
              <a:rPr lang="en-US" dirty="0"/>
              <a:t>Incidents</a:t>
            </a:r>
          </a:p>
          <a:p>
            <a:r>
              <a:rPr lang="en-US" dirty="0"/>
              <a:t>Approach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3687763"/>
            <a:ext cx="2374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77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Constant penetration probes</a:t>
            </a:r>
          </a:p>
          <a:p>
            <a:r>
              <a:rPr lang="en-CA" dirty="0"/>
              <a:t>Various computer literate level users</a:t>
            </a:r>
          </a:p>
          <a:p>
            <a:r>
              <a:rPr lang="en-CA" dirty="0"/>
              <a:t>Academic freedom respect</a:t>
            </a:r>
          </a:p>
          <a:p>
            <a:r>
              <a:rPr lang="en-CA" dirty="0"/>
              <a:t>Limited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8425" y="5005531"/>
            <a:ext cx="14771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dirty="0"/>
              <a:t>Incidents </a:t>
            </a:r>
          </a:p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12374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Zero-day malware</a:t>
            </a:r>
          </a:p>
          <a:p>
            <a:r>
              <a:rPr lang="en-CA" dirty="0"/>
              <a:t>Phishing, spam</a:t>
            </a:r>
          </a:p>
          <a:p>
            <a:r>
              <a:rPr lang="en-CA" dirty="0"/>
              <a:t>In house software develop security</a:t>
            </a:r>
          </a:p>
          <a:p>
            <a:r>
              <a:rPr lang="en-CA" dirty="0"/>
              <a:t>Non hardened servers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738425" y="5005531"/>
            <a:ext cx="14771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>
                <a:solidFill>
                  <a:srgbClr val="FF0000"/>
                </a:solidFill>
              </a:rPr>
              <a:t>Incidents </a:t>
            </a:r>
          </a:p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44758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56242" y="2069635"/>
            <a:ext cx="2547366" cy="2460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3858019" y="607917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83385" y="4700156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843554" y="1873933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5701286" y="3658569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785348" y="1823568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030648" y="3896511"/>
            <a:ext cx="1431255" cy="1249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4370036" y="1804292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wn Arrow 11"/>
          <p:cNvSpPr/>
          <p:nvPr/>
        </p:nvSpPr>
        <p:spPr>
          <a:xfrm rot="17357891">
            <a:off x="3161914" y="2526972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 rot="3708164">
            <a:off x="5531824" y="2513412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3"/>
          <p:cNvSpPr/>
          <p:nvPr/>
        </p:nvSpPr>
        <p:spPr>
          <a:xfrm rot="6838398">
            <a:off x="5510208" y="3635509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own Arrow 14"/>
          <p:cNvSpPr/>
          <p:nvPr/>
        </p:nvSpPr>
        <p:spPr>
          <a:xfrm rot="10800000">
            <a:off x="4402698" y="4242691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own Arrow 15"/>
          <p:cNvSpPr/>
          <p:nvPr/>
        </p:nvSpPr>
        <p:spPr>
          <a:xfrm rot="14528448">
            <a:off x="3292441" y="3783956"/>
            <a:ext cx="338925" cy="55673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6738425" y="5005531"/>
            <a:ext cx="14771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/>
              <a:t>Incidents </a:t>
            </a:r>
          </a:p>
          <a:p>
            <a:r>
              <a:rPr lang="en-US" dirty="0">
                <a:solidFill>
                  <a:srgbClr val="FF0000"/>
                </a:solidFill>
              </a:rPr>
              <a:t>Approach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34353" y="2810637"/>
            <a:ext cx="1741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/>
              <a:t>Information Security </a:t>
            </a:r>
            <a:br>
              <a:rPr lang="en-CA" b="1" dirty="0"/>
            </a:br>
            <a:r>
              <a:rPr lang="en-CA" b="1" dirty="0"/>
              <a:t>Program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365" y="1064459"/>
            <a:ext cx="185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Governance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2226" y="2069635"/>
            <a:ext cx="185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Technical </a:t>
            </a:r>
            <a:br>
              <a:rPr lang="en-CA" dirty="0"/>
            </a:br>
            <a:r>
              <a:rPr lang="en-CA" dirty="0"/>
              <a:t>Security Measures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122" y="3958320"/>
            <a:ext cx="185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Training &amp; Awareness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92709" y="5140037"/>
            <a:ext cx="89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Metrics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15044" y="428484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SPIRIT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4668" y="2263449"/>
            <a:ext cx="122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9008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Governance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2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b="1" dirty="0"/>
              <a:t>Goals: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Make information security a priority for Laurier (budget, resources).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Establish and manage an information security program.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Ensure information security is built into project management and software development practices.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b="1" dirty="0"/>
              <a:t>Current Status:</a:t>
            </a:r>
            <a:endParaRPr lang="en-CA" sz="1800" dirty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hlinkClick r:id="rId2"/>
              </a:rPr>
              <a:t>Information Security Policy</a:t>
            </a:r>
            <a:r>
              <a:rPr lang="en-CA" sz="1800" dirty="0"/>
              <a:t> approved and published.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hlinkClick r:id="rId3"/>
              </a:rPr>
              <a:t>ICT Guidelines on Information Security</a:t>
            </a:r>
            <a:r>
              <a:rPr lang="en-CA" sz="1800" dirty="0"/>
              <a:t>  posted on the web.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Engaged Deloitte to  conduct an assessment against the ISO27002 standard – addressing the findings.</a:t>
            </a:r>
            <a:br>
              <a:rPr lang="en-CA" sz="1800" dirty="0"/>
            </a:br>
            <a:endParaRPr lang="en-CA" sz="1800" b="1" dirty="0"/>
          </a:p>
          <a:p>
            <a:pPr marL="0" indent="0">
              <a:buNone/>
            </a:pPr>
            <a:r>
              <a:rPr lang="en-CA" sz="1800" b="1" dirty="0"/>
              <a:t>Next Steps: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Report on information security status (metrics, latest news, etc.) to senior management.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800" dirty="0"/>
              <a:t>Develop Information Security documents according to ISO27002 framework.</a:t>
            </a:r>
          </a:p>
        </p:txBody>
      </p:sp>
    </p:spTree>
    <p:extLst>
      <p:ext uri="{BB962C8B-B14F-4D97-AF65-F5344CB8AC3E}">
        <p14:creationId xmlns:p14="http://schemas.microsoft.com/office/powerpoint/2010/main" val="321411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Technical Security Measures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272" y="1146425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Goals: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Ensure the Laurier community is protected against unauthorised access and damage from external agents.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Review and update on a regular basis.</a:t>
            </a:r>
          </a:p>
        </p:txBody>
      </p:sp>
      <p:pic>
        <p:nvPicPr>
          <p:cNvPr id="7" name="Picture 6" descr="https://pixabay.com/static/uploads/photo/2014/10/03/17/16/gear-47200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38499"/>
            <a:ext cx="4191000" cy="27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1272" y="2603188"/>
            <a:ext cx="6105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CA" b="1" dirty="0"/>
              <a:t>Current Status:</a:t>
            </a:r>
            <a:endParaRPr lang="en-CA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We have good virus, malware and threat detection systems at all layers in the computing value chain.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We update the systems constantly.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We reviewed current systems.</a:t>
            </a:r>
            <a:br>
              <a:rPr lang="en-CA" dirty="0"/>
            </a:br>
            <a:endParaRPr lang="en-CA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b="1" dirty="0"/>
              <a:t>Next Steps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Plan for update where needed.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Network segmentation.</a:t>
            </a:r>
          </a:p>
        </p:txBody>
      </p:sp>
    </p:spTree>
    <p:extLst>
      <p:ext uri="{BB962C8B-B14F-4D97-AF65-F5344CB8AC3E}">
        <p14:creationId xmlns:p14="http://schemas.microsoft.com/office/powerpoint/2010/main" val="29311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Training and Awareness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/>
              <a:t>Goals: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Ensure the Laurier community keeps information security top of mind.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Provide the tools and training to keep individuals and departments safe.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Current Status: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Have created a plan to provide training to everyone across the university.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Updated </a:t>
            </a:r>
            <a:r>
              <a:rPr lang="en-CA" sz="2000" dirty="0">
                <a:hlinkClick r:id="rId2"/>
              </a:rPr>
              <a:t>computersecurity.wlu.ca</a:t>
            </a:r>
            <a:r>
              <a:rPr lang="en-CA" sz="2000" dirty="0"/>
              <a:t> web page.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Monthly newsletters are distributed.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Conducted security awareness sessions in some departments.</a:t>
            </a:r>
            <a:br>
              <a:rPr lang="en-CA" sz="2000" dirty="0"/>
            </a:br>
            <a:endParaRPr lang="en-CA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CA" sz="2000" b="1" dirty="0"/>
              <a:t>Next Steps: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Plan white phishing.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CA" sz="2000" dirty="0"/>
          </a:p>
        </p:txBody>
      </p:sp>
      <p:pic>
        <p:nvPicPr>
          <p:cNvPr id="4" name="Picture 2" descr="Image result for orange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8" y="4840014"/>
            <a:ext cx="1371600" cy="13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291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Information Security in Laurier</vt:lpstr>
      <vt:lpstr>Agenda</vt:lpstr>
      <vt:lpstr>Challenges</vt:lpstr>
      <vt:lpstr>Incidents </vt:lpstr>
      <vt:lpstr>PowerPoint Presentation</vt:lpstr>
      <vt:lpstr>Governance</vt:lpstr>
      <vt:lpstr>Technical Security Measures</vt:lpstr>
      <vt:lpstr>Training and Awareness</vt:lpstr>
      <vt:lpstr>Metrics</vt:lpstr>
      <vt:lpstr>SPIRIT  Security &amp; Privacy Incident  Response &amp; Investigation Team  </vt:lpstr>
      <vt:lpstr>Operations</vt:lpstr>
      <vt:lpstr>Questions?</vt:lpstr>
    </vt:vector>
  </TitlesOfParts>
  <Company>Lesley Warren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Di Pasquale</dc:creator>
  <cp:lastModifiedBy>Grant</cp:lastModifiedBy>
  <cp:revision>19</cp:revision>
  <dcterms:created xsi:type="dcterms:W3CDTF">2015-09-16T16:37:37Z</dcterms:created>
  <dcterms:modified xsi:type="dcterms:W3CDTF">2016-05-03T14:22:48Z</dcterms:modified>
</cp:coreProperties>
</file>