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5"/>
  </p:sldMasterIdLst>
  <p:notesMasterIdLst>
    <p:notesMasterId r:id="rId75"/>
  </p:notesMasterIdLst>
  <p:handoutMasterIdLst>
    <p:handoutMasterId r:id="rId76"/>
  </p:handoutMasterIdLst>
  <p:sldIdLst>
    <p:sldId id="256" r:id="rId6"/>
    <p:sldId id="323" r:id="rId7"/>
    <p:sldId id="324" r:id="rId8"/>
    <p:sldId id="313" r:id="rId9"/>
    <p:sldId id="314" r:id="rId10"/>
    <p:sldId id="311" r:id="rId11"/>
    <p:sldId id="312" r:id="rId12"/>
    <p:sldId id="315" r:id="rId13"/>
    <p:sldId id="316" r:id="rId14"/>
    <p:sldId id="300" r:id="rId15"/>
    <p:sldId id="258" r:id="rId16"/>
    <p:sldId id="259" r:id="rId17"/>
    <p:sldId id="297" r:id="rId18"/>
    <p:sldId id="260" r:id="rId19"/>
    <p:sldId id="261" r:id="rId20"/>
    <p:sldId id="262" r:id="rId21"/>
    <p:sldId id="263" r:id="rId22"/>
    <p:sldId id="266" r:id="rId23"/>
    <p:sldId id="319" r:id="rId24"/>
    <p:sldId id="318" r:id="rId25"/>
    <p:sldId id="298" r:id="rId26"/>
    <p:sldId id="310" r:id="rId27"/>
    <p:sldId id="320" r:id="rId28"/>
    <p:sldId id="321" r:id="rId29"/>
    <p:sldId id="309" r:id="rId30"/>
    <p:sldId id="268" r:id="rId31"/>
    <p:sldId id="271" r:id="rId32"/>
    <p:sldId id="267" r:id="rId33"/>
    <p:sldId id="269" r:id="rId34"/>
    <p:sldId id="270" r:id="rId35"/>
    <p:sldId id="272" r:id="rId36"/>
    <p:sldId id="275" r:id="rId37"/>
    <p:sldId id="284" r:id="rId38"/>
    <p:sldId id="285" r:id="rId39"/>
    <p:sldId id="276" r:id="rId40"/>
    <p:sldId id="273" r:id="rId41"/>
    <p:sldId id="274" r:id="rId42"/>
    <p:sldId id="277" r:id="rId43"/>
    <p:sldId id="280" r:id="rId44"/>
    <p:sldId id="281" r:id="rId45"/>
    <p:sldId id="278" r:id="rId46"/>
    <p:sldId id="279" r:id="rId47"/>
    <p:sldId id="283" r:id="rId48"/>
    <p:sldId id="282" r:id="rId49"/>
    <p:sldId id="289" r:id="rId50"/>
    <p:sldId id="304" r:id="rId51"/>
    <p:sldId id="306" r:id="rId52"/>
    <p:sldId id="305" r:id="rId53"/>
    <p:sldId id="291" r:id="rId54"/>
    <p:sldId id="287" r:id="rId55"/>
    <p:sldId id="288" r:id="rId56"/>
    <p:sldId id="292" r:id="rId57"/>
    <p:sldId id="293" r:id="rId58"/>
    <p:sldId id="294" r:id="rId59"/>
    <p:sldId id="295" r:id="rId60"/>
    <p:sldId id="299" r:id="rId61"/>
    <p:sldId id="326" r:id="rId62"/>
    <p:sldId id="334" r:id="rId63"/>
    <p:sldId id="327" r:id="rId64"/>
    <p:sldId id="330" r:id="rId65"/>
    <p:sldId id="329" r:id="rId66"/>
    <p:sldId id="328" r:id="rId67"/>
    <p:sldId id="331" r:id="rId68"/>
    <p:sldId id="332" r:id="rId69"/>
    <p:sldId id="333" r:id="rId70"/>
    <p:sldId id="335" r:id="rId71"/>
    <p:sldId id="322" r:id="rId72"/>
    <p:sldId id="296" r:id="rId73"/>
    <p:sldId id="325" r:id="rId74"/>
  </p:sldIdLst>
  <p:sldSz cx="9144000" cy="6858000" type="screen4x3"/>
  <p:notesSz cx="6858000" cy="9296400"/>
  <p:defaultTextStyle>
    <a:defPPr>
      <a:defRPr lang="en-US"/>
    </a:defPPr>
    <a:lvl1pPr algn="l" rtl="0" fontAlgn="base">
      <a:spcBef>
        <a:spcPct val="20000"/>
      </a:spcBef>
      <a:spcAft>
        <a:spcPct val="0"/>
      </a:spcAft>
      <a:buClr>
        <a:schemeClr val="hlink"/>
      </a:buClr>
      <a:buSzPct val="80000"/>
      <a:buFont typeface="Wingdings" pitchFamily="2" charset="2"/>
      <a:buChar char="Ø"/>
      <a:defRPr sz="3200" u="sng" kern="1200">
        <a:solidFill>
          <a:schemeClr val="tx1"/>
        </a:solidFill>
        <a:latin typeface="Berlin Sans FB Demi" pitchFamily="34" charset="0"/>
        <a:ea typeface="+mn-ea"/>
        <a:cs typeface="+mn-cs"/>
      </a:defRPr>
    </a:lvl1pPr>
    <a:lvl2pPr marL="457200" algn="l" rtl="0" fontAlgn="base">
      <a:spcBef>
        <a:spcPct val="20000"/>
      </a:spcBef>
      <a:spcAft>
        <a:spcPct val="0"/>
      </a:spcAft>
      <a:buClr>
        <a:schemeClr val="hlink"/>
      </a:buClr>
      <a:buSzPct val="80000"/>
      <a:buFont typeface="Wingdings" pitchFamily="2" charset="2"/>
      <a:buChar char="Ø"/>
      <a:defRPr sz="3200" u="sng" kern="1200">
        <a:solidFill>
          <a:schemeClr val="tx1"/>
        </a:solidFill>
        <a:latin typeface="Berlin Sans FB Demi" pitchFamily="34" charset="0"/>
        <a:ea typeface="+mn-ea"/>
        <a:cs typeface="+mn-cs"/>
      </a:defRPr>
    </a:lvl2pPr>
    <a:lvl3pPr marL="914400" algn="l" rtl="0" fontAlgn="base">
      <a:spcBef>
        <a:spcPct val="20000"/>
      </a:spcBef>
      <a:spcAft>
        <a:spcPct val="0"/>
      </a:spcAft>
      <a:buClr>
        <a:schemeClr val="hlink"/>
      </a:buClr>
      <a:buSzPct val="80000"/>
      <a:buFont typeface="Wingdings" pitchFamily="2" charset="2"/>
      <a:buChar char="Ø"/>
      <a:defRPr sz="3200" u="sng" kern="1200">
        <a:solidFill>
          <a:schemeClr val="tx1"/>
        </a:solidFill>
        <a:latin typeface="Berlin Sans FB Demi" pitchFamily="34" charset="0"/>
        <a:ea typeface="+mn-ea"/>
        <a:cs typeface="+mn-cs"/>
      </a:defRPr>
    </a:lvl3pPr>
    <a:lvl4pPr marL="1371600" algn="l" rtl="0" fontAlgn="base">
      <a:spcBef>
        <a:spcPct val="20000"/>
      </a:spcBef>
      <a:spcAft>
        <a:spcPct val="0"/>
      </a:spcAft>
      <a:buClr>
        <a:schemeClr val="hlink"/>
      </a:buClr>
      <a:buSzPct val="80000"/>
      <a:buFont typeface="Wingdings" pitchFamily="2" charset="2"/>
      <a:buChar char="Ø"/>
      <a:defRPr sz="3200" u="sng" kern="1200">
        <a:solidFill>
          <a:schemeClr val="tx1"/>
        </a:solidFill>
        <a:latin typeface="Berlin Sans FB Demi" pitchFamily="34" charset="0"/>
        <a:ea typeface="+mn-ea"/>
        <a:cs typeface="+mn-cs"/>
      </a:defRPr>
    </a:lvl4pPr>
    <a:lvl5pPr marL="1828800" algn="l" rtl="0" fontAlgn="base">
      <a:spcBef>
        <a:spcPct val="20000"/>
      </a:spcBef>
      <a:spcAft>
        <a:spcPct val="0"/>
      </a:spcAft>
      <a:buClr>
        <a:schemeClr val="hlink"/>
      </a:buClr>
      <a:buSzPct val="80000"/>
      <a:buFont typeface="Wingdings" pitchFamily="2" charset="2"/>
      <a:buChar char="Ø"/>
      <a:defRPr sz="3200" u="sng" kern="1200">
        <a:solidFill>
          <a:schemeClr val="tx1"/>
        </a:solidFill>
        <a:latin typeface="Berlin Sans FB Demi" pitchFamily="34" charset="0"/>
        <a:ea typeface="+mn-ea"/>
        <a:cs typeface="+mn-cs"/>
      </a:defRPr>
    </a:lvl5pPr>
    <a:lvl6pPr marL="2286000" algn="l" defTabSz="914400" rtl="0" eaLnBrk="1" latinLnBrk="0" hangingPunct="1">
      <a:defRPr sz="3200" u="sng" kern="1200">
        <a:solidFill>
          <a:schemeClr val="tx1"/>
        </a:solidFill>
        <a:latin typeface="Berlin Sans FB Demi" pitchFamily="34" charset="0"/>
        <a:ea typeface="+mn-ea"/>
        <a:cs typeface="+mn-cs"/>
      </a:defRPr>
    </a:lvl6pPr>
    <a:lvl7pPr marL="2743200" algn="l" defTabSz="914400" rtl="0" eaLnBrk="1" latinLnBrk="0" hangingPunct="1">
      <a:defRPr sz="3200" u="sng" kern="1200">
        <a:solidFill>
          <a:schemeClr val="tx1"/>
        </a:solidFill>
        <a:latin typeface="Berlin Sans FB Demi" pitchFamily="34" charset="0"/>
        <a:ea typeface="+mn-ea"/>
        <a:cs typeface="+mn-cs"/>
      </a:defRPr>
    </a:lvl7pPr>
    <a:lvl8pPr marL="3200400" algn="l" defTabSz="914400" rtl="0" eaLnBrk="1" latinLnBrk="0" hangingPunct="1">
      <a:defRPr sz="3200" u="sng" kern="1200">
        <a:solidFill>
          <a:schemeClr val="tx1"/>
        </a:solidFill>
        <a:latin typeface="Berlin Sans FB Demi" pitchFamily="34" charset="0"/>
        <a:ea typeface="+mn-ea"/>
        <a:cs typeface="+mn-cs"/>
      </a:defRPr>
    </a:lvl8pPr>
    <a:lvl9pPr marL="3657600" algn="l" defTabSz="914400" rtl="0" eaLnBrk="1" latinLnBrk="0" hangingPunct="1">
      <a:defRPr sz="3200" u="sng" kern="1200">
        <a:solidFill>
          <a:schemeClr val="tx1"/>
        </a:solidFill>
        <a:latin typeface="Berlin Sans FB Dem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623" autoAdjust="0"/>
    <p:restoredTop sz="89011" autoAdjust="0"/>
  </p:normalViewPr>
  <p:slideViewPr>
    <p:cSldViewPr>
      <p:cViewPr>
        <p:scale>
          <a:sx n="100" d="100"/>
          <a:sy n="100" d="100"/>
        </p:scale>
        <p:origin x="-114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0"/>
    </p:cViewPr>
  </p:sorterViewPr>
  <p:notesViewPr>
    <p:cSldViewPr>
      <p:cViewPr varScale="1">
        <p:scale>
          <a:sx n="58" d="100"/>
          <a:sy n="58" d="100"/>
        </p:scale>
        <p:origin x="-176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u="none">
                <a:effectLst/>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u="none">
                <a:effectLst/>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u="none">
                <a:effectLst/>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u="none">
                <a:effectLst/>
                <a:latin typeface="Arial" charset="0"/>
              </a:defRPr>
            </a:lvl1pPr>
          </a:lstStyle>
          <a:p>
            <a:pPr>
              <a:defRPr/>
            </a:pPr>
            <a:fld id="{0A7AA3D2-638F-4366-BC61-47069916262B}" type="slidenum">
              <a:rPr lang="en-US"/>
              <a:pPr>
                <a:defRPr/>
              </a:pPr>
              <a:t>‹#›</a:t>
            </a:fld>
            <a:endParaRPr lang="en-US"/>
          </a:p>
        </p:txBody>
      </p:sp>
    </p:spTree>
    <p:extLst>
      <p:ext uri="{BB962C8B-B14F-4D97-AF65-F5344CB8AC3E}">
        <p14:creationId xmlns:p14="http://schemas.microsoft.com/office/powerpoint/2010/main" val="708672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u="none">
                <a:effectLst/>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u="none">
                <a:effectLst/>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u="none">
                <a:effectLst/>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u="none">
                <a:effectLst/>
                <a:latin typeface="Arial" charset="0"/>
              </a:defRPr>
            </a:lvl1pPr>
          </a:lstStyle>
          <a:p>
            <a:pPr>
              <a:defRPr/>
            </a:pPr>
            <a:fld id="{E886CC41-AF5D-488D-A278-A61CCBDC942E}" type="slidenum">
              <a:rPr lang="en-US"/>
              <a:pPr>
                <a:defRPr/>
              </a:pPr>
              <a:t>‹#›</a:t>
            </a:fld>
            <a:endParaRPr lang="en-US"/>
          </a:p>
        </p:txBody>
      </p:sp>
    </p:spTree>
    <p:extLst>
      <p:ext uri="{BB962C8B-B14F-4D97-AF65-F5344CB8AC3E}">
        <p14:creationId xmlns:p14="http://schemas.microsoft.com/office/powerpoint/2010/main" val="4101705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7B15903-136B-4A25-A610-693650193F83}" type="slidenum">
              <a:rPr lang="en-US" smtClean="0"/>
              <a:pPr/>
              <a:t>1</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buFontTx/>
              <a:buChar char="•"/>
            </a:pPr>
            <a:r>
              <a:rPr lang="en-US" dirty="0" smtClean="0"/>
              <a:t>EPA requires this training within 60 days of starting to work in a building that has ACBM.  OSHA requires annual refreshers.  Class I, II, or III work all require more training</a:t>
            </a:r>
          </a:p>
          <a:p>
            <a:pPr eaLnBrk="1" hangingPunct="1">
              <a:buFontTx/>
              <a:buChar char="•"/>
            </a:pPr>
            <a:r>
              <a:rPr lang="en-US" dirty="0" smtClean="0"/>
              <a:t>Training must be documented and records retained in the school’s Management Plan.</a:t>
            </a:r>
          </a:p>
          <a:p>
            <a:pPr eaLnBrk="1" hangingPunct="1">
              <a:buFontTx/>
              <a:buChar char="•"/>
            </a:pPr>
            <a:r>
              <a:rPr lang="en-US" dirty="0" smtClean="0"/>
              <a:t>OSHA definitions:</a:t>
            </a:r>
          </a:p>
          <a:p>
            <a:pPr lvl="2" eaLnBrk="1" hangingPunct="1"/>
            <a:r>
              <a:rPr lang="en-US" i="1" dirty="0" smtClean="0"/>
              <a:t>Class I asbestos work </a:t>
            </a:r>
            <a:r>
              <a:rPr lang="en-US" dirty="0" smtClean="0"/>
              <a:t>means activities involving the removal of TSI and surfacing ACM and PACM.</a:t>
            </a:r>
            <a:endParaRPr lang="en-US" i="1" dirty="0" smtClean="0"/>
          </a:p>
          <a:p>
            <a:pPr lvl="2" eaLnBrk="1" hangingPunct="1"/>
            <a:r>
              <a:rPr lang="en-US" i="1" dirty="0" smtClean="0"/>
              <a:t>Class II asbestos work </a:t>
            </a:r>
            <a:r>
              <a:rPr lang="en-US" dirty="0" smtClean="0"/>
              <a:t>means activities involving the removal of ACM which is not thermal system insulation or surfacing material. This includes, but is not limited to, the removal of asbestos-containing wallboard, floor tile and sheeting, roofing and siding shingles, and construction mastics.</a:t>
            </a:r>
            <a:endParaRPr lang="en-US" i="1" dirty="0" smtClean="0"/>
          </a:p>
          <a:p>
            <a:pPr lvl="2" eaLnBrk="1" hangingPunct="1"/>
            <a:r>
              <a:rPr lang="en-US" i="1" dirty="0" smtClean="0"/>
              <a:t>Class III asbestos work </a:t>
            </a:r>
            <a:r>
              <a:rPr lang="en-US" dirty="0" smtClean="0"/>
              <a:t>means repair and maintenance operations, where “ACM”, including TSI and surfacing ACM and PACM, is likely to be disturbed.</a:t>
            </a:r>
            <a:endParaRPr lang="en-US" i="1" dirty="0" smtClean="0"/>
          </a:p>
          <a:p>
            <a:pPr lvl="2" eaLnBrk="1" hangingPunct="1"/>
            <a:r>
              <a:rPr lang="en-US" i="1" dirty="0" smtClean="0"/>
              <a:t>Class IV asbestos work </a:t>
            </a:r>
            <a:r>
              <a:rPr lang="en-US" dirty="0" smtClean="0"/>
              <a:t>means maintenance and custodial activities during which employees contact but do not disturb ACM or PACM and activities to clean up dust, waste and debris resulting from Class I, II, and III activities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16EF5C9-B2F8-4BF9-9DD7-3820C7708F73}" type="slidenum">
              <a:rPr lang="en-US" smtClean="0"/>
              <a:pPr/>
              <a:t>17</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t>for Greeks &amp; Romans – asbestos cloth gave “magical” powers – reserved for priests, nobility</a:t>
            </a:r>
          </a:p>
          <a:p>
            <a:pPr eaLnBrk="1" hangingPunct="1"/>
            <a:r>
              <a:rPr lang="en-US" dirty="0" smtClean="0"/>
              <a:t>modern times – Industrial Revolution and use of steam power made asbestos almost essential</a:t>
            </a:r>
          </a:p>
          <a:p>
            <a:pPr eaLnBrk="1" hangingPunct="1"/>
            <a:r>
              <a:rPr lang="en-US" dirty="0" smtClean="0"/>
              <a:t>observations of asbestos diseases weren’t proof of causality.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A171DF-1480-435A-A9CD-E057784BFA5E}" type="slidenum">
              <a:rPr lang="en-US" smtClean="0"/>
              <a:pPr/>
              <a:t>18</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t>Legislative steps to ban asbestos:</a:t>
            </a:r>
          </a:p>
          <a:p>
            <a:pPr eaLnBrk="1" hangingPunct="1"/>
            <a:r>
              <a:rPr lang="en-US" dirty="0" smtClean="0"/>
              <a:t>1973 – banned spray-applied surfacing ACM for fireproofing/insulating purposes</a:t>
            </a:r>
          </a:p>
          <a:p>
            <a:pPr eaLnBrk="1" hangingPunct="1"/>
            <a:r>
              <a:rPr lang="en-US" dirty="0" smtClean="0"/>
              <a:t>1975 – banned installation of wet-applied and pre-formed (molded) asbestos pipe insulation, and banned installation of pre-formed (molded) asbestos block insulation on boilers and hot water tanks (thermal system insulation)</a:t>
            </a:r>
          </a:p>
          <a:p>
            <a:pPr eaLnBrk="1" hangingPunct="1"/>
            <a:r>
              <a:rPr lang="en-US" dirty="0" smtClean="0"/>
              <a:t>1978 – banned spray-applied surfacing ACM for “decorative” purposes (“popcorn” ceiling texture)</a:t>
            </a:r>
          </a:p>
          <a:p>
            <a:pPr eaLnBrk="1" hangingPunct="1"/>
            <a:r>
              <a:rPr lang="en-US" dirty="0" smtClean="0"/>
              <a:t>1989 – banned, and reconfirmed in 1993</a:t>
            </a:r>
          </a:p>
          <a:p>
            <a:pPr lvl="2" eaLnBrk="1" hangingPunct="1">
              <a:buFontTx/>
              <a:buChar char="•"/>
            </a:pPr>
            <a:r>
              <a:rPr lang="en-US" dirty="0" smtClean="0"/>
              <a:t>Corrugated paper</a:t>
            </a:r>
          </a:p>
          <a:p>
            <a:pPr lvl="2" eaLnBrk="1" hangingPunct="1">
              <a:buFontTx/>
              <a:buChar char="•"/>
            </a:pPr>
            <a:r>
              <a:rPr lang="en-US" dirty="0" smtClean="0"/>
              <a:t>Roll board</a:t>
            </a:r>
          </a:p>
          <a:p>
            <a:pPr lvl="2" eaLnBrk="1" hangingPunct="1">
              <a:buFontTx/>
              <a:buChar char="•"/>
            </a:pPr>
            <a:r>
              <a:rPr lang="en-US" dirty="0" smtClean="0"/>
              <a:t>Commercial paper</a:t>
            </a:r>
          </a:p>
          <a:p>
            <a:pPr lvl="2" eaLnBrk="1" hangingPunct="1">
              <a:buFontTx/>
              <a:buChar char="•"/>
            </a:pPr>
            <a:r>
              <a:rPr lang="en-US" dirty="0" smtClean="0"/>
              <a:t>Specialty paper</a:t>
            </a:r>
          </a:p>
          <a:p>
            <a:pPr lvl="2" eaLnBrk="1" hangingPunct="1">
              <a:buFontTx/>
              <a:buChar char="•"/>
            </a:pPr>
            <a:r>
              <a:rPr lang="en-US" dirty="0" smtClean="0"/>
              <a:t>Flooring felt</a:t>
            </a:r>
          </a:p>
          <a:p>
            <a:pPr lvl="2" eaLnBrk="1" hangingPunct="1">
              <a:buFontTx/>
              <a:buChar char="•"/>
            </a:pPr>
            <a:r>
              <a:rPr lang="en-US" dirty="0" smtClean="0"/>
              <a:t>New uses</a:t>
            </a:r>
          </a:p>
          <a:p>
            <a:pPr lvl="1" eaLnBrk="1" hangingPunct="1"/>
            <a:r>
              <a:rPr lang="en-US" dirty="0" smtClean="0"/>
              <a:t>1990 – banned spray-on application of materials containing more than 1% asbestos to buildings structures, etc unless encapsulated in bituminous or resinous binder and materials are not friable after drying</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432B156-1505-4ED6-A161-D52F31988035}" type="slidenum">
              <a:rPr lang="en-US" smtClean="0"/>
              <a:pPr/>
              <a:t>21</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list adapted from CDPHE website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CB7E1ED-3906-40F3-A94E-D2EF59004D34}" type="slidenum">
              <a:rPr lang="en-US" smtClean="0"/>
              <a:pPr/>
              <a:t>22</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8A9BEFD-ADE0-4239-B88A-B5878C26BA45}" type="slidenum">
              <a:rPr lang="en-US" smtClean="0"/>
              <a:pPr/>
              <a:t>25</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416425"/>
            <a:ext cx="5029200" cy="4183063"/>
          </a:xfrm>
          <a:noFill/>
          <a:ln/>
        </p:spPr>
        <p:txBody>
          <a:bodyPr/>
          <a:lstStyle/>
          <a:p>
            <a:pPr eaLnBrk="1" hangingPunct="1"/>
            <a:r>
              <a:rPr lang="en-US" dirty="0" smtClean="0"/>
              <a:t>This slide put deaths from asbestos disease in perspective with other forms of death.  Underscore that it is right up there with assault by firearms and alcoholic liver disease.  Feel free to compare deaths from asbestos with any of the others shown on the chart.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E2AC86E-89CD-4285-B204-E82E8DFEFF8A}" type="slidenum">
              <a:rPr lang="en-US" smtClean="0"/>
              <a:pPr/>
              <a:t>26</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buFontTx/>
              <a:buChar char="•"/>
            </a:pPr>
            <a:r>
              <a:rPr lang="en-US" dirty="0" smtClean="0"/>
              <a:t>There is also some evidence of health damage from ingestion and skin contact but this is less common and less severe.</a:t>
            </a:r>
          </a:p>
          <a:p>
            <a:pPr eaLnBrk="1" hangingPunct="1">
              <a:buFontTx/>
              <a:buChar char="•"/>
            </a:pPr>
            <a:r>
              <a:rPr lang="en-US" dirty="0" smtClean="0"/>
              <a:t>Most cases come from occupational exposure but asbestos-related diseases among family members and neighbors is also common.</a:t>
            </a:r>
          </a:p>
          <a:p>
            <a:pPr eaLnBrk="1" hangingPunct="1">
              <a:buFontTx/>
              <a:buChar char="•"/>
            </a:pPr>
            <a:r>
              <a:rPr lang="en-US" dirty="0" smtClean="0"/>
              <a:t>Exposure is cumulative and disease usually progressive – death often attributed to other problems aggravated by the asbestos exposure</a:t>
            </a:r>
          </a:p>
          <a:p>
            <a:pPr eaLnBrk="1" hangingPunct="1">
              <a:buFontTx/>
              <a:buChar char="•"/>
            </a:pPr>
            <a:r>
              <a:rPr lang="en-US" dirty="0" smtClean="0"/>
              <a:t>Individual differences play a large role, genetic factors may determine who gets which disease</a:t>
            </a:r>
          </a:p>
          <a:p>
            <a:pPr eaLnBrk="1" hangingPunct="1">
              <a:buFontTx/>
              <a:buChar char="•"/>
            </a:pPr>
            <a:r>
              <a:rPr lang="en-US" dirty="0" smtClean="0"/>
              <a:t>there are no diagnostic tests to determine exposure after the fact until a disease develops</a:t>
            </a:r>
          </a:p>
          <a:p>
            <a:pPr eaLnBrk="1" hangingPunct="1">
              <a:buFontTx/>
              <a:buChar char="•"/>
            </a:pPr>
            <a:r>
              <a:rPr lang="en-US" dirty="0" smtClean="0"/>
              <a:t>new evidence that other pathways are also dangerous or that migration within the body can occur eg: laryngeal cancer and ovarian cancer</a:t>
            </a:r>
          </a:p>
          <a:p>
            <a:pPr eaLnBrk="1" hangingPunct="1">
              <a:buFontTx/>
              <a:buChar char="•"/>
            </a:pPr>
            <a:r>
              <a:rPr lang="en-US" dirty="0" smtClean="0"/>
              <a:t>Research is ongoing</a:t>
            </a:r>
          </a:p>
          <a:p>
            <a:pPr eaLnBrk="1" hangingPunct="1">
              <a:buFontTx/>
              <a:buChar char="•"/>
            </a:pPr>
            <a:endParaRPr lang="en-US" dirty="0" smtClean="0"/>
          </a:p>
          <a:p>
            <a:pPr eaLnBrk="1" hangingPunct="1">
              <a:buFontTx/>
              <a:buChar char="•"/>
            </a:pPr>
            <a:r>
              <a:rPr lang="en-US" dirty="0" smtClean="0"/>
              <a:t>CLICK ON THE BLACK BOX AFTER READING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E6BC37F-CA8C-4145-B1D1-38F6B2105B68}" type="slidenum">
              <a:rPr lang="en-US" smtClean="0"/>
              <a:pPr/>
              <a:t>27</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slide from ATSDR:  http://www.atsdr.cdc.gov/asbestos/asbestos/health_effects/index.html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0365BC0-7BC1-4D10-9E23-7B822CAD7698}" type="slidenum">
              <a:rPr lang="en-US" smtClean="0"/>
              <a:pPr/>
              <a:t>28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buFontTx/>
              <a:buChar char="•"/>
            </a:pPr>
            <a:r>
              <a:rPr lang="en-US" sz="1600" smtClean="0"/>
              <a:t>Reduces lung capacity – not a cancer but is progressive and incurable</a:t>
            </a:r>
          </a:p>
          <a:p>
            <a:pPr eaLnBrk="1" hangingPunct="1">
              <a:buFontTx/>
              <a:buChar char="•"/>
            </a:pPr>
            <a:r>
              <a:rPr lang="en-US" sz="1600" smtClean="0"/>
              <a:t>Rales is a dry, crackling sound in the lungs during inhalation</a:t>
            </a:r>
          </a:p>
          <a:p>
            <a:pPr eaLnBrk="1" hangingPunct="1">
              <a:buFontTx/>
              <a:buChar char="•"/>
            </a:pPr>
            <a:r>
              <a:rPr lang="en-US" sz="1600" smtClean="0"/>
              <a:t>Can be long period of illness with very poor quality of life</a:t>
            </a:r>
          </a:p>
          <a:p>
            <a:pPr eaLnBrk="1" hangingPunct="1">
              <a:buFontTx/>
              <a:buChar char="•"/>
            </a:pPr>
            <a:r>
              <a:rPr lang="en-US" sz="1600" smtClean="0"/>
              <a:t>similar to silicosis (cement workers), miners’ black-lung disease (pneumoconiosis) or COPD from cigarette smoking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2CEBD1-1AD3-4D6F-8273-5F137AFB434A}" type="slidenum">
              <a:rPr lang="en-US" smtClean="0"/>
              <a:pPr/>
              <a:t>29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buFontTx/>
              <a:buChar char="•"/>
            </a:pPr>
            <a:r>
              <a:rPr lang="en-US" smtClean="0"/>
              <a:t>Asbestos is just one of many causes for lung cancer</a:t>
            </a:r>
          </a:p>
          <a:p>
            <a:pPr eaLnBrk="1" hangingPunct="1">
              <a:buFontTx/>
              <a:buChar char="•"/>
            </a:pPr>
            <a:r>
              <a:rPr lang="en-US" smtClean="0"/>
              <a:t>interaction with smoking is so bad that OSHA requires smoking cessation training for asbestos workers</a:t>
            </a:r>
          </a:p>
          <a:p>
            <a:pPr eaLnBrk="1" hangingPunct="1">
              <a:buFontTx/>
              <a:buChar char="•"/>
            </a:pPr>
            <a:r>
              <a:rPr lang="en-US" smtClean="0"/>
              <a:t>has been seen among worker’s families and other community members without direct exposure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98EC3FD-0BFD-4BA7-B236-6FD197C914A6}" type="slidenum">
              <a:rPr lang="en-US" smtClean="0"/>
              <a:pPr/>
              <a:t>30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buFontTx/>
              <a:buChar char="•"/>
            </a:pPr>
            <a:r>
              <a:rPr lang="en-US" smtClean="0"/>
              <a:t>only caused by asbestos or asbestos-like materials, eg: erionite</a:t>
            </a:r>
          </a:p>
          <a:p>
            <a:pPr eaLnBrk="1" hangingPunct="1">
              <a:buFontTx/>
              <a:buChar char="•"/>
            </a:pPr>
            <a:r>
              <a:rPr lang="en-US" smtClean="0"/>
              <a:t>earlier treatment of removing a lung not successful</a:t>
            </a:r>
          </a:p>
          <a:p>
            <a:pPr eaLnBrk="1" hangingPunct="1">
              <a:buFontTx/>
              <a:buChar char="•"/>
            </a:pPr>
            <a:r>
              <a:rPr lang="en-US" smtClean="0"/>
              <a:t>recent experimental treatment with chemotherapy has had some positive results</a:t>
            </a:r>
          </a:p>
          <a:p>
            <a:pPr eaLnBrk="1" hangingPunct="1">
              <a:buFontTx/>
              <a:buChar char="•"/>
            </a:pPr>
            <a:r>
              <a:rPr lang="en-US" smtClean="0"/>
              <a:t>the only asbestos disease that lawyers will for a case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54C0284-A742-4D10-8354-C8CE2B23AA41}" type="slidenum">
              <a:rPr lang="en-US" smtClean="0"/>
              <a:pPr/>
              <a:t>5</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18A5556-1755-48C1-9F8B-FAF7E45B5527}" type="slidenum">
              <a:rPr lang="en-US" smtClean="0"/>
              <a:pPr/>
              <a:t>31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this symptom is not due to asbestos fibers accumulating in the fingers but rather due to the poor blood circulation that victims have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43C85D1-8956-4DAA-9E82-FE3DF5C0DCBF}" type="slidenum">
              <a:rPr lang="en-US" smtClean="0"/>
              <a:pPr/>
              <a:t>32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0F1AFDA-97B0-4223-86ED-908C5A67C2D4}" type="slidenum">
              <a:rPr lang="en-US" smtClean="0"/>
              <a:pPr/>
              <a:t>33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563E725-0897-4FB5-9756-C487964F0264}" type="slidenum">
              <a:rPr lang="en-US" smtClean="0"/>
              <a:pPr/>
              <a:t>34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t>Why is the distinction between friable and non-friable so important?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01F6B0A-11AD-4627-9EC9-0AE383295AA7}" type="slidenum">
              <a:rPr lang="en-US" smtClean="0"/>
              <a:pPr/>
              <a:t>35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283B08C-89DE-464B-98B3-F1024AA89E6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F7461F2-858B-4944-9394-921EA454C757}" type="slidenum">
              <a:rPr lang="en-US" smtClean="0"/>
              <a:pPr/>
              <a:t>37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36304F0-B36E-44AA-9954-932EEA991C8F}" type="slidenum">
              <a:rPr lang="en-US" smtClean="0"/>
              <a:pPr/>
              <a:t>38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87B352A-F29F-4FB7-B29B-B2B049F55008}" type="slidenum">
              <a:rPr lang="en-US" smtClean="0"/>
              <a:pPr/>
              <a:t>39</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CAE2889-2E27-48C2-AAA6-8AD9CFB7E6DB}" type="slidenum">
              <a:rPr lang="en-US" smtClean="0"/>
              <a:pPr/>
              <a:t>40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9D42B3-898C-4D47-AE72-C886D67FB6BD}" type="slidenum">
              <a:rPr lang="en-US" smtClean="0"/>
              <a:pPr/>
              <a:t>10</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buFontTx/>
              <a:buChar char="•"/>
            </a:pPr>
            <a:r>
              <a:rPr lang="en-US" dirty="0" smtClean="0"/>
              <a:t>Both AHERA (40 C.F.R. 763.92(a)(1)) and OSHA (29 C.F.R. 1926-1101(k)(9)(vi)) dictate what must be covered</a:t>
            </a:r>
          </a:p>
          <a:p>
            <a:pPr eaLnBrk="1" hangingPunct="1">
              <a:buFontTx/>
              <a:buChar char="•"/>
            </a:pPr>
            <a:r>
              <a:rPr lang="en-US" dirty="0" smtClean="0"/>
              <a:t>asbestos background – can keep short unless there are questions</a:t>
            </a:r>
          </a:p>
          <a:p>
            <a:pPr eaLnBrk="1" hangingPunct="1">
              <a:buFontTx/>
              <a:buChar char="•"/>
            </a:pPr>
            <a:r>
              <a:rPr lang="en-US" dirty="0" smtClean="0"/>
              <a:t>Health Effects – we’ll answer all your questions</a:t>
            </a:r>
          </a:p>
          <a:p>
            <a:pPr eaLnBrk="1" hangingPunct="1">
              <a:buFontTx/>
              <a:buChar char="•"/>
            </a:pPr>
            <a:r>
              <a:rPr lang="en-US" dirty="0" smtClean="0"/>
              <a:t>Uses &amp; forms –show’n’tell time</a:t>
            </a:r>
          </a:p>
          <a:p>
            <a:pPr eaLnBrk="1" hangingPunct="1">
              <a:buFontTx/>
              <a:buChar char="•"/>
            </a:pPr>
            <a:r>
              <a:rPr lang="en-US" dirty="0" smtClean="0"/>
              <a:t>“locations of thermal system insulation and surfacing ACM/PACM, and asbestos-containing flooring material, or flooring material where the absence of asbestos has not yet been certified”</a:t>
            </a:r>
          </a:p>
          <a:p>
            <a:pPr eaLnBrk="1" hangingPunct="1">
              <a:buFontTx/>
              <a:buChar char="•"/>
            </a:pPr>
            <a:r>
              <a:rPr lang="en-US" dirty="0" smtClean="0"/>
              <a:t>new respect for water damage &amp; air erosion</a:t>
            </a:r>
          </a:p>
          <a:p>
            <a:pPr eaLnBrk="1" hangingPunct="1">
              <a:buFontTx/>
              <a:buChar char="•"/>
            </a:pPr>
            <a:r>
              <a:rPr lang="en-US" dirty="0" smtClean="0"/>
              <a:t>know AHERA DP or point person for each building</a:t>
            </a:r>
          </a:p>
          <a:p>
            <a:pPr eaLnBrk="1" hangingPunct="1">
              <a:buFontTx/>
              <a:buChar char="•"/>
            </a:pPr>
            <a:endParaRPr lang="en-US" dirty="0" smtClean="0"/>
          </a:p>
          <a:p>
            <a:pPr eaLnBrk="1" hangingPunct="1">
              <a:buFontTx/>
              <a:buChar char="•"/>
            </a:pPr>
            <a:endParaRPr lang="en-US"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CF372EF-AAC3-470E-8599-83C0A7BE89AC}" type="slidenum">
              <a:rPr lang="en-US" smtClean="0"/>
              <a:pPr/>
              <a:t>41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May be in open sight but often hidden from view as with the fireproofing on structural steel</a:t>
            </a:r>
          </a:p>
          <a:p>
            <a:pPr eaLnBrk="1" hangingPunct="1"/>
            <a:r>
              <a:rPr lang="en-US" dirty="0" smtClean="0"/>
              <a:t>Maybe very subject to damage unless protected</a:t>
            </a:r>
          </a:p>
          <a:p>
            <a:pPr eaLnBrk="1" hangingPunct="1"/>
            <a:r>
              <a:rPr lang="en-US" dirty="0" smtClean="0"/>
              <a:t>Even when in inaccessible locations, can still present hazards if in an air plenum or other area where fibers can be released into the ambient air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EEEBC48-386C-4342-B507-C3C8CD10560F}" type="slidenum">
              <a:rPr lang="en-US" smtClean="0"/>
              <a:pPr/>
              <a:t>42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The spray application shown is actually a non-asbestos material. Spray-on ACBM is banned but application would have appeared similar when it was still used.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A5336A0-3502-4E2D-AA89-4580E4C29979}" type="slidenum">
              <a:rPr lang="en-US" smtClean="0"/>
              <a:pPr/>
              <a:t>43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t>may be extremely friable</a:t>
            </a:r>
          </a:p>
          <a:p>
            <a:pPr eaLnBrk="1" hangingPunct="1"/>
            <a:r>
              <a:rPr lang="en-US" dirty="0" smtClean="0"/>
              <a:t>air erosion a likely concern in some applications</a:t>
            </a:r>
          </a:p>
          <a:p>
            <a:pPr eaLnBrk="1" hangingPunct="1"/>
            <a:r>
              <a:rPr lang="en-US" dirty="0" smtClean="0"/>
              <a:t>beware of a drop-ceiling cavity used as return air plenum</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598986A-9136-444A-A577-4A5EA85E1B0F}" type="slidenum">
              <a:rPr lang="en-US" smtClean="0"/>
              <a:pPr/>
              <a:t>44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latin typeface="Berlin Sans FB Demi" pitchFamily="34" charset="0"/>
              </a:rPr>
              <a:t>Can’t differentiate without lab analysis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6F837B4-EFC8-4D25-9F3D-457B41B91120}" type="slidenum">
              <a:rPr lang="en-US" smtClean="0"/>
              <a:pPr/>
              <a:t>45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VAT = vinyl/asbestos tile or earlier asphalt/asbestos tile, the older it is the more likely that it contains asbestos. Not limited to the old 9-inch tiles.</a:t>
            </a:r>
          </a:p>
          <a:p>
            <a:pPr eaLnBrk="1" hangingPunct="1"/>
            <a:endParaRPr lang="en-US" dirty="0" smtClean="0"/>
          </a:p>
          <a:p>
            <a:pPr eaLnBrk="1" hangingPunct="1"/>
            <a:r>
              <a:rPr lang="en-US" dirty="0" smtClean="0"/>
              <a:t>The right side shows a cement/asbestos product used for fireproofing or heat insulation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417E3AA-DA54-4466-98E8-8BE4123093D4}" type="slidenum">
              <a:rPr lang="en-US" smtClean="0"/>
              <a:pPr/>
              <a:t>46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1064696-5176-44FD-A48E-32CAC2D3F5FC}" type="slidenum">
              <a:rPr lang="en-US" smtClean="0"/>
              <a:pPr/>
              <a:t>47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062D4FC-4AA2-4AA2-8DDF-97F06CB803F9}" type="slidenum">
              <a:rPr lang="en-US" smtClean="0"/>
              <a:pPr/>
              <a:t>48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Wall board, tape and joint compound are all suspect until sampled – if not sampled then it must be assumed to be ACBM.</a:t>
            </a:r>
          </a:p>
          <a:p>
            <a:pPr eaLnBrk="1" hangingPunct="1"/>
            <a:r>
              <a:rPr lang="en-US" smtClean="0"/>
              <a:t>Plaster is same situation</a:t>
            </a:r>
          </a:p>
          <a:p>
            <a:pPr eaLnBrk="1" hangingPunct="1"/>
            <a:r>
              <a:rPr lang="en-US" smtClean="0"/>
              <a:t>Asbestos-cement shingles &amp; siding OK when in good condition – not covered under AHERA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CF1A2CD-91FF-4C3A-B701-12A75B251031}" type="slidenum">
              <a:rPr lang="en-US" smtClean="0"/>
              <a:pPr/>
              <a:t>49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smtClean="0"/>
              <a:t>Ceiling tiles – can only tell by sampling</a:t>
            </a:r>
          </a:p>
          <a:p>
            <a:pPr eaLnBrk="1" hangingPunct="1"/>
            <a:r>
              <a:rPr lang="en-US" dirty="0" smtClean="0"/>
              <a:t>Usually very friable – replacing a single 2X4 drop ceiling panel requires a certified asbestos professional</a:t>
            </a:r>
          </a:p>
          <a:p>
            <a:pPr eaLnBrk="1" hangingPunct="1"/>
            <a:r>
              <a:rPr lang="en-US" dirty="0" smtClean="0"/>
              <a:t>Mastic pads – often contain asbestos, usually not a hazard till matrix dries out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AD077DA-A350-4185-8C05-9224DC8381F6}" type="slidenum">
              <a:rPr lang="en-US" smtClean="0"/>
              <a:pPr/>
              <a:t>50</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cs typeface="Arial"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124ACA2-A4A4-4520-AD0A-6A779FC16450}" type="slidenum">
              <a:rPr lang="en-US" smtClean="0"/>
              <a:pPr/>
              <a:t>11</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These are not rhetorical questions.</a:t>
            </a:r>
          </a:p>
          <a:p>
            <a:pPr eaLnBrk="1" hangingPunct="1"/>
            <a:r>
              <a:rPr lang="en-US" dirty="0" smtClean="0"/>
              <a:t>Ask participants for their answers –everyone’s reason is valid, thank everyone but emphasize the best correct answers.</a:t>
            </a:r>
          </a:p>
          <a:p>
            <a:pPr eaLnBrk="1" hangingPunct="1"/>
            <a:r>
              <a:rPr lang="en-US" dirty="0" smtClean="0"/>
              <a:t>Re-phrase the questions if answers are slow in coming – eg: why are we doing this training?</a:t>
            </a:r>
            <a:br>
              <a:rPr lang="en-US" dirty="0" smtClean="0"/>
            </a:br>
            <a:r>
              <a:rPr lang="en-US" dirty="0" smtClean="0"/>
              <a:t>What can happen to people who work with asbestos?</a:t>
            </a:r>
          </a:p>
          <a:p>
            <a:pPr eaLnBrk="1" hangingPunct="1"/>
            <a:r>
              <a:rPr lang="en-US" dirty="0" smtClean="0"/>
              <a:t>Do you know of anyone who has or had asbestos-related illness?</a:t>
            </a:r>
          </a:p>
          <a:p>
            <a:pPr eaLnBrk="1" hangingPunct="1"/>
            <a:r>
              <a:rPr lang="en-US" dirty="0" smtClean="0"/>
              <a:t>Is there asbestos in this school?</a:t>
            </a:r>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0645E34-1023-491F-9461-3BD1FF83CE2B}" type="slidenum">
              <a:rPr lang="en-US" smtClean="0"/>
              <a:pPr/>
              <a:t>51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An inspection has to locate, sample, analyze and assess asbestos containing building materials. All suspect materials must either be sampled or assumed to be asbestos. </a:t>
            </a:r>
          </a:p>
          <a:p>
            <a:pPr eaLnBrk="1" hangingPunct="1"/>
            <a:endParaRPr lang="en-US" smtClean="0"/>
          </a:p>
          <a:p>
            <a:pPr eaLnBrk="1" hangingPunct="1"/>
            <a:r>
              <a:rPr lang="en-US" smtClean="0"/>
              <a:t>The management plan is compiled to determine what response actions are available to deal with the asbestos that is found. The management planner presents the alternatives to the school but the school decides how to deal with the asbestos. </a:t>
            </a:r>
          </a:p>
          <a:p>
            <a:pPr eaLnBrk="1" hangingPunct="1"/>
            <a:endParaRPr lang="en-US" smtClean="0"/>
          </a:p>
          <a:p>
            <a:pPr eaLnBrk="1" hangingPunct="1"/>
            <a:r>
              <a:rPr lang="en-US" smtClean="0"/>
              <a:t>The AHERA Designated Person is someone who agrees to be in charge of the execution of the plan and certifies in writing that the school is or will be in compliance.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FA7A9E5-27E0-41F3-803E-1DEC54780822}" type="slidenum">
              <a:rPr lang="en-US" smtClean="0"/>
              <a:pPr/>
              <a:t>52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0249B15-17AC-4BA4-A4E8-EBB6A136D40F}" type="slidenum">
              <a:rPr lang="en-US" smtClean="0"/>
              <a:pPr/>
              <a:t>53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DAE6147-F7F6-446B-8090-F3A89856FE27}" type="slidenum">
              <a:rPr lang="en-US" smtClean="0"/>
              <a:pPr/>
              <a:t>54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8CBB033-2069-43EB-AACC-327A62129BA0}" type="slidenum">
              <a:rPr lang="en-US" smtClean="0"/>
              <a:pPr/>
              <a:t>55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24F8CD1-3CF5-4B06-B859-820C9F68F967}" type="slidenum">
              <a:rPr lang="en-US" smtClean="0"/>
              <a:pPr/>
              <a:t>56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C - Occupational Safety and Health Act</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57</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D – All of the above</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58</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B – Non-friable</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59</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D - Fireproofing</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60</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5E8E640-E646-4769-9AEC-AF21BA933BFE}" type="slidenum">
              <a:rPr lang="en-US" smtClean="0"/>
              <a:pPr/>
              <a:t>12</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Belongs to the magnesium-silicate family</a:t>
            </a:r>
          </a:p>
          <a:p>
            <a:pPr eaLnBrk="1" hangingPunct="1"/>
            <a:r>
              <a:rPr lang="en-US" dirty="0" smtClean="0"/>
              <a:t>Is a metamorphic rock</a:t>
            </a:r>
          </a:p>
          <a:p>
            <a:pPr eaLnBrk="1" hangingPunct="1"/>
            <a:r>
              <a:rPr lang="en-US" dirty="0" smtClean="0"/>
              <a:t>There are some cases of hazardous situations from native formations eg: Arizona &amp; California</a:t>
            </a:r>
          </a:p>
          <a:p>
            <a:pPr eaLnBrk="1" hangingPunct="1"/>
            <a:r>
              <a:rPr lang="en-US" dirty="0" smtClean="0"/>
              <a:t>Minor production in Vermont &amp; California</a:t>
            </a:r>
          </a:p>
          <a:p>
            <a:pPr eaLnBrk="1" hangingPunct="1"/>
            <a:r>
              <a:rPr lang="en-US" dirty="0" smtClean="0"/>
              <a:t>numerous old shutdown, abandoned mines and mills all over U.S.</a:t>
            </a:r>
          </a:p>
          <a:p>
            <a:pPr eaLnBrk="1" hangingPunct="1"/>
            <a:r>
              <a:rPr lang="en-US" dirty="0" smtClean="0"/>
              <a:t>Usage surged after WWII until health concerns emerge in 1970’s</a:t>
            </a:r>
          </a:p>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C – 1960 – 70’s</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61</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 Lungs</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62</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C – easily reduced to powder by ordinary hand pressure</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63</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D- All of the above</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64</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 – Keep people away, notify your AHERA designated person, and wait for further instructions.</a:t>
            </a:r>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65</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Answer:</a:t>
            </a:r>
            <a:r>
              <a:rPr lang="en-US" baseline="0" dirty="0" smtClean="0"/>
              <a:t> B – </a:t>
            </a:r>
            <a:r>
              <a:rPr lang="en-US" dirty="0" smtClean="0">
                <a:cs typeface="Arial" pitchFamily="34" charset="0"/>
              </a:rPr>
              <a:t>Requires inspection, management plan, training, notifications, labels, and a Designated Person.</a:t>
            </a:r>
          </a:p>
          <a:p>
            <a:endParaRPr lang="en-US" dirty="0"/>
          </a:p>
        </p:txBody>
      </p:sp>
      <p:sp>
        <p:nvSpPr>
          <p:cNvPr id="4" name="Slide Number Placeholder 3"/>
          <p:cNvSpPr>
            <a:spLocks noGrp="1"/>
          </p:cNvSpPr>
          <p:nvPr>
            <p:ph type="sldNum" sz="quarter" idx="10"/>
          </p:nvPr>
        </p:nvSpPr>
        <p:spPr/>
        <p:txBody>
          <a:bodyPr/>
          <a:lstStyle/>
          <a:p>
            <a:pPr>
              <a:defRPr/>
            </a:pPr>
            <a:fld id="{E886CC41-AF5D-488D-A278-A61CCBDC942E}" type="slidenum">
              <a:rPr lang="en-US" smtClean="0"/>
              <a:pPr>
                <a:defRPr/>
              </a:pPr>
              <a:t>66</a:t>
            </a:fld>
            <a:endParaRPr lang="en-US"/>
          </a:p>
        </p:txBody>
      </p:sp>
    </p:spTree>
    <p:extLst>
      <p:ext uri="{BB962C8B-B14F-4D97-AF65-F5344CB8AC3E}">
        <p14:creationId xmlns:p14="http://schemas.microsoft.com/office/powerpoint/2010/main" val="1975406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B260D45-1D09-4017-B526-77AEE3F617E4}" type="slidenum">
              <a:rPr lang="en-US" smtClean="0"/>
              <a:pPr/>
              <a:t>68</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B260D45-1D09-4017-B526-77AEE3F617E4}" type="slidenum">
              <a:rPr lang="en-US" smtClean="0"/>
              <a:pPr/>
              <a:t>69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0C373F9-6CFA-4B88-A5FC-FDEB12B8431C}" type="slidenum">
              <a:rPr lang="en-US" smtClean="0"/>
              <a:pPr/>
              <a:t>13</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77C2BF4-6636-4E9B-BE6B-409D70C12854}" type="slidenum">
              <a:rPr lang="en-US" smtClean="0"/>
              <a:pPr/>
              <a:t>14</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Chrysotile is over 95% of commercial use</a:t>
            </a:r>
          </a:p>
          <a:p>
            <a:pPr eaLnBrk="1" hangingPunct="1"/>
            <a:r>
              <a:rPr lang="en-US" dirty="0" smtClean="0"/>
              <a:t>There is growing evidence that the amphibole varieties are more dangerous and likely to cause the worst diseases. </a:t>
            </a:r>
          </a:p>
          <a:p>
            <a:pPr eaLnBrk="1" hangingPunct="1"/>
            <a:r>
              <a:rPr lang="en-US" dirty="0" smtClean="0"/>
              <a:t>Neither class has a recognized “safe” level of exposure</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9810F13-1E83-4BCC-9201-FACEEB6128D8}" type="slidenum">
              <a:rPr lang="en-US" smtClean="0"/>
              <a:pPr/>
              <a:t>15</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Because it’s small and light, it easily spreads throughout a building through ventilation system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DC4EE4E-B829-4C09-9BF2-A1ACF6DB66AB}" type="slidenum">
              <a:rPr lang="en-US" smtClean="0"/>
              <a:pPr/>
              <a:t>16</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E1ADD4-9908-4A92-A715-82F8C7A87135}" type="slidenum">
              <a:rPr lang="en-US" smtClean="0"/>
              <a:pPr>
                <a:defRPr/>
              </a:pPr>
              <a:t>‹#›</a:t>
            </a:fld>
            <a:endParaRPr lang="en-US"/>
          </a:p>
        </p:txBody>
      </p:sp>
    </p:spTree>
    <p:extLst>
      <p:ext uri="{BB962C8B-B14F-4D97-AF65-F5344CB8AC3E}">
        <p14:creationId xmlns:p14="http://schemas.microsoft.com/office/powerpoint/2010/main" val="171288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2DB3E0-54C1-41C1-8AD8-3D0FACBA2D1B}" type="slidenum">
              <a:rPr lang="en-US" smtClean="0"/>
              <a:pPr>
                <a:defRPr/>
              </a:pPr>
              <a:t>‹#›</a:t>
            </a:fld>
            <a:endParaRPr lang="en-US"/>
          </a:p>
        </p:txBody>
      </p:sp>
    </p:spTree>
    <p:extLst>
      <p:ext uri="{BB962C8B-B14F-4D97-AF65-F5344CB8AC3E}">
        <p14:creationId xmlns:p14="http://schemas.microsoft.com/office/powerpoint/2010/main" val="296456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02C520-BB08-4D80-A2AD-87F525B162E8}" type="slidenum">
              <a:rPr lang="en-US" smtClean="0"/>
              <a:pPr>
                <a:defRPr/>
              </a:pPr>
              <a:t>‹#›</a:t>
            </a:fld>
            <a:endParaRPr lang="en-US"/>
          </a:p>
        </p:txBody>
      </p:sp>
    </p:spTree>
    <p:extLst>
      <p:ext uri="{BB962C8B-B14F-4D97-AF65-F5344CB8AC3E}">
        <p14:creationId xmlns:p14="http://schemas.microsoft.com/office/powerpoint/2010/main" val="288627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8BAA3D22-F774-4F1B-A3BF-63F84D99C6D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0609F8A9-8083-499A-9F50-F8D5B822BC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554389-18D1-43AE-83E0-5BCBF98658F2}" type="slidenum">
              <a:rPr lang="en-US" smtClean="0"/>
              <a:pPr>
                <a:defRPr/>
              </a:pPr>
              <a:t>‹#›</a:t>
            </a:fld>
            <a:endParaRPr lang="en-US"/>
          </a:p>
        </p:txBody>
      </p:sp>
    </p:spTree>
    <p:extLst>
      <p:ext uri="{BB962C8B-B14F-4D97-AF65-F5344CB8AC3E}">
        <p14:creationId xmlns:p14="http://schemas.microsoft.com/office/powerpoint/2010/main" val="396779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C72F96-9137-4EE5-8908-2E71CFA0A78D}" type="slidenum">
              <a:rPr lang="en-US" smtClean="0"/>
              <a:pPr>
                <a:defRPr/>
              </a:pPr>
              <a:t>‹#›</a:t>
            </a:fld>
            <a:endParaRPr lang="en-US"/>
          </a:p>
        </p:txBody>
      </p:sp>
    </p:spTree>
    <p:extLst>
      <p:ext uri="{BB962C8B-B14F-4D97-AF65-F5344CB8AC3E}">
        <p14:creationId xmlns:p14="http://schemas.microsoft.com/office/powerpoint/2010/main" val="51214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C745CE-860C-4EBE-BC95-43E84F0BDB01}" type="slidenum">
              <a:rPr lang="en-US" smtClean="0"/>
              <a:pPr>
                <a:defRPr/>
              </a:pPr>
              <a:t>‹#›</a:t>
            </a:fld>
            <a:endParaRPr lang="en-US"/>
          </a:p>
        </p:txBody>
      </p:sp>
    </p:spTree>
    <p:extLst>
      <p:ext uri="{BB962C8B-B14F-4D97-AF65-F5344CB8AC3E}">
        <p14:creationId xmlns:p14="http://schemas.microsoft.com/office/powerpoint/2010/main" val="25323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08E14F-CC0A-4F08-B84E-CFD2DB7CC541}" type="slidenum">
              <a:rPr lang="en-US" smtClean="0"/>
              <a:pPr>
                <a:defRPr/>
              </a:pPr>
              <a:t>‹#›</a:t>
            </a:fld>
            <a:endParaRPr lang="en-US"/>
          </a:p>
        </p:txBody>
      </p:sp>
    </p:spTree>
    <p:extLst>
      <p:ext uri="{BB962C8B-B14F-4D97-AF65-F5344CB8AC3E}">
        <p14:creationId xmlns:p14="http://schemas.microsoft.com/office/powerpoint/2010/main" val="202064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694D2B-3992-43A5-8874-FA3FEAB76D74}" type="slidenum">
              <a:rPr lang="en-US" smtClean="0"/>
              <a:pPr>
                <a:defRPr/>
              </a:pPr>
              <a:t>‹#›</a:t>
            </a:fld>
            <a:endParaRPr lang="en-US"/>
          </a:p>
        </p:txBody>
      </p:sp>
    </p:spTree>
    <p:extLst>
      <p:ext uri="{BB962C8B-B14F-4D97-AF65-F5344CB8AC3E}">
        <p14:creationId xmlns:p14="http://schemas.microsoft.com/office/powerpoint/2010/main" val="380016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49D59C8-AF09-4283-904E-62BB4AE5F5EC}" type="slidenum">
              <a:rPr lang="en-US" smtClean="0"/>
              <a:pPr>
                <a:defRPr/>
              </a:pPr>
              <a:t>‹#›</a:t>
            </a:fld>
            <a:endParaRPr lang="en-US"/>
          </a:p>
        </p:txBody>
      </p:sp>
    </p:spTree>
    <p:extLst>
      <p:ext uri="{BB962C8B-B14F-4D97-AF65-F5344CB8AC3E}">
        <p14:creationId xmlns:p14="http://schemas.microsoft.com/office/powerpoint/2010/main" val="376993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ABC031-883C-4B4B-9016-F18B8C907B62}" type="slidenum">
              <a:rPr lang="en-US" smtClean="0"/>
              <a:pPr>
                <a:defRPr/>
              </a:pPr>
              <a:t>‹#›</a:t>
            </a:fld>
            <a:endParaRPr lang="en-US"/>
          </a:p>
        </p:txBody>
      </p:sp>
    </p:spTree>
    <p:extLst>
      <p:ext uri="{BB962C8B-B14F-4D97-AF65-F5344CB8AC3E}">
        <p14:creationId xmlns:p14="http://schemas.microsoft.com/office/powerpoint/2010/main" val="183055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E5EF1E-A1F3-4C7F-BD3C-6EB7821DF387}" type="slidenum">
              <a:rPr lang="en-US" smtClean="0"/>
              <a:pPr>
                <a:defRPr/>
              </a:pPr>
              <a:t>‹#›</a:t>
            </a:fld>
            <a:endParaRPr lang="en-US"/>
          </a:p>
        </p:txBody>
      </p:sp>
    </p:spTree>
    <p:extLst>
      <p:ext uri="{BB962C8B-B14F-4D97-AF65-F5344CB8AC3E}">
        <p14:creationId xmlns:p14="http://schemas.microsoft.com/office/powerpoint/2010/main" val="3227030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8EE312-162C-4364-9258-45AC6FE477A4}" type="slidenum">
              <a:rPr lang="en-US" smtClean="0"/>
              <a:pPr>
                <a:defRPr/>
              </a:pPr>
              <a:t>‹#›</a:t>
            </a:fld>
            <a:endParaRPr lang="en-US"/>
          </a:p>
        </p:txBody>
      </p:sp>
    </p:spTree>
    <p:extLst>
      <p:ext uri="{BB962C8B-B14F-4D97-AF65-F5344CB8AC3E}">
        <p14:creationId xmlns:p14="http://schemas.microsoft.com/office/powerpoint/2010/main" val="73805111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latin typeface="+mn-lt"/>
              </a:rPr>
              <a:t>Asbestos Awareness Training</a:t>
            </a:r>
          </a:p>
        </p:txBody>
      </p:sp>
      <p:sp>
        <p:nvSpPr>
          <p:cNvPr id="2051" name="Rectangle 3"/>
          <p:cNvSpPr>
            <a:spLocks noGrp="1" noChangeArrowheads="1"/>
          </p:cNvSpPr>
          <p:nvPr>
            <p:ph type="subTitle" idx="1"/>
          </p:nvPr>
        </p:nvSpPr>
        <p:spPr>
          <a:xfrm>
            <a:off x="1371600" y="3886200"/>
            <a:ext cx="6477000" cy="1752600"/>
          </a:xfrm>
        </p:spPr>
        <p:txBody>
          <a:bodyPr/>
          <a:lstStyle/>
          <a:p>
            <a:pPr eaLnBrk="1" hangingPunct="1">
              <a:defRPr/>
            </a:pPr>
            <a:r>
              <a:rPr lang="en-US" dirty="0" smtClean="0">
                <a:solidFill>
                  <a:schemeClr val="accent1">
                    <a:lumMod val="75000"/>
                  </a:schemeClr>
                </a:solidFill>
              </a:rPr>
              <a:t>BIE-NMNCA</a:t>
            </a:r>
          </a:p>
          <a:p>
            <a:pPr eaLnBrk="1" hangingPunct="1">
              <a:defRPr/>
            </a:pPr>
            <a:endParaRPr lang="en-US"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228600"/>
            <a:ext cx="8229600" cy="1139825"/>
          </a:xfrm>
        </p:spPr>
        <p:txBody>
          <a:bodyPr/>
          <a:lstStyle/>
          <a:p>
            <a:pPr eaLnBrk="1" hangingPunct="1">
              <a:defRPr/>
            </a:pPr>
            <a:r>
              <a:rPr lang="en-US" dirty="0" smtClean="0">
                <a:effectLst/>
              </a:rPr>
              <a:t>AHERA Required Topics</a:t>
            </a:r>
          </a:p>
        </p:txBody>
      </p:sp>
      <p:sp>
        <p:nvSpPr>
          <p:cNvPr id="114691" name="Rectangle 3"/>
          <p:cNvSpPr>
            <a:spLocks noGrp="1" noChangeArrowheads="1"/>
          </p:cNvSpPr>
          <p:nvPr>
            <p:ph idx="1"/>
          </p:nvPr>
        </p:nvSpPr>
        <p:spPr>
          <a:xfrm>
            <a:off x="304800" y="1600200"/>
            <a:ext cx="8534400" cy="4876800"/>
          </a:xfrm>
        </p:spPr>
        <p:txBody>
          <a:bodyPr>
            <a:normAutofit lnSpcReduction="10000"/>
          </a:bodyPr>
          <a:lstStyle/>
          <a:p>
            <a:pPr eaLnBrk="1" hangingPunct="1">
              <a:spcBef>
                <a:spcPct val="35000"/>
              </a:spcBef>
              <a:defRPr/>
            </a:pPr>
            <a:r>
              <a:rPr lang="en-US" sz="2800" dirty="0" smtClean="0">
                <a:effectLst/>
              </a:rPr>
              <a:t>Asbestos background – History &amp; Law</a:t>
            </a:r>
          </a:p>
          <a:p>
            <a:pPr eaLnBrk="1" hangingPunct="1">
              <a:spcBef>
                <a:spcPct val="35000"/>
              </a:spcBef>
              <a:defRPr/>
            </a:pPr>
            <a:r>
              <a:rPr lang="en-US" sz="2800" dirty="0" smtClean="0">
                <a:effectLst/>
              </a:rPr>
              <a:t>Asbestos’ Health Effects</a:t>
            </a:r>
          </a:p>
          <a:p>
            <a:pPr eaLnBrk="1" hangingPunct="1">
              <a:spcBef>
                <a:spcPct val="35000"/>
              </a:spcBef>
              <a:defRPr/>
            </a:pPr>
            <a:r>
              <a:rPr lang="en-US" sz="2800" dirty="0" smtClean="0">
                <a:effectLst/>
              </a:rPr>
              <a:t>Information about asbestos’ uses and forms</a:t>
            </a:r>
          </a:p>
          <a:p>
            <a:pPr eaLnBrk="1" hangingPunct="1">
              <a:spcBef>
                <a:spcPct val="35000"/>
              </a:spcBef>
              <a:defRPr/>
            </a:pPr>
            <a:r>
              <a:rPr lang="en-US" sz="2800" dirty="0" smtClean="0">
                <a:effectLst/>
              </a:rPr>
              <a:t>Locations of ACBM where you work</a:t>
            </a:r>
          </a:p>
          <a:p>
            <a:pPr eaLnBrk="1" hangingPunct="1">
              <a:spcBef>
                <a:spcPct val="35000"/>
              </a:spcBef>
              <a:defRPr/>
            </a:pPr>
            <a:r>
              <a:rPr lang="en-US" sz="2800" dirty="0" smtClean="0">
                <a:effectLst/>
              </a:rPr>
              <a:t>How to recognize damage, deterioration AND delamination of asbestos materials</a:t>
            </a:r>
          </a:p>
          <a:p>
            <a:pPr eaLnBrk="1" hangingPunct="1">
              <a:spcBef>
                <a:spcPct val="35000"/>
              </a:spcBef>
              <a:defRPr/>
            </a:pPr>
            <a:r>
              <a:rPr lang="en-US" sz="2800" dirty="0" smtClean="0">
                <a:effectLst/>
              </a:rPr>
              <a:t>Name &amp; phone no. of AHERA Designated Person</a:t>
            </a:r>
          </a:p>
          <a:p>
            <a:pPr eaLnBrk="1" hangingPunct="1">
              <a:spcBef>
                <a:spcPct val="35000"/>
              </a:spcBef>
              <a:defRPr/>
            </a:pPr>
            <a:r>
              <a:rPr lang="en-US" sz="2800" dirty="0" smtClean="0">
                <a:effectLst/>
              </a:rPr>
              <a:t>Location &amp; availability of Management Plan</a:t>
            </a:r>
          </a:p>
          <a:p>
            <a:pPr algn="r" eaLnBrk="1" hangingPunct="1">
              <a:lnSpc>
                <a:spcPct val="90000"/>
              </a:lnSpc>
              <a:buFont typeface="Wingdings" pitchFamily="2" charset="2"/>
              <a:buNone/>
              <a:defRPr/>
            </a:pPr>
            <a:endParaRPr lang="en-US" sz="1400" dirty="0" smtClean="0">
              <a:effectLst/>
            </a:endParaRPr>
          </a:p>
          <a:p>
            <a:pPr algn="r" eaLnBrk="1" hangingPunct="1">
              <a:lnSpc>
                <a:spcPct val="90000"/>
              </a:lnSpc>
              <a:buFont typeface="Wingdings" pitchFamily="2" charset="2"/>
              <a:buNone/>
              <a:defRPr/>
            </a:pPr>
            <a:r>
              <a:rPr lang="en-US" sz="2400" dirty="0" smtClean="0">
                <a:effectLst/>
              </a:rPr>
              <a:t>ref: 40 C.F.R. §763.92  </a:t>
            </a:r>
            <a:r>
              <a:rPr lang="en-US" sz="1400" dirty="0" smtClean="0">
                <a:effectLst/>
              </a:rPr>
              <a:t>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a:xfrm>
            <a:off x="609600" y="2971800"/>
            <a:ext cx="8001000" cy="2895600"/>
          </a:xfrm>
        </p:spPr>
        <p:txBody>
          <a:bodyPr/>
          <a:lstStyle/>
          <a:p>
            <a:pPr eaLnBrk="1" hangingPunct="1">
              <a:defRPr/>
            </a:pPr>
            <a:r>
              <a:rPr lang="en-US" sz="8000" dirty="0" smtClean="0">
                <a:solidFill>
                  <a:schemeClr val="accent1">
                    <a:lumMod val="75000"/>
                  </a:schemeClr>
                </a:solidFill>
                <a:effectLst/>
              </a:rPr>
              <a:t>What is Asbestos?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effectLst/>
                <a:latin typeface="+mn-lt"/>
              </a:rPr>
              <a:t>What is Asbestos?</a:t>
            </a:r>
          </a:p>
        </p:txBody>
      </p:sp>
      <p:sp>
        <p:nvSpPr>
          <p:cNvPr id="5123" name="Rectangle 3"/>
          <p:cNvSpPr>
            <a:spLocks noGrp="1" noChangeArrowheads="1"/>
          </p:cNvSpPr>
          <p:nvPr>
            <p:ph idx="1"/>
          </p:nvPr>
        </p:nvSpPr>
        <p:spPr/>
        <p:txBody>
          <a:bodyPr/>
          <a:lstStyle/>
          <a:p>
            <a:pPr eaLnBrk="1" hangingPunct="1">
              <a:spcBef>
                <a:spcPct val="50000"/>
              </a:spcBef>
              <a:spcAft>
                <a:spcPct val="50000"/>
              </a:spcAft>
              <a:defRPr/>
            </a:pPr>
            <a:r>
              <a:rPr lang="en-US" dirty="0" smtClean="0">
                <a:effectLst/>
              </a:rPr>
              <a:t>A “Naturally” occurring mineral.</a:t>
            </a:r>
          </a:p>
          <a:p>
            <a:pPr eaLnBrk="1" hangingPunct="1">
              <a:spcBef>
                <a:spcPct val="50000"/>
              </a:spcBef>
              <a:spcAft>
                <a:spcPct val="50000"/>
              </a:spcAft>
              <a:defRPr/>
            </a:pPr>
            <a:r>
              <a:rPr lang="en-US" dirty="0" smtClean="0">
                <a:effectLst/>
              </a:rPr>
              <a:t>Earlier mined in Canada and S. Africa, now China, India, Russia &amp; Korea.</a:t>
            </a:r>
          </a:p>
          <a:p>
            <a:pPr eaLnBrk="1" hangingPunct="1">
              <a:spcBef>
                <a:spcPct val="50000"/>
              </a:spcBef>
              <a:spcAft>
                <a:spcPct val="50000"/>
              </a:spcAft>
              <a:defRPr/>
            </a:pPr>
            <a:r>
              <a:rPr lang="en-US" dirty="0" smtClean="0">
                <a:effectLst/>
              </a:rPr>
              <a:t>Added to building materials because of its good insulating, strength, sound-proofing, fireproofing and corrosion-resistance properties.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20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20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20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dirty="0" smtClean="0">
                <a:effectLst/>
                <a:latin typeface="+mn-lt"/>
              </a:rPr>
              <a:t>Natural  Asbestos</a:t>
            </a:r>
          </a:p>
        </p:txBody>
      </p:sp>
      <p:pic>
        <p:nvPicPr>
          <p:cNvPr id="13315" name="Picture 8" descr="asbestos5"/>
          <p:cNvPicPr>
            <a:picLocks noChangeAspect="1" noChangeArrowheads="1"/>
          </p:cNvPicPr>
          <p:nvPr/>
        </p:nvPicPr>
        <p:blipFill>
          <a:blip r:embed="rId3" cstate="print"/>
          <a:srcRect/>
          <a:stretch>
            <a:fillRect/>
          </a:stretch>
        </p:blipFill>
        <p:spPr bwMode="auto">
          <a:xfrm>
            <a:off x="522930" y="1676400"/>
            <a:ext cx="4430070" cy="3886200"/>
          </a:xfrm>
          <a:prstGeom prst="rect">
            <a:avLst/>
          </a:prstGeom>
          <a:noFill/>
          <a:ln w="9525">
            <a:noFill/>
            <a:miter lim="800000"/>
            <a:headEnd/>
            <a:tailEnd/>
          </a:ln>
        </p:spPr>
      </p:pic>
      <p:pic>
        <p:nvPicPr>
          <p:cNvPr id="13316" name="Picture 9" descr="asbestos"/>
          <p:cNvPicPr>
            <a:picLocks noChangeAspect="1" noChangeArrowheads="1"/>
          </p:cNvPicPr>
          <p:nvPr/>
        </p:nvPicPr>
        <p:blipFill>
          <a:blip r:embed="rId4" cstate="print"/>
          <a:srcRect/>
          <a:stretch>
            <a:fillRect/>
          </a:stretch>
        </p:blipFill>
        <p:spPr bwMode="auto">
          <a:xfrm>
            <a:off x="5081588" y="1676400"/>
            <a:ext cx="3065462" cy="3886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effectLst/>
                <a:latin typeface="+mn-lt"/>
              </a:rPr>
              <a:t>What is Asbestos?</a:t>
            </a:r>
          </a:p>
        </p:txBody>
      </p:sp>
      <p:sp>
        <p:nvSpPr>
          <p:cNvPr id="6147" name="Rectangle 3"/>
          <p:cNvSpPr>
            <a:spLocks noGrp="1" noChangeArrowheads="1"/>
          </p:cNvSpPr>
          <p:nvPr>
            <p:ph idx="1"/>
          </p:nvPr>
        </p:nvSpPr>
        <p:spPr/>
        <p:txBody>
          <a:bodyPr/>
          <a:lstStyle/>
          <a:p>
            <a:pPr eaLnBrk="1" hangingPunct="1">
              <a:lnSpc>
                <a:spcPct val="75000"/>
              </a:lnSpc>
              <a:spcBef>
                <a:spcPct val="0"/>
              </a:spcBef>
              <a:spcAft>
                <a:spcPct val="150000"/>
              </a:spcAft>
              <a:defRPr/>
            </a:pPr>
            <a:r>
              <a:rPr lang="en-US" dirty="0" smtClean="0">
                <a:effectLst/>
              </a:rPr>
              <a:t>Two major classes– serpentine and amphibole</a:t>
            </a:r>
          </a:p>
          <a:p>
            <a:pPr eaLnBrk="1" hangingPunct="1">
              <a:lnSpc>
                <a:spcPct val="75000"/>
              </a:lnSpc>
              <a:spcBef>
                <a:spcPct val="0"/>
              </a:spcBef>
              <a:spcAft>
                <a:spcPct val="150000"/>
              </a:spcAft>
              <a:defRPr/>
            </a:pPr>
            <a:r>
              <a:rPr lang="en-US" dirty="0" smtClean="0">
                <a:effectLst/>
              </a:rPr>
              <a:t>Chrysotile (white asbestos) – the only member of the serpentine class</a:t>
            </a:r>
          </a:p>
          <a:p>
            <a:pPr eaLnBrk="1" hangingPunct="1">
              <a:lnSpc>
                <a:spcPct val="75000"/>
              </a:lnSpc>
              <a:spcBef>
                <a:spcPct val="0"/>
              </a:spcBef>
              <a:spcAft>
                <a:spcPct val="150000"/>
              </a:spcAft>
              <a:defRPr/>
            </a:pPr>
            <a:r>
              <a:rPr lang="en-US" dirty="0" smtClean="0">
                <a:effectLst/>
              </a:rPr>
              <a:t>Amosite (brown asbestos), crocidolite (blue asbestos), anthophylite, tremolite, and actinolite -- amphiboles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latin typeface="+mn-lt"/>
              </a:rPr>
              <a:t>What is Asbestos?</a:t>
            </a:r>
          </a:p>
        </p:txBody>
      </p:sp>
      <p:sp>
        <p:nvSpPr>
          <p:cNvPr id="7171" name="Rectangle 3"/>
          <p:cNvSpPr>
            <a:spLocks noGrp="1" noChangeArrowheads="1"/>
          </p:cNvSpPr>
          <p:nvPr>
            <p:ph idx="1"/>
          </p:nvPr>
        </p:nvSpPr>
        <p:spPr>
          <a:xfrm>
            <a:off x="457200" y="1371600"/>
            <a:ext cx="8229600" cy="4525963"/>
          </a:xfrm>
        </p:spPr>
        <p:txBody>
          <a:bodyPr/>
          <a:lstStyle/>
          <a:p>
            <a:pPr eaLnBrk="1" hangingPunct="1">
              <a:lnSpc>
                <a:spcPct val="90000"/>
              </a:lnSpc>
              <a:spcBef>
                <a:spcPct val="0"/>
              </a:spcBef>
              <a:spcAft>
                <a:spcPct val="100000"/>
              </a:spcAft>
              <a:defRPr/>
            </a:pPr>
            <a:r>
              <a:rPr lang="en-US" sz="2800" dirty="0" smtClean="0">
                <a:effectLst/>
                <a:cs typeface="Arial" charset="0"/>
              </a:rPr>
              <a:t>All types of asbestos tend to break into very tiny fibers.  </a:t>
            </a:r>
          </a:p>
          <a:p>
            <a:pPr eaLnBrk="1" hangingPunct="1">
              <a:lnSpc>
                <a:spcPct val="90000"/>
              </a:lnSpc>
              <a:spcBef>
                <a:spcPct val="0"/>
              </a:spcBef>
              <a:spcAft>
                <a:spcPct val="100000"/>
              </a:spcAft>
              <a:defRPr/>
            </a:pPr>
            <a:r>
              <a:rPr lang="en-US" sz="2800" dirty="0" smtClean="0">
                <a:effectLst/>
              </a:rPr>
              <a:t>Individual fibers are virtually invisible, they can only be seen using a microscope.</a:t>
            </a:r>
          </a:p>
          <a:p>
            <a:pPr eaLnBrk="1" hangingPunct="1">
              <a:lnSpc>
                <a:spcPct val="90000"/>
              </a:lnSpc>
              <a:spcBef>
                <a:spcPct val="0"/>
              </a:spcBef>
              <a:spcAft>
                <a:spcPct val="100000"/>
              </a:spcAft>
              <a:defRPr/>
            </a:pPr>
            <a:r>
              <a:rPr lang="en-US" sz="2800" dirty="0" smtClean="0">
                <a:effectLst/>
              </a:rPr>
              <a:t>Some fibers may be 10,000 times smaller than a human hair.</a:t>
            </a:r>
          </a:p>
          <a:p>
            <a:pPr eaLnBrk="1" hangingPunct="1">
              <a:lnSpc>
                <a:spcPct val="90000"/>
              </a:lnSpc>
              <a:spcBef>
                <a:spcPct val="0"/>
              </a:spcBef>
              <a:spcAft>
                <a:spcPct val="100000"/>
              </a:spcAft>
              <a:defRPr/>
            </a:pPr>
            <a:r>
              <a:rPr lang="en-US" sz="2800" dirty="0" smtClean="0">
                <a:effectLst/>
              </a:rPr>
              <a:t>Can remain suspended in the air for up to three days.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5400" dirty="0" smtClean="0">
                <a:effectLst/>
                <a:latin typeface="+mn-lt"/>
              </a:rPr>
              <a:t>What is Asbestos?</a:t>
            </a:r>
          </a:p>
        </p:txBody>
      </p:sp>
      <p:sp>
        <p:nvSpPr>
          <p:cNvPr id="8195" name="Rectangle 3"/>
          <p:cNvSpPr>
            <a:spLocks noGrp="1" noChangeArrowheads="1"/>
          </p:cNvSpPr>
          <p:nvPr>
            <p:ph idx="1"/>
          </p:nvPr>
        </p:nvSpPr>
        <p:spPr>
          <a:xfrm>
            <a:off x="457200" y="1905000"/>
            <a:ext cx="8229600" cy="3992563"/>
          </a:xfrm>
        </p:spPr>
        <p:txBody>
          <a:bodyPr>
            <a:normAutofit lnSpcReduction="10000"/>
          </a:bodyPr>
          <a:lstStyle/>
          <a:p>
            <a:pPr eaLnBrk="1" hangingPunct="1">
              <a:spcBef>
                <a:spcPct val="45000"/>
              </a:spcBef>
              <a:spcAft>
                <a:spcPct val="100000"/>
              </a:spcAft>
              <a:buFont typeface="Wingdings" pitchFamily="2" charset="2"/>
              <a:buNone/>
              <a:defRPr/>
            </a:pPr>
            <a:r>
              <a:rPr lang="en-US" sz="4400" dirty="0" smtClean="0">
                <a:effectLst/>
                <a:latin typeface="Calibri" pitchFamily="34" charset="0"/>
                <a:cs typeface="Arial" charset="0"/>
              </a:rPr>
              <a:t>Usually asbestos is mixed with other materials to actually form the products. Floor tiles, for example, may contain only a small percentage of asbestos. </a:t>
            </a:r>
          </a:p>
          <a:p>
            <a:pPr eaLnBrk="1" hangingPunct="1">
              <a:spcBef>
                <a:spcPct val="45000"/>
              </a:spcBef>
              <a:spcAft>
                <a:spcPct val="100000"/>
              </a:spcAft>
              <a:buFont typeface="Wingdings" pitchFamily="2" charset="2"/>
              <a:buNone/>
              <a:defRPr/>
            </a:pPr>
            <a:endParaRPr lang="en-US" sz="4400" dirty="0" smtClean="0">
              <a:latin typeface="Berlin Sans FB Demi" pitchFamily="34" charset="0"/>
              <a:cs typeface="Arial" charset="0"/>
            </a:endParaRPr>
          </a:p>
          <a:p>
            <a:pPr eaLnBrk="1" hangingPunct="1">
              <a:spcAft>
                <a:spcPct val="100000"/>
              </a:spcAft>
              <a:defRPr/>
            </a:pPr>
            <a:endParaRPr lang="en-US" sz="2800"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788987"/>
          </a:xfrm>
        </p:spPr>
        <p:txBody>
          <a:bodyPr/>
          <a:lstStyle/>
          <a:p>
            <a:pPr eaLnBrk="1" hangingPunct="1">
              <a:defRPr/>
            </a:pPr>
            <a:r>
              <a:rPr lang="en-US" sz="3600" dirty="0" smtClean="0">
                <a:effectLst/>
                <a:latin typeface="+mn-lt"/>
              </a:rPr>
              <a:t>The History of Asbestos</a:t>
            </a:r>
          </a:p>
        </p:txBody>
      </p:sp>
      <p:sp>
        <p:nvSpPr>
          <p:cNvPr id="9219" name="Rectangle 3"/>
          <p:cNvSpPr>
            <a:spLocks noGrp="1" noChangeArrowheads="1"/>
          </p:cNvSpPr>
          <p:nvPr>
            <p:ph idx="1"/>
          </p:nvPr>
        </p:nvSpPr>
        <p:spPr>
          <a:xfrm>
            <a:off x="457200" y="1371600"/>
            <a:ext cx="8229600" cy="5105400"/>
          </a:xfrm>
        </p:spPr>
        <p:txBody>
          <a:bodyPr>
            <a:normAutofit/>
          </a:bodyPr>
          <a:lstStyle/>
          <a:p>
            <a:pPr eaLnBrk="1" hangingPunct="1">
              <a:spcBef>
                <a:spcPct val="50000"/>
              </a:spcBef>
              <a:spcAft>
                <a:spcPts val="1200"/>
              </a:spcAft>
              <a:defRPr/>
            </a:pPr>
            <a:r>
              <a:rPr lang="en-US" sz="2800" dirty="0" smtClean="0">
                <a:effectLst/>
              </a:rPr>
              <a:t>Ancient Greeks  made it into cloth and named it  “indestructible!”</a:t>
            </a:r>
          </a:p>
          <a:p>
            <a:pPr eaLnBrk="1" hangingPunct="1">
              <a:spcBef>
                <a:spcPct val="50000"/>
              </a:spcBef>
              <a:spcAft>
                <a:spcPts val="1200"/>
              </a:spcAft>
              <a:defRPr/>
            </a:pPr>
            <a:r>
              <a:rPr lang="en-US" sz="2800" dirty="0" smtClean="0">
                <a:effectLst/>
              </a:rPr>
              <a:t>1st century AD: Romans saw that slaves  who weaved asbestos into cloth  developed  breathing problems. </a:t>
            </a:r>
            <a:endParaRPr lang="en-US" sz="2800" dirty="0" smtClean="0">
              <a:effectLst/>
              <a:cs typeface="Arial" charset="0"/>
            </a:endParaRPr>
          </a:p>
          <a:p>
            <a:pPr eaLnBrk="1" hangingPunct="1">
              <a:spcBef>
                <a:spcPct val="25000"/>
              </a:spcBef>
              <a:spcAft>
                <a:spcPts val="1200"/>
              </a:spcAft>
              <a:defRPr/>
            </a:pPr>
            <a:r>
              <a:rPr lang="en-US" sz="2800" dirty="0" smtClean="0">
                <a:effectLst/>
              </a:rPr>
              <a:t>1879: First commercial production. </a:t>
            </a:r>
            <a:endParaRPr lang="en-US" sz="2800" dirty="0" smtClean="0">
              <a:effectLst/>
              <a:cs typeface="Arial" charset="0"/>
            </a:endParaRPr>
          </a:p>
          <a:p>
            <a:pPr eaLnBrk="1" hangingPunct="1">
              <a:spcBef>
                <a:spcPct val="0"/>
              </a:spcBef>
              <a:spcAft>
                <a:spcPts val="1200"/>
              </a:spcAft>
              <a:defRPr/>
            </a:pPr>
            <a:r>
              <a:rPr lang="en-US" sz="2800" dirty="0" smtClean="0">
                <a:effectLst/>
              </a:rPr>
              <a:t>1899: </a:t>
            </a:r>
            <a:r>
              <a:rPr lang="en-US" sz="2800" dirty="0">
                <a:effectLst/>
              </a:rPr>
              <a:t>F</a:t>
            </a:r>
            <a:r>
              <a:rPr lang="en-US" sz="2800" dirty="0" smtClean="0">
                <a:effectLst/>
              </a:rPr>
              <a:t>irst documented case of Lung Scarring due to asbestos.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smtClean="0">
                <a:effectLst/>
                <a:latin typeface="+mn-lt"/>
              </a:rPr>
              <a:t>History of Asbestos</a:t>
            </a:r>
          </a:p>
        </p:txBody>
      </p:sp>
      <p:sp>
        <p:nvSpPr>
          <p:cNvPr id="31747" name="Rectangle 3"/>
          <p:cNvSpPr>
            <a:spLocks noGrp="1" noChangeArrowheads="1"/>
          </p:cNvSpPr>
          <p:nvPr>
            <p:ph idx="1"/>
          </p:nvPr>
        </p:nvSpPr>
        <p:spPr>
          <a:xfrm>
            <a:off x="457200" y="1371600"/>
            <a:ext cx="8229600" cy="4525963"/>
          </a:xfrm>
        </p:spPr>
        <p:txBody>
          <a:bodyPr/>
          <a:lstStyle/>
          <a:p>
            <a:pPr eaLnBrk="1" hangingPunct="1">
              <a:lnSpc>
                <a:spcPct val="85000"/>
              </a:lnSpc>
              <a:spcBef>
                <a:spcPct val="0"/>
              </a:spcBef>
              <a:spcAft>
                <a:spcPct val="50000"/>
              </a:spcAft>
              <a:defRPr/>
            </a:pPr>
            <a:r>
              <a:rPr lang="en-US" sz="2800" dirty="0" smtClean="0">
                <a:effectLst/>
              </a:rPr>
              <a:t>1930’s: Medical journals begin publishing articles on asbestos related diseases</a:t>
            </a:r>
            <a:r>
              <a:rPr lang="en-US" sz="2800" dirty="0">
                <a:effectLst/>
              </a:rPr>
              <a:t>.</a:t>
            </a:r>
            <a:endParaRPr lang="en-US" sz="2800" dirty="0" smtClean="0">
              <a:effectLst/>
            </a:endParaRPr>
          </a:p>
          <a:p>
            <a:pPr eaLnBrk="1" hangingPunct="1">
              <a:lnSpc>
                <a:spcPct val="85000"/>
              </a:lnSpc>
              <a:spcBef>
                <a:spcPct val="0"/>
              </a:spcBef>
              <a:spcAft>
                <a:spcPct val="50000"/>
              </a:spcAft>
              <a:defRPr/>
            </a:pPr>
            <a:r>
              <a:rPr lang="en-US" sz="2800" dirty="0" smtClean="0">
                <a:effectLst/>
                <a:cs typeface="Arial" charset="0"/>
              </a:rPr>
              <a:t>1960 - 1970’s: Use of asbestos peaked.</a:t>
            </a:r>
          </a:p>
          <a:p>
            <a:pPr eaLnBrk="1" hangingPunct="1">
              <a:lnSpc>
                <a:spcPct val="85000"/>
              </a:lnSpc>
              <a:spcAft>
                <a:spcPct val="50000"/>
              </a:spcAft>
              <a:defRPr/>
            </a:pPr>
            <a:r>
              <a:rPr lang="en-US" sz="2800" dirty="0" smtClean="0">
                <a:effectLst/>
              </a:rPr>
              <a:t>1989: EPA banned most  asbestos containing building materials (ACBMs)    BUT ….</a:t>
            </a:r>
          </a:p>
          <a:p>
            <a:pPr eaLnBrk="1" hangingPunct="1">
              <a:lnSpc>
                <a:spcPct val="85000"/>
              </a:lnSpc>
              <a:spcAft>
                <a:spcPct val="50000"/>
              </a:spcAft>
              <a:defRPr/>
            </a:pPr>
            <a:r>
              <a:rPr lang="en-US" sz="2800" dirty="0" smtClean="0">
                <a:effectLst/>
              </a:rPr>
              <a:t>1991: The Asbestos Ban “Overturned” by Courts.</a:t>
            </a:r>
          </a:p>
          <a:p>
            <a:pPr eaLnBrk="1" hangingPunct="1">
              <a:lnSpc>
                <a:spcPct val="85000"/>
              </a:lnSpc>
              <a:spcAft>
                <a:spcPct val="50000"/>
              </a:spcAft>
              <a:defRPr/>
            </a:pPr>
            <a:r>
              <a:rPr lang="en-US" sz="2800" dirty="0" smtClean="0">
                <a:effectLst/>
              </a:rPr>
              <a:t>2005 : Criminal charges begin for Asbestos Deaths.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rPr>
              <a:t>Banned Asbestos Materials</a:t>
            </a:r>
            <a:endParaRPr lang="en-US" dirty="0">
              <a:effectLst/>
            </a:endParaRPr>
          </a:p>
        </p:txBody>
      </p:sp>
      <p:sp>
        <p:nvSpPr>
          <p:cNvPr id="3" name="Content Placeholder 2"/>
          <p:cNvSpPr>
            <a:spLocks noGrp="1"/>
          </p:cNvSpPr>
          <p:nvPr>
            <p:ph idx="1"/>
          </p:nvPr>
        </p:nvSpPr>
        <p:spPr>
          <a:xfrm>
            <a:off x="457200" y="1600200"/>
            <a:ext cx="8229600" cy="4876800"/>
          </a:xfrm>
        </p:spPr>
        <p:txBody>
          <a:bodyPr/>
          <a:lstStyle/>
          <a:p>
            <a:pPr marL="0" indent="0">
              <a:buNone/>
              <a:defRPr/>
            </a:pPr>
            <a:r>
              <a:rPr lang="en-US" sz="2800" dirty="0" smtClean="0">
                <a:effectLst/>
              </a:rPr>
              <a:t>EPA banned the use of the following products:</a:t>
            </a:r>
          </a:p>
          <a:p>
            <a:pPr>
              <a:defRPr/>
            </a:pPr>
            <a:r>
              <a:rPr lang="en-US" sz="2800" dirty="0" smtClean="0">
                <a:effectLst/>
              </a:rPr>
              <a:t>Spray-applied surfacing Asbestos Containing Materials  (ACMs).</a:t>
            </a:r>
          </a:p>
          <a:p>
            <a:pPr>
              <a:defRPr/>
            </a:pPr>
            <a:r>
              <a:rPr lang="en-US" sz="2800" dirty="0" smtClean="0">
                <a:effectLst/>
              </a:rPr>
              <a:t>Sprayed-on application of ACMs with more than 1% asbestos to buildings, structures, pipes, and conduits - Unless the material is encapsulated with a bituminous or resinous binder during spraying and the materials are not friable after drying.</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lnSpcReduction="10000"/>
          </a:bodyPr>
          <a:lstStyle/>
          <a:p>
            <a:pPr>
              <a:buFont typeface="Wingdings" pitchFamily="2" charset="2"/>
              <a:buNone/>
              <a:defRPr/>
            </a:pPr>
            <a:r>
              <a:rPr lang="en-US" sz="2800" dirty="0" smtClean="0">
                <a:effectLst/>
              </a:rPr>
              <a:t>Who is required to have this training:</a:t>
            </a:r>
          </a:p>
          <a:p>
            <a:pPr>
              <a:buFont typeface="Wingdings" pitchFamily="2" charset="2"/>
              <a:buNone/>
              <a:defRPr/>
            </a:pPr>
            <a:endParaRPr lang="en-US" sz="2800" dirty="0" smtClean="0">
              <a:effectLst/>
            </a:endParaRPr>
          </a:p>
          <a:p>
            <a:pPr>
              <a:defRPr/>
            </a:pPr>
            <a:r>
              <a:rPr lang="en-US" sz="2800" dirty="0" smtClean="0">
                <a:effectLst/>
              </a:rPr>
              <a:t>The Occupational Safety and Health Act (OSHA) requires all members of the maintenance and custodial staff who may work in a building that contains ACBM to complete a “asbestos awareness” course.</a:t>
            </a:r>
          </a:p>
          <a:p>
            <a:pPr lvl="1">
              <a:defRPr/>
            </a:pPr>
            <a:r>
              <a:rPr lang="en-US" dirty="0" smtClean="0">
                <a:effectLst/>
              </a:rPr>
              <a:t>Custodians, electricians, heating/air conditioning engineers, plumbers, etc.</a:t>
            </a:r>
          </a:p>
          <a:p>
            <a:pPr>
              <a:defRPr/>
            </a:pPr>
            <a:endParaRPr lang="en-US" sz="2800" dirty="0" smtClean="0">
              <a:effectLst/>
            </a:endParaRPr>
          </a:p>
          <a:p>
            <a:pPr>
              <a:defRPr/>
            </a:pPr>
            <a:r>
              <a:rPr lang="en-US" sz="2800" dirty="0" smtClean="0">
                <a:effectLst/>
              </a:rPr>
              <a:t>Training should be at least 2 hours.</a:t>
            </a:r>
            <a:endParaRPr lang="en-US" sz="2800" dirty="0">
              <a:effectLst/>
            </a:endParaRPr>
          </a:p>
        </p:txBody>
      </p:sp>
    </p:spTree>
    <p:extLst>
      <p:ext uri="{BB962C8B-B14F-4D97-AF65-F5344CB8AC3E}">
        <p14:creationId xmlns:p14="http://schemas.microsoft.com/office/powerpoint/2010/main" val="29821558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defRPr/>
            </a:pPr>
            <a:r>
              <a:rPr lang="en-US" dirty="0" smtClean="0">
                <a:effectLst/>
              </a:rPr>
              <a:t>Banned Asbestos Materials </a:t>
            </a:r>
            <a:endParaRPr lang="en-US" dirty="0">
              <a:effectLst/>
            </a:endParaRPr>
          </a:p>
        </p:txBody>
      </p:sp>
      <p:sp>
        <p:nvSpPr>
          <p:cNvPr id="3" name="Content Placeholder 2"/>
          <p:cNvSpPr>
            <a:spLocks noGrp="1"/>
          </p:cNvSpPr>
          <p:nvPr>
            <p:ph idx="1"/>
          </p:nvPr>
        </p:nvSpPr>
        <p:spPr>
          <a:xfrm>
            <a:off x="457200" y="1600200"/>
            <a:ext cx="8229600" cy="5257800"/>
          </a:xfrm>
        </p:spPr>
        <p:txBody>
          <a:bodyPr/>
          <a:lstStyle/>
          <a:p>
            <a:pPr>
              <a:defRPr/>
            </a:pPr>
            <a:r>
              <a:rPr lang="en-US" sz="2800" dirty="0" smtClean="0">
                <a:effectLst/>
              </a:rPr>
              <a:t>Wet-applied/pre-formed asbestos pipe insulation, and pre-formed asbestos block insulation on boilers /hot water tanks.</a:t>
            </a:r>
          </a:p>
          <a:p>
            <a:pPr>
              <a:defRPr/>
            </a:pPr>
            <a:r>
              <a:rPr lang="en-US" sz="2800" dirty="0" smtClean="0">
                <a:effectLst/>
              </a:rPr>
              <a:t>Corrugated paper, roll-board, commercial paper, specialty paper, flooring felt, and new uses of asbestos.</a:t>
            </a:r>
          </a:p>
          <a:p>
            <a:pPr eaLnBrk="1" hangingPunct="1">
              <a:defRPr/>
            </a:pPr>
            <a:r>
              <a:rPr lang="en-US" sz="2800" dirty="0" smtClean="0">
                <a:effectLst/>
              </a:rPr>
              <a:t>Materials spray-applied to buildings, structures, pipes &amp; conduits except bituminous/resinous</a:t>
            </a:r>
          </a:p>
          <a:p>
            <a:pPr eaLnBrk="1" hangingPunct="1">
              <a:defRPr/>
            </a:pPr>
            <a:r>
              <a:rPr lang="en-US" sz="2800" dirty="0" smtClean="0">
                <a:effectLst/>
              </a:rPr>
              <a:t>Any new uses.</a:t>
            </a:r>
          </a:p>
          <a:p>
            <a:pPr>
              <a:defRPr/>
            </a:pPr>
            <a:endParaRPr lang="en-US" dirty="0" smtClean="0"/>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smtClean="0">
                <a:effectLst/>
              </a:rPr>
              <a:t>Banned Asbestos Materials</a:t>
            </a:r>
          </a:p>
        </p:txBody>
      </p:sp>
      <p:sp>
        <p:nvSpPr>
          <p:cNvPr id="108547" name="Rectangle 3"/>
          <p:cNvSpPr>
            <a:spLocks noGrp="1" noChangeArrowheads="1"/>
          </p:cNvSpPr>
          <p:nvPr>
            <p:ph idx="1"/>
          </p:nvPr>
        </p:nvSpPr>
        <p:spPr>
          <a:xfrm>
            <a:off x="457200" y="1600200"/>
            <a:ext cx="8229600" cy="4953000"/>
          </a:xfrm>
        </p:spPr>
        <p:txBody>
          <a:bodyPr/>
          <a:lstStyle/>
          <a:p>
            <a:pPr algn="ctr" eaLnBrk="1" hangingPunct="1">
              <a:buFont typeface="Wingdings" pitchFamily="2" charset="2"/>
              <a:buNone/>
              <a:defRPr/>
            </a:pPr>
            <a:r>
              <a:rPr lang="en-US" dirty="0" smtClean="0">
                <a:effectLst/>
              </a:rPr>
              <a:t>QUICK REVIEW</a:t>
            </a:r>
          </a:p>
          <a:p>
            <a:pPr eaLnBrk="1" hangingPunct="1">
              <a:defRPr/>
            </a:pPr>
            <a:endParaRPr lang="en-US" sz="1800" dirty="0" smtClean="0">
              <a:effectLst/>
            </a:endParaRPr>
          </a:p>
          <a:p>
            <a:pPr eaLnBrk="1" hangingPunct="1">
              <a:defRPr/>
            </a:pPr>
            <a:r>
              <a:rPr lang="en-US" sz="2800" dirty="0" smtClean="0">
                <a:effectLst/>
              </a:rPr>
              <a:t>Spray-applied  </a:t>
            </a:r>
            <a:r>
              <a:rPr lang="en-US" sz="2800" u="sng" dirty="0" smtClean="0">
                <a:effectLst/>
              </a:rPr>
              <a:t>asbestos containing materials</a:t>
            </a:r>
            <a:r>
              <a:rPr lang="en-US" sz="2800" dirty="0" smtClean="0">
                <a:effectLst/>
              </a:rPr>
              <a:t> (ACMs)  for fireproofing.</a:t>
            </a:r>
          </a:p>
          <a:p>
            <a:pPr eaLnBrk="1" hangingPunct="1">
              <a:defRPr/>
            </a:pPr>
            <a:r>
              <a:rPr lang="en-US" sz="2800" dirty="0" smtClean="0">
                <a:effectLst/>
              </a:rPr>
              <a:t>Wet-applied and Thermal System Insulations (TSI).</a:t>
            </a:r>
          </a:p>
          <a:p>
            <a:pPr eaLnBrk="1" hangingPunct="1">
              <a:defRPr/>
            </a:pPr>
            <a:r>
              <a:rPr lang="en-US" sz="2800" dirty="0" smtClean="0">
                <a:effectLst/>
              </a:rPr>
              <a:t>Spray-applied  ACM for decoration.</a:t>
            </a:r>
          </a:p>
          <a:p>
            <a:pPr eaLnBrk="1" hangingPunct="1">
              <a:defRPr/>
            </a:pPr>
            <a:r>
              <a:rPr lang="en-US" sz="2800" dirty="0" smtClean="0">
                <a:effectLst/>
              </a:rPr>
              <a:t>Corrugated paper, roll-board, commercial paper, specialty paper.</a:t>
            </a:r>
          </a:p>
          <a:p>
            <a:pPr eaLnBrk="1" hangingPunct="1">
              <a:defRPr/>
            </a:pPr>
            <a:r>
              <a:rPr lang="en-US" sz="2800" dirty="0" smtClean="0">
                <a:effectLst/>
              </a:rPr>
              <a:t>Flooring felt.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7813"/>
            <a:ext cx="8229600" cy="1931987"/>
          </a:xfrm>
        </p:spPr>
        <p:txBody>
          <a:bodyPr/>
          <a:lstStyle/>
          <a:p>
            <a:pPr algn="l" eaLnBrk="1" hangingPunct="1">
              <a:defRPr/>
            </a:pPr>
            <a:r>
              <a:rPr lang="en-US" dirty="0" smtClean="0">
                <a:effectLst/>
              </a:rPr>
              <a:t>How do We Avoid ACBMs?</a:t>
            </a:r>
          </a:p>
        </p:txBody>
      </p:sp>
      <p:sp>
        <p:nvSpPr>
          <p:cNvPr id="135171" name="Rectangle 3"/>
          <p:cNvSpPr>
            <a:spLocks noGrp="1" noChangeArrowheads="1"/>
          </p:cNvSpPr>
          <p:nvPr>
            <p:ph idx="1"/>
          </p:nvPr>
        </p:nvSpPr>
        <p:spPr>
          <a:xfrm>
            <a:off x="457200" y="2667000"/>
            <a:ext cx="8229600" cy="3459163"/>
          </a:xfrm>
        </p:spPr>
        <p:txBody>
          <a:bodyPr/>
          <a:lstStyle/>
          <a:p>
            <a:pPr marL="0" indent="0" eaLnBrk="1" hangingPunct="1">
              <a:buNone/>
              <a:defRPr/>
            </a:pPr>
            <a:r>
              <a:rPr lang="en-US" sz="4000" dirty="0" smtClean="0">
                <a:effectLst/>
              </a:rPr>
              <a:t>Does products labels state “contains asbestos?”</a:t>
            </a:r>
          </a:p>
          <a:p>
            <a:pPr algn="ctr" eaLnBrk="1" hangingPunct="1">
              <a:buFont typeface="Wingdings" pitchFamily="2" charset="2"/>
              <a:buNone/>
              <a:defRPr/>
            </a:pPr>
            <a:r>
              <a:rPr lang="en-US" sz="4000" dirty="0" smtClean="0">
                <a:effectLst/>
              </a:rPr>
              <a:t>  </a:t>
            </a:r>
            <a:r>
              <a:rPr lang="en-US" sz="4800" dirty="0" smtClean="0">
                <a:effectLst/>
              </a:rPr>
              <a:t>Not Always! </a:t>
            </a:r>
            <a:endParaRPr lang="en-US" sz="4000" dirty="0" smtClean="0">
              <a:effectLs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rPr>
              <a:t>How do We Avoid ACBMs?</a:t>
            </a:r>
          </a:p>
        </p:txBody>
      </p:sp>
      <p:sp>
        <p:nvSpPr>
          <p:cNvPr id="3" name="Content Placeholder 2"/>
          <p:cNvSpPr>
            <a:spLocks noGrp="1"/>
          </p:cNvSpPr>
          <p:nvPr>
            <p:ph idx="1"/>
          </p:nvPr>
        </p:nvSpPr>
        <p:spPr/>
        <p:txBody>
          <a:bodyPr/>
          <a:lstStyle/>
          <a:p>
            <a:pPr eaLnBrk="1" hangingPunct="1">
              <a:defRPr/>
            </a:pPr>
            <a:r>
              <a:rPr lang="en-US" sz="3600" dirty="0" smtClean="0">
                <a:effectLst/>
              </a:rPr>
              <a:t>Request copy of the Material Safety Data Sheet (MSDS).</a:t>
            </a:r>
          </a:p>
          <a:p>
            <a:pPr eaLnBrk="1" hangingPunct="1">
              <a:defRPr/>
            </a:pPr>
            <a:r>
              <a:rPr lang="en-US" sz="3600" dirty="0" smtClean="0">
                <a:effectLst/>
              </a:rPr>
              <a:t>Or obtain an “Asbestos-free” </a:t>
            </a:r>
            <a:r>
              <a:rPr lang="en-US" sz="3600" u="sng" dirty="0" smtClean="0">
                <a:effectLst/>
              </a:rPr>
              <a:t>Certification</a:t>
            </a:r>
            <a:r>
              <a:rPr lang="en-US" sz="3600" dirty="0" smtClean="0">
                <a:effectLst/>
              </a:rPr>
              <a:t> from distributor / manufacturer.</a:t>
            </a:r>
          </a:p>
          <a:p>
            <a:pPr eaLnBrk="1" hangingPunct="1">
              <a:defRPr/>
            </a:pPr>
            <a:r>
              <a:rPr lang="en-US" sz="3600" dirty="0" smtClean="0">
                <a:effectLst/>
              </a:rPr>
              <a:t>Use trusted brands</a:t>
            </a:r>
            <a:r>
              <a:rPr lang="en-US" sz="3600" dirty="0">
                <a:effectLst/>
              </a:rPr>
              <a:t>.</a:t>
            </a:r>
            <a:r>
              <a:rPr lang="en-US" sz="3600" dirty="0" smtClean="0">
                <a:effectLst/>
              </a:rPr>
              <a:t> </a:t>
            </a:r>
            <a:endParaRPr lang="en-US" sz="3600"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589587"/>
          </a:xfrm>
        </p:spPr>
        <p:txBody>
          <a:bodyPr/>
          <a:lstStyle/>
          <a:p>
            <a:pPr>
              <a:defRPr/>
            </a:pPr>
            <a:r>
              <a:rPr lang="en-US" sz="8000" dirty="0" smtClean="0">
                <a:effectLst/>
              </a:rPr>
              <a:t>Asbestos</a:t>
            </a:r>
            <a:br>
              <a:rPr lang="en-US" sz="8000" dirty="0" smtClean="0">
                <a:effectLst/>
              </a:rPr>
            </a:br>
            <a:r>
              <a:rPr lang="en-US" sz="8000" dirty="0" smtClean="0">
                <a:effectLst/>
              </a:rPr>
              <a:t> and</a:t>
            </a:r>
            <a:br>
              <a:rPr lang="en-US" sz="8000" dirty="0" smtClean="0">
                <a:effectLst/>
              </a:rPr>
            </a:br>
            <a:r>
              <a:rPr lang="en-US" sz="8000" dirty="0" smtClean="0">
                <a:effectLst/>
              </a:rPr>
              <a:t>Health </a:t>
            </a:r>
            <a:endParaRPr lang="en-US" sz="8000"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smtClean="0">
                <a:effectLst/>
                <a:latin typeface="+mn-lt"/>
              </a:rPr>
              <a:t>Asbestos Health Effects</a:t>
            </a:r>
          </a:p>
        </p:txBody>
      </p:sp>
      <p:sp>
        <p:nvSpPr>
          <p:cNvPr id="36869" name="Rectangle 5"/>
          <p:cNvSpPr>
            <a:spLocks noGrp="1" noChangeArrowheads="1"/>
          </p:cNvSpPr>
          <p:nvPr>
            <p:ph type="body" sz="half" idx="1"/>
          </p:nvPr>
        </p:nvSpPr>
        <p:spPr>
          <a:xfrm>
            <a:off x="457200" y="1600200"/>
            <a:ext cx="4419600" cy="4525963"/>
          </a:xfrm>
        </p:spPr>
        <p:txBody>
          <a:bodyPr/>
          <a:lstStyle/>
          <a:p>
            <a:pPr eaLnBrk="1" hangingPunct="1">
              <a:lnSpc>
                <a:spcPct val="90000"/>
              </a:lnSpc>
              <a:spcAft>
                <a:spcPct val="50000"/>
              </a:spcAft>
              <a:defRPr/>
            </a:pPr>
            <a:r>
              <a:rPr lang="en-US" sz="3000" dirty="0" smtClean="0">
                <a:effectLst/>
              </a:rPr>
              <a:t>Inhalation is most common and damaging pathway into the body.</a:t>
            </a:r>
          </a:p>
          <a:p>
            <a:pPr eaLnBrk="1" hangingPunct="1">
              <a:lnSpc>
                <a:spcPct val="90000"/>
              </a:lnSpc>
              <a:spcAft>
                <a:spcPct val="50000"/>
              </a:spcAft>
              <a:defRPr/>
            </a:pPr>
            <a:r>
              <a:rPr lang="en-US" sz="3000" dirty="0" smtClean="0">
                <a:effectLst/>
              </a:rPr>
              <a:t>Asbestos-related diseases show dose-response relationship.</a:t>
            </a:r>
          </a:p>
          <a:p>
            <a:pPr eaLnBrk="1" hangingPunct="1">
              <a:lnSpc>
                <a:spcPct val="90000"/>
              </a:lnSpc>
              <a:spcAft>
                <a:spcPct val="50000"/>
              </a:spcAft>
              <a:defRPr/>
            </a:pPr>
            <a:r>
              <a:rPr lang="en-US" sz="3000" dirty="0" smtClean="0">
                <a:effectLst/>
              </a:rPr>
              <a:t>Diseases are treatable but not curable.</a:t>
            </a:r>
          </a:p>
        </p:txBody>
      </p:sp>
      <p:pic>
        <p:nvPicPr>
          <p:cNvPr id="27652" name="Picture 7" descr="health effects"/>
          <p:cNvPicPr>
            <a:picLocks noGrp="1" noChangeAspect="1" noChangeArrowheads="1"/>
          </p:cNvPicPr>
          <p:nvPr>
            <p:ph sz="quarter" idx="2"/>
          </p:nvPr>
        </p:nvPicPr>
        <p:blipFill>
          <a:blip r:embed="rId3" cstate="print"/>
          <a:stretch>
            <a:fillRect/>
          </a:stretch>
        </p:blipFill>
        <p:spPr>
          <a:xfrm>
            <a:off x="5181600" y="1219199"/>
            <a:ext cx="3429000" cy="5528539"/>
          </a:xfr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eaLnBrk="1" hangingPunct="1">
              <a:defRPr/>
            </a:pPr>
            <a:r>
              <a:rPr lang="en-US" dirty="0" smtClean="0">
                <a:effectLst/>
                <a:latin typeface="+mn-lt"/>
              </a:rPr>
              <a:t>Asbestos Health Effects</a:t>
            </a:r>
            <a:r>
              <a:rPr lang="en-US" dirty="0" smtClean="0">
                <a:effectLst/>
                <a:latin typeface="Berlin Sans FB Demi" pitchFamily="34" charset="0"/>
              </a:rPr>
              <a:t>	</a:t>
            </a:r>
          </a:p>
        </p:txBody>
      </p:sp>
      <p:pic>
        <p:nvPicPr>
          <p:cNvPr id="28675" name="Picture 6" descr="Asbestos in the lungs"/>
          <p:cNvPicPr>
            <a:picLocks noGrp="1" noChangeAspect="1" noChangeArrowheads="1"/>
          </p:cNvPicPr>
          <p:nvPr>
            <p:ph sz="quarter" idx="1"/>
          </p:nvPr>
        </p:nvPicPr>
        <p:blipFill>
          <a:blip r:embed="rId3" cstate="print"/>
          <a:stretch>
            <a:fillRect/>
          </a:stretch>
        </p:blipFill>
        <p:spPr>
          <a:xfrm>
            <a:off x="591152" y="1600200"/>
            <a:ext cx="4622466" cy="4419600"/>
          </a:xfrm>
          <a:noFill/>
        </p:spPr>
      </p:pic>
      <p:sp>
        <p:nvSpPr>
          <p:cNvPr id="43015" name="Rectangle 7"/>
          <p:cNvSpPr>
            <a:spLocks noGrp="1" noChangeArrowheads="1"/>
          </p:cNvSpPr>
          <p:nvPr>
            <p:ph type="body" sz="half" idx="3"/>
          </p:nvPr>
        </p:nvSpPr>
        <p:spPr>
          <a:xfrm>
            <a:off x="5257800" y="1600200"/>
            <a:ext cx="3505200" cy="4525963"/>
          </a:xfrm>
        </p:spPr>
        <p:txBody>
          <a:bodyPr/>
          <a:lstStyle/>
          <a:p>
            <a:pPr eaLnBrk="1" hangingPunct="1">
              <a:defRPr/>
            </a:pPr>
            <a:r>
              <a:rPr lang="en-US" dirty="0" smtClean="0">
                <a:effectLst/>
              </a:rPr>
              <a:t>Microscopic view of lung tissue with asbestos fibers embedded.</a:t>
            </a:r>
          </a:p>
        </p:txBody>
      </p:sp>
      <p:sp>
        <p:nvSpPr>
          <p:cNvPr id="43018" name="AutoShape 10"/>
          <p:cNvSpPr>
            <a:spLocks noChangeArrowheads="1"/>
          </p:cNvSpPr>
          <p:nvPr/>
        </p:nvSpPr>
        <p:spPr bwMode="auto">
          <a:xfrm>
            <a:off x="5334000" y="4495800"/>
            <a:ext cx="3200400" cy="1676400"/>
          </a:xfrm>
          <a:prstGeom prst="wedgeEllipseCallout">
            <a:avLst>
              <a:gd name="adj1" fmla="val -43750"/>
              <a:gd name="adj2" fmla="val 70000"/>
            </a:avLst>
          </a:prstGeom>
          <a:noFill/>
          <a:ln w="9525" algn="ctr">
            <a:noFill/>
            <a:miter lim="800000"/>
            <a:headEnd/>
            <a:tailEnd/>
          </a:ln>
          <a:effectLst/>
        </p:spPr>
        <p:txBody>
          <a:bodyPr/>
          <a:lstStyle/>
          <a:p>
            <a:pPr marL="342900" indent="-342900" algn="ctr">
              <a:defRPr/>
            </a:pPr>
            <a:endParaRPr lang="en-US" u="none" dirty="0">
              <a:effectLst>
                <a:outerShdw blurRad="38100" dist="38100" dir="2700000" algn="tl">
                  <a:srgbClr val="000000"/>
                </a:outerShdw>
              </a:effectLst>
            </a:endParaRPr>
          </a:p>
        </p:txBody>
      </p:sp>
      <p:sp>
        <p:nvSpPr>
          <p:cNvPr id="43022" name="AutoShape 14"/>
          <p:cNvSpPr>
            <a:spLocks noChangeArrowheads="1"/>
          </p:cNvSpPr>
          <p:nvPr/>
        </p:nvSpPr>
        <p:spPr bwMode="auto">
          <a:xfrm>
            <a:off x="1752600" y="1603375"/>
            <a:ext cx="2743200" cy="562630"/>
          </a:xfrm>
          <a:prstGeom prst="wedgeEllipseCallout">
            <a:avLst>
              <a:gd name="adj1" fmla="val -56194"/>
              <a:gd name="adj2" fmla="val 234431"/>
            </a:avLst>
          </a:prstGeom>
          <a:solidFill>
            <a:schemeClr val="bg2">
              <a:lumMod val="75000"/>
            </a:schemeClr>
          </a:solidFill>
          <a:ln w="6350" algn="ctr">
            <a:solidFill>
              <a:srgbClr val="000000"/>
            </a:solidFill>
            <a:miter lim="800000"/>
            <a:headEnd/>
            <a:tailEnd/>
          </a:ln>
          <a:effectLst>
            <a:outerShdw dist="71842" dir="2700000" algn="ctr" rotWithShape="0">
              <a:srgbClr val="00070C">
                <a:alpha val="50000"/>
              </a:srgbClr>
            </a:outerShdw>
          </a:effectLst>
        </p:spPr>
        <p:txBody>
          <a:bodyPr>
            <a:spAutoFit/>
          </a:bodyPr>
          <a:lstStyle/>
          <a:p>
            <a:pPr marL="342900" indent="-342900" algn="ctr">
              <a:buFont typeface="Wingdings" pitchFamily="2" charset="2"/>
              <a:buNone/>
              <a:defRPr/>
            </a:pPr>
            <a:r>
              <a:rPr lang="en-US" sz="2000" u="none" dirty="0">
                <a:solidFill>
                  <a:schemeClr val="bg1"/>
                </a:solidFill>
                <a:latin typeface="Arial" pitchFamily="34" charset="0"/>
                <a:cs typeface="Arial" pitchFamily="34" charset="0"/>
              </a:rPr>
              <a:t>healthy tissue</a:t>
            </a:r>
          </a:p>
        </p:txBody>
      </p:sp>
      <p:sp>
        <p:nvSpPr>
          <p:cNvPr id="43023" name="AutoShape 15"/>
          <p:cNvSpPr>
            <a:spLocks noChangeArrowheads="1"/>
          </p:cNvSpPr>
          <p:nvPr/>
        </p:nvSpPr>
        <p:spPr bwMode="auto">
          <a:xfrm>
            <a:off x="2971800" y="4498975"/>
            <a:ext cx="2743200" cy="562630"/>
          </a:xfrm>
          <a:prstGeom prst="wedgeEllipseCallout">
            <a:avLst>
              <a:gd name="adj1" fmla="val -23319"/>
              <a:gd name="adj2" fmla="val -190718"/>
            </a:avLst>
          </a:prstGeom>
          <a:solidFill>
            <a:schemeClr val="bg2">
              <a:lumMod val="75000"/>
            </a:schemeClr>
          </a:solidFill>
          <a:ln w="6350" algn="ctr">
            <a:solidFill>
              <a:srgbClr val="000000"/>
            </a:solidFill>
            <a:miter lim="800000"/>
            <a:headEnd/>
            <a:tailEnd/>
          </a:ln>
          <a:effectLst>
            <a:outerShdw dist="71842" dir="2700000" algn="ctr" rotWithShape="0">
              <a:srgbClr val="00070C">
                <a:alpha val="50000"/>
              </a:srgbClr>
            </a:outerShdw>
          </a:effectLst>
        </p:spPr>
        <p:txBody>
          <a:bodyPr>
            <a:spAutoFit/>
          </a:bodyPr>
          <a:lstStyle/>
          <a:p>
            <a:pPr marL="342900" indent="-342900" algn="ctr">
              <a:buFont typeface="Wingdings" pitchFamily="2" charset="2"/>
              <a:buNone/>
              <a:defRPr/>
            </a:pPr>
            <a:r>
              <a:rPr lang="en-US" sz="2000" u="none" dirty="0">
                <a:solidFill>
                  <a:schemeClr val="bg1"/>
                </a:solidFill>
                <a:latin typeface="Arial" pitchFamily="34" charset="0"/>
                <a:cs typeface="Arial" pitchFamily="34" charset="0"/>
              </a:rPr>
              <a:t>scar tissue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effectLst/>
                <a:latin typeface="+mn-lt"/>
              </a:rPr>
              <a:t>Asbestos Health Effects</a:t>
            </a:r>
          </a:p>
        </p:txBody>
      </p:sp>
      <p:sp>
        <p:nvSpPr>
          <p:cNvPr id="34819" name="Rectangle 3"/>
          <p:cNvSpPr>
            <a:spLocks noGrp="1" noChangeArrowheads="1"/>
          </p:cNvSpPr>
          <p:nvPr>
            <p:ph idx="1"/>
          </p:nvPr>
        </p:nvSpPr>
        <p:spPr>
          <a:xfrm>
            <a:off x="381000" y="1524000"/>
            <a:ext cx="8229600" cy="4495800"/>
          </a:xfrm>
        </p:spPr>
        <p:txBody>
          <a:bodyPr/>
          <a:lstStyle/>
          <a:p>
            <a:pPr eaLnBrk="1" hangingPunct="1">
              <a:lnSpc>
                <a:spcPct val="90000"/>
              </a:lnSpc>
              <a:spcBef>
                <a:spcPts val="1800"/>
              </a:spcBef>
              <a:buClr>
                <a:srgbClr val="92D050"/>
              </a:buClr>
              <a:defRPr/>
            </a:pPr>
            <a:r>
              <a:rPr lang="en-US" sz="2800" u="sng" dirty="0" smtClean="0">
                <a:effectLst/>
              </a:rPr>
              <a:t>ASBESTOSIS</a:t>
            </a:r>
            <a:r>
              <a:rPr lang="en-US" sz="2800" dirty="0" smtClean="0">
                <a:effectLst/>
              </a:rPr>
              <a:t>: fibrotic scarring of the lungs, </a:t>
            </a:r>
            <a:r>
              <a:rPr lang="en-US" sz="2800" u="sng" dirty="0" smtClean="0">
                <a:effectLst/>
              </a:rPr>
              <a:t>not</a:t>
            </a:r>
            <a:r>
              <a:rPr lang="en-US" sz="2800" dirty="0" smtClean="0">
                <a:effectLst/>
              </a:rPr>
              <a:t> a cancer.</a:t>
            </a:r>
          </a:p>
          <a:p>
            <a:pPr eaLnBrk="1" hangingPunct="1">
              <a:lnSpc>
                <a:spcPct val="90000"/>
              </a:lnSpc>
              <a:spcBef>
                <a:spcPts val="1800"/>
              </a:spcBef>
              <a:buClr>
                <a:srgbClr val="92D050"/>
              </a:buClr>
              <a:defRPr/>
            </a:pPr>
            <a:r>
              <a:rPr lang="en-US" sz="2800" dirty="0" smtClean="0">
                <a:effectLst/>
              </a:rPr>
              <a:t>Symptoms: shortness of breath, </a:t>
            </a:r>
            <a:r>
              <a:rPr lang="en-US" sz="2800" dirty="0" err="1" smtClean="0">
                <a:effectLst/>
              </a:rPr>
              <a:t>rales</a:t>
            </a:r>
            <a:r>
              <a:rPr lang="en-US" sz="2800" dirty="0" smtClean="0">
                <a:effectLst/>
              </a:rPr>
              <a:t>, clubbing of fingers, chest pain, loss of appetite.</a:t>
            </a:r>
          </a:p>
          <a:p>
            <a:pPr eaLnBrk="1" hangingPunct="1">
              <a:lnSpc>
                <a:spcPct val="90000"/>
              </a:lnSpc>
              <a:spcBef>
                <a:spcPts val="1800"/>
              </a:spcBef>
              <a:buClr>
                <a:srgbClr val="92D050"/>
              </a:buClr>
              <a:defRPr/>
            </a:pPr>
            <a:r>
              <a:rPr lang="en-US" sz="2800" dirty="0" smtClean="0">
                <a:effectLst/>
              </a:rPr>
              <a:t>Prognosis: slow, painful death; progressive &amp; increases susceptibility  to other heart/lung diseases.</a:t>
            </a:r>
          </a:p>
          <a:p>
            <a:pPr eaLnBrk="1" hangingPunct="1">
              <a:lnSpc>
                <a:spcPct val="90000"/>
              </a:lnSpc>
              <a:spcBef>
                <a:spcPts val="1800"/>
              </a:spcBef>
              <a:buClr>
                <a:srgbClr val="92D050"/>
              </a:buClr>
              <a:defRPr/>
            </a:pPr>
            <a:r>
              <a:rPr lang="en-US" sz="2800" dirty="0" smtClean="0">
                <a:effectLst/>
              </a:rPr>
              <a:t>Long latency: 15 to 30 years.</a:t>
            </a:r>
          </a:p>
          <a:p>
            <a:pPr eaLnBrk="1" hangingPunct="1">
              <a:lnSpc>
                <a:spcPct val="90000"/>
              </a:lnSpc>
              <a:spcBef>
                <a:spcPts val="1800"/>
              </a:spcBef>
              <a:buClr>
                <a:srgbClr val="92D050"/>
              </a:buClr>
              <a:defRPr/>
            </a:pPr>
            <a:r>
              <a:rPr lang="en-US" sz="2800" dirty="0" smtClean="0">
                <a:effectLst/>
              </a:rPr>
              <a:t>Common to workers with high exposure over many years.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effectLst/>
                <a:latin typeface="+mn-lt"/>
              </a:rPr>
              <a:t>Asbestos Health Effects</a:t>
            </a:r>
          </a:p>
        </p:txBody>
      </p:sp>
      <p:sp>
        <p:nvSpPr>
          <p:cNvPr id="39939" name="Rectangle 3"/>
          <p:cNvSpPr>
            <a:spLocks noGrp="1" noChangeArrowheads="1"/>
          </p:cNvSpPr>
          <p:nvPr>
            <p:ph idx="1"/>
          </p:nvPr>
        </p:nvSpPr>
        <p:spPr/>
        <p:txBody>
          <a:bodyPr/>
          <a:lstStyle/>
          <a:p>
            <a:pPr eaLnBrk="1" hangingPunct="1">
              <a:buFont typeface="Wingdings" pitchFamily="2" charset="2"/>
              <a:buNone/>
              <a:defRPr/>
            </a:pPr>
            <a:r>
              <a:rPr lang="en-US" dirty="0" smtClean="0">
                <a:effectLst/>
              </a:rPr>
              <a:t>Lung Cancer – many causes.</a:t>
            </a:r>
          </a:p>
          <a:p>
            <a:pPr eaLnBrk="1" hangingPunct="1">
              <a:buClr>
                <a:srgbClr val="92D050"/>
              </a:buClr>
              <a:defRPr/>
            </a:pPr>
            <a:r>
              <a:rPr lang="en-US" dirty="0" smtClean="0">
                <a:effectLst/>
              </a:rPr>
              <a:t>Symptoms: persistent cough, chest pain, wheezing, labored breathing.</a:t>
            </a:r>
          </a:p>
          <a:p>
            <a:pPr eaLnBrk="1" hangingPunct="1">
              <a:buClr>
                <a:srgbClr val="92D050"/>
              </a:buClr>
              <a:defRPr/>
            </a:pPr>
            <a:r>
              <a:rPr lang="en-US" dirty="0" smtClean="0">
                <a:effectLst/>
              </a:rPr>
              <a:t>Prognosis: slow, painful death.</a:t>
            </a:r>
          </a:p>
          <a:p>
            <a:pPr eaLnBrk="1" hangingPunct="1">
              <a:buClr>
                <a:srgbClr val="92D050"/>
              </a:buClr>
              <a:defRPr/>
            </a:pPr>
            <a:r>
              <a:rPr lang="en-US" dirty="0" smtClean="0">
                <a:effectLst/>
              </a:rPr>
              <a:t>Smoking increases risk 50 to 90-fold.</a:t>
            </a:r>
          </a:p>
          <a:p>
            <a:pPr eaLnBrk="1" hangingPunct="1">
              <a:buClr>
                <a:srgbClr val="92D050"/>
              </a:buClr>
              <a:defRPr/>
            </a:pPr>
            <a:r>
              <a:rPr lang="en-US" dirty="0" smtClean="0">
                <a:effectLst/>
              </a:rPr>
              <a:t>Long Latency: 15 to 30 years.</a:t>
            </a:r>
          </a:p>
          <a:p>
            <a:pPr eaLnBrk="1" hangingPunct="1">
              <a:buClr>
                <a:srgbClr val="92D050"/>
              </a:buClr>
              <a:defRPr/>
            </a:pPr>
            <a:r>
              <a:rPr lang="en-US" dirty="0" smtClean="0">
                <a:effectLst/>
              </a:rPr>
              <a:t>High levels &amp; long term increase risk but there’s no “safe level” of exposure.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None/>
              <a:defRPr/>
            </a:pPr>
            <a:r>
              <a:rPr lang="en-US" dirty="0" smtClean="0">
                <a:effectLst/>
              </a:rPr>
              <a:t>Who is required to have this training:</a:t>
            </a:r>
          </a:p>
          <a:p>
            <a:pPr>
              <a:buFont typeface="Wingdings" pitchFamily="2" charset="2"/>
              <a:buNone/>
              <a:defRPr/>
            </a:pPr>
            <a:endParaRPr lang="en-US" dirty="0" smtClean="0">
              <a:effectLst/>
            </a:endParaRPr>
          </a:p>
          <a:p>
            <a:pPr>
              <a:defRPr/>
            </a:pPr>
            <a:r>
              <a:rPr lang="en-US" dirty="0" smtClean="0">
                <a:effectLst/>
              </a:rPr>
              <a:t>Members of maintenance and custodial staff who conduct activities that will result in disturbance of ACBM</a:t>
            </a:r>
          </a:p>
          <a:p>
            <a:pPr>
              <a:defRPr/>
            </a:pPr>
            <a:endParaRPr lang="en-US" dirty="0" smtClean="0">
              <a:effectLst/>
            </a:endParaRPr>
          </a:p>
          <a:p>
            <a:pPr>
              <a:defRPr/>
            </a:pPr>
            <a:r>
              <a:rPr lang="en-US" dirty="0" smtClean="0">
                <a:effectLst/>
              </a:rPr>
              <a:t>Training should be at least 2 hours, plus 14 hours of additional training.</a:t>
            </a:r>
            <a:endParaRPr lang="en-US" dirty="0">
              <a:effectLst/>
            </a:endParaRPr>
          </a:p>
        </p:txBody>
      </p:sp>
    </p:spTree>
    <p:extLst>
      <p:ext uri="{BB962C8B-B14F-4D97-AF65-F5344CB8AC3E}">
        <p14:creationId xmlns:p14="http://schemas.microsoft.com/office/powerpoint/2010/main" val="32922133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effectLst/>
                <a:latin typeface="+mn-lt"/>
              </a:rPr>
              <a:t>Asbestos Health Effects</a:t>
            </a:r>
            <a:r>
              <a:rPr lang="en-US" dirty="0" smtClean="0">
                <a:latin typeface="Berlin Sans FB Demi" pitchFamily="34" charset="0"/>
              </a:rPr>
              <a:t>	</a:t>
            </a:r>
          </a:p>
        </p:txBody>
      </p:sp>
      <p:sp>
        <p:nvSpPr>
          <p:cNvPr id="40963" name="Rectangle 3"/>
          <p:cNvSpPr>
            <a:spLocks noGrp="1" noChangeArrowheads="1"/>
          </p:cNvSpPr>
          <p:nvPr>
            <p:ph idx="1"/>
          </p:nvPr>
        </p:nvSpPr>
        <p:spPr/>
        <p:txBody>
          <a:bodyPr>
            <a:normAutofit lnSpcReduction="10000"/>
          </a:bodyPr>
          <a:lstStyle/>
          <a:p>
            <a:pPr eaLnBrk="1" hangingPunct="1">
              <a:buFont typeface="Wingdings" pitchFamily="2" charset="2"/>
              <a:buNone/>
              <a:defRPr/>
            </a:pPr>
            <a:r>
              <a:rPr lang="en-US" dirty="0" smtClean="0">
                <a:effectLst/>
              </a:rPr>
              <a:t>Mesothelioma – rare cancer of chest lining.</a:t>
            </a:r>
          </a:p>
          <a:p>
            <a:pPr eaLnBrk="1" hangingPunct="1">
              <a:buClr>
                <a:srgbClr val="92D050"/>
              </a:buClr>
              <a:defRPr/>
            </a:pPr>
            <a:r>
              <a:rPr lang="en-US" dirty="0" smtClean="0">
                <a:effectLst/>
              </a:rPr>
              <a:t>Symptoms: shortness of breath, chest pain, fluid in chest cavity.</a:t>
            </a:r>
          </a:p>
          <a:p>
            <a:pPr eaLnBrk="1" hangingPunct="1">
              <a:buClr>
                <a:srgbClr val="92D050"/>
              </a:buClr>
              <a:defRPr/>
            </a:pPr>
            <a:r>
              <a:rPr lang="en-US" dirty="0" smtClean="0">
                <a:effectLst/>
              </a:rPr>
              <a:t>Prognosis: generally quick (1 year after diagnosis), painful death.</a:t>
            </a:r>
          </a:p>
          <a:p>
            <a:pPr eaLnBrk="1" hangingPunct="1">
              <a:buClr>
                <a:srgbClr val="92D050"/>
              </a:buClr>
              <a:defRPr/>
            </a:pPr>
            <a:r>
              <a:rPr lang="en-US" dirty="0" smtClean="0">
                <a:effectLst/>
              </a:rPr>
              <a:t>Long latency: 30 years or more.</a:t>
            </a:r>
          </a:p>
          <a:p>
            <a:pPr eaLnBrk="1" hangingPunct="1">
              <a:buClr>
                <a:srgbClr val="92D050"/>
              </a:buClr>
              <a:defRPr/>
            </a:pPr>
            <a:r>
              <a:rPr lang="en-US" dirty="0" smtClean="0">
                <a:effectLst/>
              </a:rPr>
              <a:t>Dose-response not as clear, but asbestos exposure is the leading cause (70%-80% of cases).</a:t>
            </a:r>
          </a:p>
          <a:p>
            <a:pPr eaLnBrk="1" hangingPunct="1">
              <a:defRPr/>
            </a:pPr>
            <a:endParaRPr lang="en-US"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n-US" sz="4000" dirty="0" smtClean="0">
                <a:effectLst/>
                <a:latin typeface="+mn-lt"/>
              </a:rPr>
              <a:t>Asbestos Health Effects – clubbing of fingers</a:t>
            </a:r>
          </a:p>
        </p:txBody>
      </p:sp>
      <p:pic>
        <p:nvPicPr>
          <p:cNvPr id="32771" name="Picture 3"/>
          <p:cNvPicPr>
            <a:picLocks noGrp="1" noChangeAspect="1" noChangeArrowheads="1"/>
          </p:cNvPicPr>
          <p:nvPr>
            <p:ph idx="1"/>
          </p:nvPr>
        </p:nvPicPr>
        <p:blipFill>
          <a:blip r:embed="rId3" cstate="print"/>
          <a:stretch>
            <a:fillRect/>
          </a:stretch>
        </p:blipFill>
        <p:spPr>
          <a:xfrm>
            <a:off x="1143000" y="1667742"/>
            <a:ext cx="6400800" cy="4728639"/>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n-US" sz="4000" dirty="0" smtClean="0">
                <a:effectLst/>
                <a:latin typeface="+mn-lt"/>
              </a:rPr>
              <a:t>Asbestos Containing Building Material (ACBM)</a:t>
            </a:r>
          </a:p>
        </p:txBody>
      </p:sp>
      <p:sp>
        <p:nvSpPr>
          <p:cNvPr id="53251" name="Rectangle 3"/>
          <p:cNvSpPr>
            <a:spLocks noGrp="1" noChangeArrowheads="1"/>
          </p:cNvSpPr>
          <p:nvPr>
            <p:ph idx="1"/>
          </p:nvPr>
        </p:nvSpPr>
        <p:spPr/>
        <p:txBody>
          <a:bodyPr/>
          <a:lstStyle/>
          <a:p>
            <a:pPr marL="609600" indent="-609600" algn="ctr" eaLnBrk="1" hangingPunct="1">
              <a:lnSpc>
                <a:spcPct val="80000"/>
              </a:lnSpc>
              <a:spcAft>
                <a:spcPct val="35000"/>
              </a:spcAft>
              <a:buFont typeface="Wingdings" pitchFamily="2" charset="2"/>
              <a:buNone/>
              <a:defRPr/>
            </a:pPr>
            <a:r>
              <a:rPr lang="en-US" sz="2800" i="1" dirty="0" smtClean="0">
                <a:effectLst/>
              </a:rPr>
              <a:t>Only ACBM if greater than 1% asbestos</a:t>
            </a:r>
          </a:p>
          <a:p>
            <a:pPr marL="609600" indent="-609600" eaLnBrk="1" hangingPunct="1">
              <a:lnSpc>
                <a:spcPct val="80000"/>
              </a:lnSpc>
              <a:spcAft>
                <a:spcPct val="35000"/>
              </a:spcAft>
              <a:buFont typeface="Wingdings" pitchFamily="2" charset="2"/>
              <a:buNone/>
              <a:defRPr/>
            </a:pPr>
            <a:r>
              <a:rPr lang="en-US" sz="2800" dirty="0" smtClean="0">
                <a:effectLst/>
              </a:rPr>
              <a:t>There are three main types:</a:t>
            </a:r>
          </a:p>
          <a:p>
            <a:pPr marL="609600" indent="-609600" eaLnBrk="1" hangingPunct="1">
              <a:lnSpc>
                <a:spcPct val="80000"/>
              </a:lnSpc>
              <a:spcAft>
                <a:spcPct val="35000"/>
              </a:spcAft>
              <a:defRPr/>
            </a:pPr>
            <a:r>
              <a:rPr lang="en-US" sz="2800" dirty="0" smtClean="0">
                <a:effectLst/>
              </a:rPr>
              <a:t>Thermal System Insulation (TSI)</a:t>
            </a:r>
          </a:p>
          <a:p>
            <a:pPr marL="609600" indent="-609600" eaLnBrk="1" hangingPunct="1">
              <a:lnSpc>
                <a:spcPct val="80000"/>
              </a:lnSpc>
              <a:spcAft>
                <a:spcPct val="35000"/>
              </a:spcAft>
              <a:defRPr/>
            </a:pPr>
            <a:r>
              <a:rPr lang="en-US" sz="2800" dirty="0" smtClean="0">
                <a:effectLst/>
              </a:rPr>
              <a:t>Surfacing Material</a:t>
            </a:r>
          </a:p>
          <a:p>
            <a:pPr marL="609600" indent="-609600" eaLnBrk="1" hangingPunct="1">
              <a:lnSpc>
                <a:spcPct val="80000"/>
              </a:lnSpc>
              <a:spcAft>
                <a:spcPct val="35000"/>
              </a:spcAft>
              <a:defRPr/>
            </a:pPr>
            <a:r>
              <a:rPr lang="en-US" sz="2800" dirty="0" smtClean="0">
                <a:effectLst/>
              </a:rPr>
              <a:t>Miscellaneous</a:t>
            </a:r>
          </a:p>
          <a:p>
            <a:pPr marL="609600" indent="-609600" eaLnBrk="1" hangingPunct="1">
              <a:lnSpc>
                <a:spcPct val="80000"/>
              </a:lnSpc>
              <a:spcAft>
                <a:spcPct val="35000"/>
              </a:spcAft>
              <a:buFont typeface="Wingdings" pitchFamily="2" charset="2"/>
              <a:buNone/>
              <a:defRPr/>
            </a:pPr>
            <a:r>
              <a:rPr lang="en-US" sz="2800" dirty="0" smtClean="0">
                <a:effectLst/>
              </a:rPr>
              <a:t>And two classes:</a:t>
            </a:r>
          </a:p>
          <a:p>
            <a:pPr marL="609600" indent="-609600" eaLnBrk="1" hangingPunct="1">
              <a:lnSpc>
                <a:spcPct val="80000"/>
              </a:lnSpc>
              <a:spcAft>
                <a:spcPct val="35000"/>
              </a:spcAft>
              <a:defRPr/>
            </a:pPr>
            <a:r>
              <a:rPr lang="en-US" sz="2800" dirty="0" smtClean="0">
                <a:effectLst/>
              </a:rPr>
              <a:t>Friable</a:t>
            </a:r>
          </a:p>
          <a:p>
            <a:pPr marL="609600" indent="-609600" eaLnBrk="1" hangingPunct="1">
              <a:lnSpc>
                <a:spcPct val="80000"/>
              </a:lnSpc>
              <a:spcAft>
                <a:spcPct val="35000"/>
              </a:spcAft>
              <a:defRPr/>
            </a:pPr>
            <a:r>
              <a:rPr lang="en-US" sz="2800" dirty="0" smtClean="0">
                <a:effectLst/>
              </a:rPr>
              <a:t>Non-friable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304800"/>
            <a:ext cx="8229600" cy="1143000"/>
          </a:xfrm>
        </p:spPr>
        <p:txBody>
          <a:bodyPr/>
          <a:lstStyle/>
          <a:p>
            <a:pPr eaLnBrk="1" hangingPunct="1">
              <a:defRPr/>
            </a:pPr>
            <a:r>
              <a:rPr lang="en-US" dirty="0" smtClean="0">
                <a:effectLst/>
                <a:latin typeface="+mn-lt"/>
              </a:rPr>
              <a:t>ACBM Classes</a:t>
            </a:r>
          </a:p>
        </p:txBody>
      </p:sp>
      <p:sp>
        <p:nvSpPr>
          <p:cNvPr id="72707" name="Rectangle 3"/>
          <p:cNvSpPr>
            <a:spLocks noGrp="1" noChangeArrowheads="1"/>
          </p:cNvSpPr>
          <p:nvPr>
            <p:ph idx="1"/>
          </p:nvPr>
        </p:nvSpPr>
        <p:spPr>
          <a:xfrm>
            <a:off x="457200" y="1600200"/>
            <a:ext cx="8229600" cy="5029200"/>
          </a:xfrm>
        </p:spPr>
        <p:txBody>
          <a:bodyPr/>
          <a:lstStyle/>
          <a:p>
            <a:pPr eaLnBrk="1" hangingPunct="1">
              <a:buFont typeface="Wingdings" pitchFamily="2" charset="2"/>
              <a:buNone/>
              <a:defRPr/>
            </a:pPr>
            <a:r>
              <a:rPr lang="en-US" dirty="0" smtClean="0">
                <a:effectLst/>
              </a:rPr>
              <a:t>Friable:  A material that, when dry, may be crumbled, pulverized or reduced to powder by hand pressure, and includes previously non-friable material after it has been damaged to the extent that it has now become friable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smtClean="0">
                <a:effectLst/>
                <a:latin typeface="+mn-lt"/>
              </a:rPr>
              <a:t>ACBM Categories</a:t>
            </a:r>
          </a:p>
        </p:txBody>
      </p:sp>
      <p:sp>
        <p:nvSpPr>
          <p:cNvPr id="73731" name="Rectangle 3"/>
          <p:cNvSpPr>
            <a:spLocks noGrp="1" noChangeArrowheads="1"/>
          </p:cNvSpPr>
          <p:nvPr>
            <p:ph idx="1"/>
          </p:nvPr>
        </p:nvSpPr>
        <p:spPr>
          <a:xfrm>
            <a:off x="457200" y="1600200"/>
            <a:ext cx="8229600" cy="5029200"/>
          </a:xfrm>
        </p:spPr>
        <p:txBody>
          <a:bodyPr/>
          <a:lstStyle/>
          <a:p>
            <a:pPr eaLnBrk="1" hangingPunct="1">
              <a:buFont typeface="Wingdings" pitchFamily="2" charset="2"/>
              <a:buNone/>
              <a:defRPr/>
            </a:pPr>
            <a:r>
              <a:rPr lang="en-US" dirty="0" smtClean="0">
                <a:effectLst/>
              </a:rPr>
              <a:t>Non-Friable</a:t>
            </a:r>
          </a:p>
          <a:p>
            <a:pPr eaLnBrk="1" hangingPunct="1">
              <a:spcAft>
                <a:spcPct val="40000"/>
              </a:spcAft>
              <a:defRPr/>
            </a:pPr>
            <a:r>
              <a:rPr lang="en-US" dirty="0" smtClean="0">
                <a:effectLst/>
              </a:rPr>
              <a:t>Category I – packing, gaskets, resilient floor covering and asphalt roofing products</a:t>
            </a:r>
          </a:p>
          <a:p>
            <a:pPr eaLnBrk="1" hangingPunct="1">
              <a:defRPr/>
            </a:pPr>
            <a:r>
              <a:rPr lang="en-US" dirty="0" smtClean="0">
                <a:effectLst/>
              </a:rPr>
              <a:t>Category II – everything else, i.e., asbestos/cement products in good condition</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defRPr/>
            </a:pPr>
            <a:r>
              <a:rPr lang="en-US" sz="4000" dirty="0" smtClean="0">
                <a:effectLst/>
              </a:rPr>
              <a:t>Asbestos Containing Building Materials (ACBM)</a:t>
            </a:r>
          </a:p>
        </p:txBody>
      </p:sp>
      <p:sp>
        <p:nvSpPr>
          <p:cNvPr id="54275" name="Rectangle 3"/>
          <p:cNvSpPr>
            <a:spLocks noGrp="1" noChangeArrowheads="1"/>
          </p:cNvSpPr>
          <p:nvPr>
            <p:ph idx="1"/>
          </p:nvPr>
        </p:nvSpPr>
        <p:spPr>
          <a:xfrm>
            <a:off x="457200" y="1600200"/>
            <a:ext cx="8229600" cy="5029200"/>
          </a:xfrm>
        </p:spPr>
        <p:txBody>
          <a:bodyPr/>
          <a:lstStyle/>
          <a:p>
            <a:pPr eaLnBrk="1" hangingPunct="1">
              <a:spcAft>
                <a:spcPct val="25000"/>
              </a:spcAft>
              <a:buFont typeface="Wingdings" pitchFamily="2" charset="2"/>
              <a:buNone/>
              <a:defRPr/>
            </a:pPr>
            <a:r>
              <a:rPr lang="en-US" dirty="0" smtClean="0">
                <a:effectLst/>
              </a:rPr>
              <a:t>Thermal System Insulation (TSI)</a:t>
            </a:r>
          </a:p>
          <a:p>
            <a:pPr lvl="1" eaLnBrk="1" hangingPunct="1">
              <a:spcAft>
                <a:spcPct val="25000"/>
              </a:spcAft>
              <a:buFont typeface="Arial" pitchFamily="34" charset="0"/>
              <a:buChar char="•"/>
              <a:defRPr/>
            </a:pPr>
            <a:r>
              <a:rPr lang="en-US" dirty="0" smtClean="0">
                <a:effectLst/>
              </a:rPr>
              <a:t>Pipes</a:t>
            </a:r>
          </a:p>
          <a:p>
            <a:pPr lvl="1" eaLnBrk="1" hangingPunct="1">
              <a:spcAft>
                <a:spcPct val="25000"/>
              </a:spcAft>
              <a:buFont typeface="Arial" pitchFamily="34" charset="0"/>
              <a:buChar char="•"/>
              <a:defRPr/>
            </a:pPr>
            <a:r>
              <a:rPr lang="en-US" dirty="0" smtClean="0">
                <a:effectLst/>
              </a:rPr>
              <a:t>Boilers</a:t>
            </a:r>
          </a:p>
          <a:p>
            <a:pPr lvl="1" eaLnBrk="1" hangingPunct="1">
              <a:spcAft>
                <a:spcPct val="25000"/>
              </a:spcAft>
              <a:buFont typeface="Arial" pitchFamily="34" charset="0"/>
              <a:buChar char="•"/>
              <a:defRPr/>
            </a:pPr>
            <a:r>
              <a:rPr lang="en-US" dirty="0" smtClean="0">
                <a:effectLst/>
              </a:rPr>
              <a:t>Ducts</a:t>
            </a:r>
          </a:p>
          <a:p>
            <a:pPr lvl="1" eaLnBrk="1" hangingPunct="1">
              <a:spcAft>
                <a:spcPct val="25000"/>
              </a:spcAft>
              <a:buFont typeface="Arial" pitchFamily="34" charset="0"/>
              <a:buChar char="•"/>
              <a:defRPr/>
            </a:pPr>
            <a:r>
              <a:rPr lang="en-US" dirty="0" smtClean="0">
                <a:effectLst/>
              </a:rPr>
              <a:t>Includes elbow and joint mudding</a:t>
            </a:r>
          </a:p>
          <a:p>
            <a:pPr lvl="1" eaLnBrk="1" hangingPunct="1">
              <a:spcAft>
                <a:spcPct val="25000"/>
              </a:spcAft>
              <a:buFont typeface="Arial" pitchFamily="34" charset="0"/>
              <a:buChar char="•"/>
              <a:defRPr/>
            </a:pPr>
            <a:r>
              <a:rPr lang="en-US" dirty="0" smtClean="0">
                <a:effectLst/>
              </a:rPr>
              <a:t>Can be subject to significant damage from water leaks, steam leaks, and incorrect repairs unless otherwise protected</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229600" cy="1474787"/>
          </a:xfrm>
        </p:spPr>
        <p:txBody>
          <a:bodyPr/>
          <a:lstStyle/>
          <a:p>
            <a:pPr eaLnBrk="1" hangingPunct="1">
              <a:defRPr/>
            </a:pPr>
            <a:r>
              <a:rPr lang="en-US" dirty="0" smtClean="0">
                <a:effectLst/>
                <a:latin typeface="+mn-lt"/>
              </a:rPr>
              <a:t>ACBM – TSI – severely damaged</a:t>
            </a:r>
            <a:br>
              <a:rPr lang="en-US" dirty="0" smtClean="0">
                <a:effectLst/>
                <a:latin typeface="+mn-lt"/>
              </a:rPr>
            </a:br>
            <a:r>
              <a:rPr lang="en-US" sz="3600" dirty="0" smtClean="0">
                <a:effectLst/>
                <a:latin typeface="+mn-lt"/>
              </a:rPr>
              <a:t>TSI (Thermal System Insulation)</a:t>
            </a:r>
            <a:endParaRPr lang="en-US" dirty="0" smtClean="0">
              <a:effectLst/>
              <a:latin typeface="+mn-lt"/>
            </a:endParaRPr>
          </a:p>
        </p:txBody>
      </p:sp>
      <p:pic>
        <p:nvPicPr>
          <p:cNvPr id="37891" name="Picture 5" descr="asbestps"/>
          <p:cNvPicPr>
            <a:picLocks noGrp="1" noChangeAspect="1" noChangeArrowheads="1"/>
          </p:cNvPicPr>
          <p:nvPr>
            <p:ph idx="1"/>
          </p:nvPr>
        </p:nvPicPr>
        <p:blipFill>
          <a:blip r:embed="rId3" cstate="print"/>
          <a:stretch>
            <a:fillRect/>
          </a:stretch>
        </p:blipFill>
        <p:spPr>
          <a:xfrm>
            <a:off x="1447800" y="2029932"/>
            <a:ext cx="5562599" cy="4182100"/>
          </a:xfr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pPr eaLnBrk="1" hangingPunct="1">
              <a:defRPr/>
            </a:pPr>
            <a:r>
              <a:rPr lang="en-US" sz="4000" dirty="0" smtClean="0">
                <a:effectLst/>
                <a:latin typeface="+mn-lt"/>
              </a:rPr>
              <a:t>ACBM – TSI – cross-section</a:t>
            </a:r>
          </a:p>
        </p:txBody>
      </p:sp>
      <p:pic>
        <p:nvPicPr>
          <p:cNvPr id="38915" name="Picture 6" descr="aircell asbestos"/>
          <p:cNvPicPr>
            <a:picLocks noGrp="1" noChangeAspect="1" noChangeArrowheads="1"/>
          </p:cNvPicPr>
          <p:nvPr>
            <p:ph idx="1"/>
          </p:nvPr>
        </p:nvPicPr>
        <p:blipFill>
          <a:blip r:embed="rId3" cstate="print"/>
          <a:srcRect/>
          <a:stretch>
            <a:fillRect/>
          </a:stretch>
        </p:blipFill>
        <p:spPr>
          <a:xfrm>
            <a:off x="1371600" y="1347788"/>
            <a:ext cx="6553200" cy="4914900"/>
          </a:xfr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normAutofit fontScale="90000"/>
          </a:bodyPr>
          <a:lstStyle/>
          <a:p>
            <a:pPr eaLnBrk="1" hangingPunct="1">
              <a:defRPr/>
            </a:pPr>
            <a:r>
              <a:rPr lang="en-US" sz="4000" dirty="0" smtClean="0">
                <a:effectLst/>
                <a:latin typeface="Arial" pitchFamily="34" charset="0"/>
                <a:cs typeface="Arial" pitchFamily="34" charset="0"/>
              </a:rPr>
              <a:t>ACBM – TSI – Damaged pipe insulation (Boilers)</a:t>
            </a:r>
          </a:p>
        </p:txBody>
      </p:sp>
      <p:pic>
        <p:nvPicPr>
          <p:cNvPr id="39939" name="Picture 6" descr="Damaged Pipe Asbestos Insulation"/>
          <p:cNvPicPr>
            <a:picLocks noGrp="1" noChangeAspect="1" noChangeArrowheads="1"/>
          </p:cNvPicPr>
          <p:nvPr>
            <p:ph idx="1"/>
          </p:nvPr>
        </p:nvPicPr>
        <p:blipFill>
          <a:blip r:embed="rId3" cstate="print"/>
          <a:srcRect/>
          <a:stretch>
            <a:fillRect/>
          </a:stretch>
        </p:blipFill>
        <p:spPr>
          <a:xfrm>
            <a:off x="1066800" y="1524000"/>
            <a:ext cx="6781800" cy="5086350"/>
          </a:xfr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4000" dirty="0" smtClean="0">
                <a:effectLst/>
                <a:latin typeface="+mn-lt"/>
              </a:rPr>
              <a:t>ACBM</a:t>
            </a:r>
            <a:r>
              <a:rPr lang="en-US" dirty="0" smtClean="0">
                <a:effectLst/>
                <a:latin typeface="+mn-lt"/>
              </a:rPr>
              <a:t> – </a:t>
            </a:r>
            <a:r>
              <a:rPr lang="en-US" sz="4000" dirty="0" smtClean="0">
                <a:effectLst/>
                <a:latin typeface="+mn-lt"/>
              </a:rPr>
              <a:t>TSI</a:t>
            </a:r>
            <a:r>
              <a:rPr lang="en-US" dirty="0" smtClean="0">
                <a:effectLst/>
                <a:latin typeface="+mn-lt"/>
              </a:rPr>
              <a:t> - </a:t>
            </a:r>
            <a:r>
              <a:rPr lang="en-US" sz="4000" dirty="0" smtClean="0">
                <a:effectLst/>
                <a:latin typeface="+mn-lt"/>
              </a:rPr>
              <a:t>block</a:t>
            </a:r>
          </a:p>
        </p:txBody>
      </p:sp>
      <p:pic>
        <p:nvPicPr>
          <p:cNvPr id="40963" name="Picture 5" descr="mag block"/>
          <p:cNvPicPr>
            <a:picLocks noGrp="1" noChangeAspect="1" noChangeArrowheads="1"/>
          </p:cNvPicPr>
          <p:nvPr>
            <p:ph sz="half" idx="1"/>
          </p:nvPr>
        </p:nvPicPr>
        <p:blipFill>
          <a:blip r:embed="rId3" cstate="print"/>
          <a:srcRect/>
          <a:stretch>
            <a:fillRect/>
          </a:stretch>
        </p:blipFill>
        <p:spPr>
          <a:xfrm>
            <a:off x="457200" y="1447800"/>
            <a:ext cx="3829050" cy="5029200"/>
          </a:xfrm>
          <a:noFill/>
        </p:spPr>
      </p:pic>
      <p:pic>
        <p:nvPicPr>
          <p:cNvPr id="40964" name="Picture 7" descr="mixed block insulation"/>
          <p:cNvPicPr>
            <a:picLocks noGrp="1" noChangeAspect="1" noChangeArrowheads="1"/>
          </p:cNvPicPr>
          <p:nvPr>
            <p:ph sz="half" idx="2"/>
          </p:nvPr>
        </p:nvPicPr>
        <p:blipFill>
          <a:blip r:embed="rId4" cstate="print"/>
          <a:stretch>
            <a:fillRect/>
          </a:stretch>
        </p:blipFill>
        <p:spPr>
          <a:xfrm>
            <a:off x="5310187" y="2053431"/>
            <a:ext cx="2714625" cy="3619500"/>
          </a:xfr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buFont typeface="Wingdings" pitchFamily="2" charset="2"/>
              <a:buNone/>
              <a:defRPr/>
            </a:pPr>
            <a:r>
              <a:rPr lang="en-US" dirty="0" smtClean="0">
                <a:effectLst/>
              </a:rPr>
              <a:t>After viewing this PowerPoint, you will know:</a:t>
            </a:r>
          </a:p>
          <a:p>
            <a:pPr>
              <a:buFont typeface="Wingdings" pitchFamily="2" charset="2"/>
              <a:buNone/>
              <a:defRPr/>
            </a:pPr>
            <a:endParaRPr lang="en-US" dirty="0" smtClean="0">
              <a:effectLst/>
            </a:endParaRPr>
          </a:p>
          <a:p>
            <a:pPr>
              <a:defRPr/>
            </a:pPr>
            <a:r>
              <a:rPr lang="en-US" dirty="0" smtClean="0">
                <a:effectLst/>
              </a:rPr>
              <a:t>Where to find information on the asbestos locations at your school.</a:t>
            </a:r>
          </a:p>
          <a:p>
            <a:pPr>
              <a:defRPr/>
            </a:pPr>
            <a:r>
              <a:rPr lang="en-US" dirty="0" smtClean="0">
                <a:effectLst/>
              </a:rPr>
              <a:t>Who to report damaged asbestos to.</a:t>
            </a:r>
          </a:p>
          <a:p>
            <a:pPr>
              <a:defRPr/>
            </a:pPr>
            <a:r>
              <a:rPr lang="en-US" dirty="0" smtClean="0">
                <a:effectLst/>
              </a:rPr>
              <a:t>Who the School’s Designated Asbestos person is.</a:t>
            </a:r>
          </a:p>
          <a:p>
            <a:pPr>
              <a:defRPr/>
            </a:pPr>
            <a:endParaRPr lang="en-US" dirty="0" smtClean="0"/>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defRPr/>
            </a:pPr>
            <a:r>
              <a:rPr lang="en-US" dirty="0" smtClean="0">
                <a:effectLst/>
                <a:latin typeface="+mn-lt"/>
              </a:rPr>
              <a:t>ACBM – TSI – asbestos rope</a:t>
            </a:r>
          </a:p>
        </p:txBody>
      </p:sp>
      <p:pic>
        <p:nvPicPr>
          <p:cNvPr id="41987" name="Picture 6" descr="asbestos-rope"/>
          <p:cNvPicPr>
            <a:picLocks noGrp="1" noChangeAspect="1" noChangeArrowheads="1"/>
          </p:cNvPicPr>
          <p:nvPr>
            <p:ph idx="1"/>
          </p:nvPr>
        </p:nvPicPr>
        <p:blipFill>
          <a:blip r:embed="rId3" cstate="print"/>
          <a:srcRect/>
          <a:stretch>
            <a:fillRect/>
          </a:stretch>
        </p:blipFill>
        <p:spPr>
          <a:xfrm>
            <a:off x="457200" y="1371600"/>
            <a:ext cx="8153400" cy="5287963"/>
          </a:xfr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defRPr/>
            </a:pPr>
            <a:r>
              <a:rPr lang="en-US" sz="4000" dirty="0" smtClean="0">
                <a:effectLst/>
                <a:latin typeface="+mn-lt"/>
              </a:rPr>
              <a:t>Asbestos Containing Building Material (ACBM)</a:t>
            </a:r>
          </a:p>
        </p:txBody>
      </p:sp>
      <p:sp>
        <p:nvSpPr>
          <p:cNvPr id="58371" name="Rectangle 3"/>
          <p:cNvSpPr>
            <a:spLocks noGrp="1" noChangeArrowheads="1"/>
          </p:cNvSpPr>
          <p:nvPr>
            <p:ph idx="1"/>
          </p:nvPr>
        </p:nvSpPr>
        <p:spPr/>
        <p:txBody>
          <a:bodyPr/>
          <a:lstStyle/>
          <a:p>
            <a:pPr eaLnBrk="1" hangingPunct="1">
              <a:spcAft>
                <a:spcPct val="35000"/>
              </a:spcAft>
              <a:buFont typeface="Wingdings" pitchFamily="2" charset="2"/>
              <a:buNone/>
              <a:defRPr/>
            </a:pPr>
            <a:r>
              <a:rPr lang="en-US" dirty="0" smtClean="0">
                <a:effectLst/>
              </a:rPr>
              <a:t>Surfacing Material</a:t>
            </a:r>
          </a:p>
          <a:p>
            <a:pPr lvl="1" eaLnBrk="1" hangingPunct="1">
              <a:spcAft>
                <a:spcPct val="35000"/>
              </a:spcAft>
              <a:buFont typeface="Arial" pitchFamily="34" charset="0"/>
              <a:buChar char="•"/>
              <a:defRPr/>
            </a:pPr>
            <a:r>
              <a:rPr lang="en-US" dirty="0" smtClean="0">
                <a:effectLst/>
              </a:rPr>
              <a:t>Condensation control</a:t>
            </a:r>
          </a:p>
          <a:p>
            <a:pPr lvl="1" eaLnBrk="1" hangingPunct="1">
              <a:spcAft>
                <a:spcPct val="35000"/>
              </a:spcAft>
              <a:buFont typeface="Arial" pitchFamily="34" charset="0"/>
              <a:buChar char="•"/>
              <a:defRPr/>
            </a:pPr>
            <a:r>
              <a:rPr lang="en-US" dirty="0" smtClean="0">
                <a:effectLst/>
              </a:rPr>
              <a:t>Acoustical insulation</a:t>
            </a:r>
          </a:p>
          <a:p>
            <a:pPr lvl="1" eaLnBrk="1" hangingPunct="1">
              <a:spcAft>
                <a:spcPct val="35000"/>
              </a:spcAft>
              <a:buFont typeface="Arial" pitchFamily="34" charset="0"/>
              <a:buChar char="•"/>
              <a:defRPr/>
            </a:pPr>
            <a:r>
              <a:rPr lang="en-US" dirty="0" smtClean="0">
                <a:effectLst/>
              </a:rPr>
              <a:t>Decoration</a:t>
            </a:r>
          </a:p>
          <a:p>
            <a:pPr lvl="1" eaLnBrk="1" hangingPunct="1">
              <a:spcAft>
                <a:spcPct val="35000"/>
              </a:spcAft>
              <a:buFont typeface="Arial" pitchFamily="34" charset="0"/>
              <a:buChar char="•"/>
              <a:defRPr/>
            </a:pPr>
            <a:r>
              <a:rPr lang="en-US" dirty="0" smtClean="0">
                <a:effectLst/>
              </a:rPr>
              <a:t>Fireproofing</a:t>
            </a:r>
          </a:p>
          <a:p>
            <a:pPr lvl="1" eaLnBrk="1" hangingPunct="1">
              <a:spcAft>
                <a:spcPct val="35000"/>
              </a:spcAft>
              <a:buFont typeface="Arial" pitchFamily="34" charset="0"/>
              <a:buChar char="•"/>
              <a:defRPr/>
            </a:pPr>
            <a:r>
              <a:rPr lang="en-US" dirty="0" smtClean="0">
                <a:effectLst/>
              </a:rPr>
              <a:t>Sprayed-on or troweled-on</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eaLnBrk="1" hangingPunct="1">
              <a:defRPr/>
            </a:pPr>
            <a:r>
              <a:rPr lang="en-US" dirty="0" smtClean="0">
                <a:effectLst/>
                <a:latin typeface="+mn-lt"/>
              </a:rPr>
              <a:t>ACBM – Surfacing</a:t>
            </a:r>
          </a:p>
        </p:txBody>
      </p:sp>
      <p:pic>
        <p:nvPicPr>
          <p:cNvPr id="44035" name="Picture 8" descr="popcorn ceiling"/>
          <p:cNvPicPr>
            <a:picLocks noGrp="1" noChangeAspect="1" noChangeArrowheads="1"/>
          </p:cNvPicPr>
          <p:nvPr>
            <p:ph sz="half" idx="1"/>
          </p:nvPr>
        </p:nvPicPr>
        <p:blipFill>
          <a:blip r:embed="rId3" cstate="print"/>
          <a:srcRect/>
          <a:stretch>
            <a:fillRect/>
          </a:stretch>
        </p:blipFill>
        <p:spPr>
          <a:xfrm>
            <a:off x="381000" y="2133600"/>
            <a:ext cx="3886200" cy="2894013"/>
          </a:xfrm>
          <a:noFill/>
        </p:spPr>
      </p:pic>
      <p:pic>
        <p:nvPicPr>
          <p:cNvPr id="44036" name="Picture 9" descr="Insulation-SprayOn"/>
          <p:cNvPicPr>
            <a:picLocks noGrp="1" noChangeAspect="1" noChangeArrowheads="1"/>
          </p:cNvPicPr>
          <p:nvPr>
            <p:ph sz="half" idx="2"/>
          </p:nvPr>
        </p:nvPicPr>
        <p:blipFill>
          <a:blip r:embed="rId4" cstate="print"/>
          <a:srcRect/>
          <a:stretch>
            <a:fillRect/>
          </a:stretch>
        </p:blipFill>
        <p:spPr>
          <a:xfrm>
            <a:off x="4495800" y="2133600"/>
            <a:ext cx="4419600" cy="2925763"/>
          </a:xfrm>
          <a:noFill/>
        </p:spPr>
      </p:pic>
      <p:sp>
        <p:nvSpPr>
          <p:cNvPr id="60426" name="Text Box 10"/>
          <p:cNvSpPr txBox="1">
            <a:spLocks noChangeArrowheads="1"/>
          </p:cNvSpPr>
          <p:nvPr/>
        </p:nvSpPr>
        <p:spPr bwMode="auto">
          <a:xfrm>
            <a:off x="457200" y="5334000"/>
            <a:ext cx="3810000" cy="579438"/>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en-US" u="none" dirty="0">
                <a:latin typeface="+mn-lt"/>
              </a:rPr>
              <a:t>Popcorn ceiling</a:t>
            </a:r>
          </a:p>
        </p:txBody>
      </p:sp>
      <p:sp>
        <p:nvSpPr>
          <p:cNvPr id="60427" name="Text Box 11"/>
          <p:cNvSpPr txBox="1">
            <a:spLocks noChangeArrowheads="1"/>
          </p:cNvSpPr>
          <p:nvPr/>
        </p:nvSpPr>
        <p:spPr bwMode="auto">
          <a:xfrm>
            <a:off x="4572000" y="5334000"/>
            <a:ext cx="4191000" cy="1066800"/>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en-US" u="none" dirty="0">
                <a:latin typeface="+mn-lt"/>
              </a:rPr>
              <a:t>Structural </a:t>
            </a:r>
            <a:r>
              <a:rPr lang="en-US" u="none" dirty="0" smtClean="0">
                <a:latin typeface="+mn-lt"/>
              </a:rPr>
              <a:t>steel and </a:t>
            </a:r>
            <a:r>
              <a:rPr lang="en-US" u="none" dirty="0">
                <a:latin typeface="+mn-lt"/>
              </a:rPr>
              <a:t>deck coating</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Grp="1" noChangeArrowheads="1"/>
          </p:cNvSpPr>
          <p:nvPr>
            <p:ph type="title"/>
          </p:nvPr>
        </p:nvSpPr>
        <p:spPr/>
        <p:txBody>
          <a:bodyPr/>
          <a:lstStyle/>
          <a:p>
            <a:pPr eaLnBrk="1" hangingPunct="1">
              <a:defRPr/>
            </a:pPr>
            <a:r>
              <a:rPr lang="en-US" dirty="0" smtClean="0">
                <a:effectLst/>
                <a:latin typeface="+mn-lt"/>
              </a:rPr>
              <a:t>ACBM – Surfacing</a:t>
            </a:r>
          </a:p>
        </p:txBody>
      </p:sp>
      <p:pic>
        <p:nvPicPr>
          <p:cNvPr id="45059" name="Picture 6" descr="80519K83sprayon"/>
          <p:cNvPicPr>
            <a:picLocks noGrp="1" noChangeAspect="1" noChangeArrowheads="1"/>
          </p:cNvPicPr>
          <p:nvPr>
            <p:ph sz="half" idx="1"/>
          </p:nvPr>
        </p:nvPicPr>
        <p:blipFill>
          <a:blip r:embed="rId3" cstate="print"/>
          <a:stretch>
            <a:fillRect/>
          </a:stretch>
        </p:blipFill>
        <p:spPr>
          <a:xfrm>
            <a:off x="720156" y="1600200"/>
            <a:ext cx="3512687" cy="4525963"/>
          </a:xfrm>
          <a:noFill/>
        </p:spPr>
      </p:pic>
      <p:pic>
        <p:nvPicPr>
          <p:cNvPr id="45060" name="Picture 9" descr="sprayon2002feb"/>
          <p:cNvPicPr>
            <a:picLocks noGrp="1" noChangeAspect="1" noChangeArrowheads="1"/>
          </p:cNvPicPr>
          <p:nvPr>
            <p:ph sz="half" idx="2"/>
          </p:nvPr>
        </p:nvPicPr>
        <p:blipFill>
          <a:blip r:embed="rId4" cstate="print"/>
          <a:stretch>
            <a:fillRect/>
          </a:stretch>
        </p:blipFill>
        <p:spPr>
          <a:xfrm>
            <a:off x="5000625" y="1639094"/>
            <a:ext cx="3333750" cy="4448175"/>
          </a:xfr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defRPr/>
            </a:pPr>
            <a:r>
              <a:rPr lang="en-US" sz="4000" dirty="0" smtClean="0">
                <a:effectLst/>
                <a:latin typeface="Arial" pitchFamily="34" charset="0"/>
                <a:cs typeface="Arial" pitchFamily="34" charset="0"/>
              </a:rPr>
              <a:t>Asbestos Containing Building Materials (ACBM)</a:t>
            </a:r>
          </a:p>
        </p:txBody>
      </p:sp>
      <p:sp>
        <p:nvSpPr>
          <p:cNvPr id="68611" name="Rectangle 3"/>
          <p:cNvSpPr>
            <a:spLocks noGrp="1" noChangeArrowheads="1"/>
          </p:cNvSpPr>
          <p:nvPr>
            <p:ph idx="1"/>
          </p:nvPr>
        </p:nvSpPr>
        <p:spPr>
          <a:xfrm>
            <a:off x="457200" y="1600200"/>
            <a:ext cx="8229600" cy="4953000"/>
          </a:xfrm>
        </p:spPr>
        <p:txBody>
          <a:bodyPr/>
          <a:lstStyle/>
          <a:p>
            <a:pPr eaLnBrk="1" hangingPunct="1">
              <a:buFont typeface="Wingdings" pitchFamily="2" charset="2"/>
              <a:buNone/>
              <a:defRPr/>
            </a:pPr>
            <a:r>
              <a:rPr lang="en-US" sz="2800" dirty="0" smtClean="0">
                <a:effectLst/>
                <a:latin typeface="Arial" pitchFamily="34" charset="0"/>
                <a:cs typeface="Arial" pitchFamily="34" charset="0"/>
              </a:rPr>
              <a:t>Miscellaneous</a:t>
            </a:r>
          </a:p>
          <a:p>
            <a:pPr>
              <a:defRPr/>
            </a:pPr>
            <a:r>
              <a:rPr lang="en-US" sz="2800" dirty="0" smtClean="0">
                <a:latin typeface="Arial" pitchFamily="34" charset="0"/>
                <a:cs typeface="Arial" pitchFamily="34" charset="0"/>
              </a:rPr>
              <a:t>Miscellaneous asbestos containing material is usually non-friable</a:t>
            </a:r>
            <a:endParaRPr lang="en-US" sz="2800" dirty="0" smtClean="0">
              <a:effectLst/>
              <a:latin typeface="Arial" pitchFamily="34" charset="0"/>
              <a:cs typeface="Arial" pitchFamily="34" charset="0"/>
            </a:endParaRPr>
          </a:p>
          <a:p>
            <a:pPr lvl="1" eaLnBrk="1" hangingPunct="1">
              <a:buFont typeface="Arial" pitchFamily="34" charset="0"/>
              <a:buChar char="•"/>
              <a:defRPr/>
            </a:pPr>
            <a:r>
              <a:rPr lang="en-US" dirty="0" smtClean="0">
                <a:effectLst/>
                <a:latin typeface="Arial" pitchFamily="34" charset="0"/>
                <a:cs typeface="Arial" pitchFamily="34" charset="0"/>
              </a:rPr>
              <a:t>Floor and ceiling tiles</a:t>
            </a:r>
          </a:p>
          <a:p>
            <a:pPr lvl="1" eaLnBrk="1" hangingPunct="1">
              <a:buFont typeface="Arial" pitchFamily="34" charset="0"/>
              <a:buChar char="•"/>
              <a:defRPr/>
            </a:pPr>
            <a:r>
              <a:rPr lang="en-US" dirty="0" smtClean="0">
                <a:effectLst/>
                <a:latin typeface="Arial" pitchFamily="34" charset="0"/>
                <a:cs typeface="Arial" pitchFamily="34" charset="0"/>
              </a:rPr>
              <a:t>Gaskets, mastic, plaster, wallboard</a:t>
            </a:r>
          </a:p>
          <a:p>
            <a:pPr lvl="1" eaLnBrk="1" hangingPunct="1">
              <a:buFont typeface="Arial" pitchFamily="34" charset="0"/>
              <a:buChar char="•"/>
              <a:defRPr/>
            </a:pPr>
            <a:r>
              <a:rPr lang="en-US" dirty="0" smtClean="0">
                <a:effectLst/>
                <a:latin typeface="Arial" pitchFamily="34" charset="0"/>
                <a:cs typeface="Arial" pitchFamily="34" charset="0"/>
              </a:rPr>
              <a:t>Asbestos/cement products</a:t>
            </a:r>
          </a:p>
          <a:p>
            <a:pPr lvl="1" eaLnBrk="1" hangingPunct="1">
              <a:buFont typeface="Arial" pitchFamily="34" charset="0"/>
              <a:buChar char="•"/>
              <a:defRPr/>
            </a:pPr>
            <a:r>
              <a:rPr lang="en-US" dirty="0" smtClean="0">
                <a:effectLst/>
                <a:latin typeface="Arial" pitchFamily="34" charset="0"/>
                <a:cs typeface="Arial" pitchFamily="34" charset="0"/>
              </a:rPr>
              <a:t>Fabrics such as stage curtains are not ACBM</a:t>
            </a:r>
          </a:p>
          <a:p>
            <a:pPr lvl="1" eaLnBrk="1" hangingPunct="1">
              <a:buFont typeface="Arial" pitchFamily="34" charset="0"/>
              <a:buChar char="•"/>
              <a:defRPr/>
            </a:pPr>
            <a:r>
              <a:rPr lang="en-US" dirty="0" smtClean="0">
                <a:effectLst/>
                <a:latin typeface="Arial" pitchFamily="34" charset="0"/>
                <a:cs typeface="Arial" pitchFamily="34" charset="0"/>
              </a:rPr>
              <a:t>Roofing felt, mastic and siding are not covered under AHERA</a:t>
            </a:r>
          </a:p>
          <a:p>
            <a:pPr lvl="1" eaLnBrk="1" hangingPunct="1">
              <a:buFont typeface="Arial" pitchFamily="34" charset="0"/>
              <a:buChar char="•"/>
              <a:defRPr/>
            </a:pPr>
            <a:endParaRPr lang="en-US" dirty="0">
              <a:latin typeface="Arial" pitchFamily="34" charset="0"/>
              <a:cs typeface="Arial" pitchFamily="34" charset="0"/>
            </a:endParaRPr>
          </a:p>
          <a:p>
            <a:pPr lvl="1" eaLnBrk="1" hangingPunct="1">
              <a:buFont typeface="Arial" pitchFamily="34" charset="0"/>
              <a:buChar char="•"/>
              <a:defRPr/>
            </a:pPr>
            <a:endParaRPr lang="en-US" dirty="0" smtClean="0">
              <a:effectLst/>
              <a:latin typeface="Arial" pitchFamily="34" charset="0"/>
              <a:cs typeface="Arial" pitchFamily="34" charset="0"/>
            </a:endParaRPr>
          </a:p>
          <a:p>
            <a:pPr lvl="1" eaLnBrk="1" hangingPunct="1">
              <a:defRPr/>
            </a:pPr>
            <a:endParaRPr lang="en-US"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57200" y="277813"/>
            <a:ext cx="8229600" cy="1779587"/>
          </a:xfrm>
        </p:spPr>
        <p:txBody>
          <a:bodyPr/>
          <a:lstStyle/>
          <a:p>
            <a:pPr eaLnBrk="1" hangingPunct="1">
              <a:defRPr/>
            </a:pPr>
            <a:r>
              <a:rPr lang="en-US" dirty="0" smtClean="0">
                <a:effectLst/>
                <a:latin typeface="+mn-lt"/>
              </a:rPr>
              <a:t>Miscellaneous ACBM – VAT</a:t>
            </a:r>
            <a:br>
              <a:rPr lang="en-US" dirty="0" smtClean="0">
                <a:effectLst/>
                <a:latin typeface="+mn-lt"/>
              </a:rPr>
            </a:br>
            <a:r>
              <a:rPr lang="en-US" dirty="0" smtClean="0">
                <a:effectLst/>
                <a:latin typeface="+mn-lt"/>
              </a:rPr>
              <a:t>VAT – Vinyl Asbestos Tile</a:t>
            </a:r>
          </a:p>
        </p:txBody>
      </p:sp>
      <p:pic>
        <p:nvPicPr>
          <p:cNvPr id="47107" name="Picture 6" descr="VAT"/>
          <p:cNvPicPr>
            <a:picLocks noGrp="1" noChangeAspect="1" noChangeArrowheads="1"/>
          </p:cNvPicPr>
          <p:nvPr>
            <p:ph sz="half" idx="1"/>
          </p:nvPr>
        </p:nvPicPr>
        <p:blipFill>
          <a:blip r:embed="rId3" cstate="print"/>
          <a:srcRect/>
          <a:stretch>
            <a:fillRect/>
          </a:stretch>
        </p:blipFill>
        <p:spPr>
          <a:xfrm>
            <a:off x="144780" y="2369127"/>
            <a:ext cx="4351020" cy="3955473"/>
          </a:xfrm>
          <a:noFill/>
        </p:spPr>
      </p:pic>
      <p:pic>
        <p:nvPicPr>
          <p:cNvPr id="47108" name="Picture 10" descr="damaged_floortile"/>
          <p:cNvPicPr>
            <a:picLocks noGrp="1" noChangeAspect="1" noChangeArrowheads="1"/>
          </p:cNvPicPr>
          <p:nvPr>
            <p:ph sz="half" idx="2"/>
          </p:nvPr>
        </p:nvPicPr>
        <p:blipFill>
          <a:blip r:embed="rId4" cstate="print"/>
          <a:stretch>
            <a:fillRect/>
          </a:stretch>
        </p:blipFill>
        <p:spPr>
          <a:xfrm>
            <a:off x="4876800" y="2453018"/>
            <a:ext cx="3581399" cy="3566782"/>
          </a:xfrm>
          <a:noFill/>
        </p:spPr>
      </p:pic>
      <p:sp>
        <p:nvSpPr>
          <p:cNvPr id="47109" name="Text Box 11"/>
          <p:cNvSpPr txBox="1">
            <a:spLocks noChangeArrowheads="1"/>
          </p:cNvSpPr>
          <p:nvPr/>
        </p:nvSpPr>
        <p:spPr bwMode="auto">
          <a:xfrm>
            <a:off x="1600200" y="4572000"/>
            <a:ext cx="1066800" cy="311150"/>
          </a:xfrm>
          <a:prstGeom prst="rect">
            <a:avLst/>
          </a:prstGeom>
          <a:solidFill>
            <a:srgbClr val="FFFFFF"/>
          </a:solidFill>
          <a:ln w="6350" algn="ctr">
            <a:solidFill>
              <a:schemeClr val="tx1"/>
            </a:solidFill>
            <a:miter lim="800000"/>
            <a:headEnd/>
            <a:tailEnd/>
          </a:ln>
        </p:spPr>
        <p:txBody>
          <a:bodyPr>
            <a:spAutoFit/>
          </a:bodyPr>
          <a:lstStyle/>
          <a:p>
            <a:pPr marL="342900" indent="-342900" algn="ctr">
              <a:spcBef>
                <a:spcPct val="50000"/>
              </a:spcBef>
              <a:buFont typeface="Wingdings" pitchFamily="2" charset="2"/>
              <a:buNone/>
            </a:pPr>
            <a:r>
              <a:rPr lang="en-US" sz="1400" u="none" dirty="0">
                <a:solidFill>
                  <a:srgbClr val="00070C"/>
                </a:solidFill>
                <a:latin typeface="+mn-lt"/>
              </a:rPr>
              <a:t>non-friable</a:t>
            </a:r>
          </a:p>
        </p:txBody>
      </p:sp>
      <p:sp>
        <p:nvSpPr>
          <p:cNvPr id="47110" name="Text Box 12"/>
          <p:cNvSpPr txBox="1">
            <a:spLocks noChangeArrowheads="1"/>
          </p:cNvSpPr>
          <p:nvPr/>
        </p:nvSpPr>
        <p:spPr bwMode="auto">
          <a:xfrm>
            <a:off x="5143500" y="5562600"/>
            <a:ext cx="1447800" cy="311150"/>
          </a:xfrm>
          <a:prstGeom prst="rect">
            <a:avLst/>
          </a:prstGeom>
          <a:solidFill>
            <a:srgbClr val="FFFFFF"/>
          </a:solidFill>
          <a:ln w="6350" algn="ctr">
            <a:solidFill>
              <a:schemeClr val="tx1"/>
            </a:solidFill>
            <a:miter lim="800000"/>
            <a:headEnd/>
            <a:tailEnd/>
          </a:ln>
        </p:spPr>
        <p:txBody>
          <a:bodyPr>
            <a:spAutoFit/>
          </a:bodyPr>
          <a:lstStyle/>
          <a:p>
            <a:pPr marL="342900" indent="-342900" algn="ctr">
              <a:spcBef>
                <a:spcPct val="50000"/>
              </a:spcBef>
              <a:buFont typeface="Wingdings" pitchFamily="2" charset="2"/>
              <a:buNone/>
            </a:pPr>
            <a:r>
              <a:rPr lang="en-US" sz="1400" u="none" dirty="0">
                <a:solidFill>
                  <a:srgbClr val="00070C"/>
                </a:solidFill>
                <a:latin typeface="+mn-lt"/>
              </a:rPr>
              <a:t>non-friable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dirty="0" smtClean="0">
                <a:effectLst/>
              </a:rPr>
              <a:t>Misc. ACBM Asbestos - Cement</a:t>
            </a:r>
          </a:p>
        </p:txBody>
      </p:sp>
      <p:pic>
        <p:nvPicPr>
          <p:cNvPr id="48131" name="Picture 5" descr="transite panels"/>
          <p:cNvPicPr>
            <a:picLocks noChangeAspect="1" noChangeArrowheads="1"/>
          </p:cNvPicPr>
          <p:nvPr/>
        </p:nvPicPr>
        <p:blipFill>
          <a:blip r:embed="rId3" cstate="print"/>
          <a:srcRect/>
          <a:stretch>
            <a:fillRect/>
          </a:stretch>
        </p:blipFill>
        <p:spPr bwMode="auto">
          <a:xfrm>
            <a:off x="4572000" y="2057400"/>
            <a:ext cx="4191000" cy="3143250"/>
          </a:xfrm>
          <a:prstGeom prst="rect">
            <a:avLst/>
          </a:prstGeom>
          <a:noFill/>
          <a:ln w="9525">
            <a:noFill/>
            <a:miter lim="800000"/>
            <a:headEnd/>
            <a:tailEnd/>
          </a:ln>
        </p:spPr>
      </p:pic>
      <p:pic>
        <p:nvPicPr>
          <p:cNvPr id="48132" name="Picture 7" descr="asbestossiding"/>
          <p:cNvPicPr>
            <a:picLocks noChangeAspect="1" noChangeArrowheads="1"/>
          </p:cNvPicPr>
          <p:nvPr/>
        </p:nvPicPr>
        <p:blipFill>
          <a:blip r:embed="rId4" cstate="print"/>
          <a:srcRect/>
          <a:stretch>
            <a:fillRect/>
          </a:stretch>
        </p:blipFill>
        <p:spPr bwMode="auto">
          <a:xfrm>
            <a:off x="381000" y="2057400"/>
            <a:ext cx="4114800" cy="3086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lstStyle/>
          <a:p>
            <a:pPr eaLnBrk="1" hangingPunct="1">
              <a:defRPr/>
            </a:pPr>
            <a:r>
              <a:rPr lang="en-US" dirty="0" smtClean="0">
                <a:effectLst/>
              </a:rPr>
              <a:t>Misc. ACBM Asbestos-Cement</a:t>
            </a:r>
          </a:p>
        </p:txBody>
      </p:sp>
      <p:pic>
        <p:nvPicPr>
          <p:cNvPr id="49155" name="Picture 5" descr="P6250018"/>
          <p:cNvPicPr>
            <a:picLocks noChangeAspect="1" noChangeArrowheads="1"/>
          </p:cNvPicPr>
          <p:nvPr/>
        </p:nvPicPr>
        <p:blipFill>
          <a:blip r:embed="rId3" cstate="print">
            <a:lum bright="30000"/>
          </a:blip>
          <a:srcRect/>
          <a:stretch>
            <a:fillRect/>
          </a:stretch>
        </p:blipFill>
        <p:spPr bwMode="auto">
          <a:xfrm>
            <a:off x="228600" y="1219200"/>
            <a:ext cx="4724400" cy="3543300"/>
          </a:xfrm>
          <a:prstGeom prst="rect">
            <a:avLst/>
          </a:prstGeom>
          <a:noFill/>
          <a:ln w="9525">
            <a:noFill/>
            <a:miter lim="800000"/>
            <a:headEnd/>
            <a:tailEnd/>
          </a:ln>
        </p:spPr>
      </p:pic>
      <p:pic>
        <p:nvPicPr>
          <p:cNvPr id="49156" name="Picture 6" descr="Laborer working on roof of Plant 6."/>
          <p:cNvPicPr>
            <a:picLocks noChangeAspect="1" noChangeArrowheads="1"/>
          </p:cNvPicPr>
          <p:nvPr/>
        </p:nvPicPr>
        <p:blipFill>
          <a:blip r:embed="rId4" cstate="print"/>
          <a:srcRect/>
          <a:stretch>
            <a:fillRect/>
          </a:stretch>
        </p:blipFill>
        <p:spPr bwMode="auto">
          <a:xfrm>
            <a:off x="3657600" y="2286000"/>
            <a:ext cx="5486400" cy="3919538"/>
          </a:xfrm>
          <a:prstGeom prst="rect">
            <a:avLst/>
          </a:prstGeom>
          <a:noFill/>
          <a:ln w="9525">
            <a:noFill/>
            <a:miter lim="800000"/>
            <a:headEnd/>
            <a:tailEnd/>
          </a:ln>
        </p:spPr>
      </p:pic>
      <p:sp>
        <p:nvSpPr>
          <p:cNvPr id="49157" name="Text Box 7"/>
          <p:cNvSpPr txBox="1">
            <a:spLocks noChangeArrowheads="1"/>
          </p:cNvSpPr>
          <p:nvPr/>
        </p:nvSpPr>
        <p:spPr bwMode="auto">
          <a:xfrm>
            <a:off x="304800" y="5029200"/>
            <a:ext cx="4343400" cy="1290638"/>
          </a:xfrm>
          <a:prstGeom prst="rect">
            <a:avLst/>
          </a:prstGeom>
          <a:solidFill>
            <a:schemeClr val="bg2"/>
          </a:solidFill>
          <a:ln w="9525">
            <a:solidFill>
              <a:schemeClr val="tx1"/>
            </a:solidFill>
            <a:miter lim="800000"/>
            <a:headEnd/>
            <a:tailEnd/>
          </a:ln>
        </p:spPr>
        <p:txBody>
          <a:bodyPr>
            <a:spAutoFit/>
          </a:bodyPr>
          <a:lstStyle/>
          <a:p>
            <a:pPr algn="ctr">
              <a:spcBef>
                <a:spcPct val="50000"/>
              </a:spcBef>
              <a:buClrTx/>
              <a:buSzTx/>
              <a:buFontTx/>
              <a:buNone/>
            </a:pPr>
            <a:r>
              <a:rPr lang="en-US" sz="2800" u="none">
                <a:latin typeface="Arial" charset="0"/>
              </a:rPr>
              <a:t>Asbestos Cement Board</a:t>
            </a:r>
          </a:p>
          <a:p>
            <a:pPr algn="ctr">
              <a:spcBef>
                <a:spcPct val="50000"/>
              </a:spcBef>
              <a:buClrTx/>
              <a:buSzTx/>
              <a:buFontTx/>
              <a:buNone/>
            </a:pPr>
            <a:r>
              <a:rPr lang="en-US" sz="2000" u="none">
                <a:latin typeface="Arial" charset="0"/>
              </a:rPr>
              <a:t>The most commonly produced ACM worldwide today</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dirty="0" smtClean="0">
                <a:effectLst/>
                <a:latin typeface="+mn-lt"/>
              </a:rPr>
              <a:t>Misc. ACBM</a:t>
            </a:r>
            <a:r>
              <a:rPr lang="en-US" dirty="0" smtClean="0">
                <a:effectLst/>
                <a:latin typeface="+mn-lt"/>
              </a:rPr>
              <a:t> – </a:t>
            </a:r>
            <a:r>
              <a:rPr lang="en-US" sz="4000" dirty="0" smtClean="0">
                <a:effectLst/>
                <a:latin typeface="+mn-lt"/>
              </a:rPr>
              <a:t>Wallboard Systems</a:t>
            </a:r>
          </a:p>
        </p:txBody>
      </p:sp>
      <p:pic>
        <p:nvPicPr>
          <p:cNvPr id="50179" name="Picture 4" descr="exWallboard2"/>
          <p:cNvPicPr>
            <a:picLocks noGrp="1" noChangeAspect="1" noChangeArrowheads="1"/>
          </p:cNvPicPr>
          <p:nvPr>
            <p:ph sz="half" idx="1"/>
          </p:nvPr>
        </p:nvPicPr>
        <p:blipFill>
          <a:blip r:embed="rId3" cstate="print"/>
          <a:srcRect/>
          <a:stretch>
            <a:fillRect/>
          </a:stretch>
        </p:blipFill>
        <p:spPr>
          <a:xfrm>
            <a:off x="304800" y="1828800"/>
            <a:ext cx="4038600" cy="4648200"/>
          </a:xfrm>
          <a:noFill/>
        </p:spPr>
      </p:pic>
      <p:pic>
        <p:nvPicPr>
          <p:cNvPr id="50180" name="Picture 6" descr="P1010057"/>
          <p:cNvPicPr>
            <a:picLocks noChangeAspect="1" noChangeArrowheads="1"/>
          </p:cNvPicPr>
          <p:nvPr/>
        </p:nvPicPr>
        <p:blipFill>
          <a:blip r:embed="rId4" cstate="print"/>
          <a:srcRect/>
          <a:stretch>
            <a:fillRect/>
          </a:stretch>
        </p:blipFill>
        <p:spPr bwMode="auto">
          <a:xfrm>
            <a:off x="4495800" y="1828800"/>
            <a:ext cx="43434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dirty="0" smtClean="0">
                <a:effectLst/>
                <a:latin typeface="+mn-lt"/>
              </a:rPr>
              <a:t>ACBM - Miscellaneous</a:t>
            </a:r>
          </a:p>
        </p:txBody>
      </p:sp>
      <p:pic>
        <p:nvPicPr>
          <p:cNvPr id="51203" name="Picture 6" descr="Ceiling tiles"/>
          <p:cNvPicPr>
            <a:picLocks noGrp="1" noChangeAspect="1" noChangeArrowheads="1"/>
          </p:cNvPicPr>
          <p:nvPr>
            <p:ph sz="half" idx="1"/>
          </p:nvPr>
        </p:nvPicPr>
        <p:blipFill>
          <a:blip r:embed="rId3" cstate="print"/>
          <a:srcRect/>
          <a:stretch>
            <a:fillRect/>
          </a:stretch>
        </p:blipFill>
        <p:spPr>
          <a:xfrm>
            <a:off x="152400" y="1905000"/>
            <a:ext cx="4419600" cy="4495800"/>
          </a:xfrm>
          <a:noFill/>
        </p:spPr>
      </p:pic>
      <p:pic>
        <p:nvPicPr>
          <p:cNvPr id="51204" name="Picture 7" descr="asbestos-mastic-pads"/>
          <p:cNvPicPr>
            <a:picLocks noGrp="1" noChangeAspect="1" noChangeArrowheads="1"/>
          </p:cNvPicPr>
          <p:nvPr>
            <p:ph sz="half" idx="2"/>
          </p:nvPr>
        </p:nvPicPr>
        <p:blipFill>
          <a:blip r:embed="rId4" cstate="print"/>
          <a:stretch>
            <a:fillRect/>
          </a:stretch>
        </p:blipFill>
        <p:spPr>
          <a:xfrm>
            <a:off x="5000625" y="2615406"/>
            <a:ext cx="3333750" cy="2495550"/>
          </a:xfr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81000"/>
            <a:ext cx="8229600" cy="1139825"/>
          </a:xfrm>
        </p:spPr>
        <p:txBody>
          <a:bodyPr/>
          <a:lstStyle/>
          <a:p>
            <a:pPr eaLnBrk="1" hangingPunct="1">
              <a:defRPr/>
            </a:pPr>
            <a:endParaRPr lang="en-US" dirty="0" smtClean="0">
              <a:effectLst/>
              <a:latin typeface="+mn-lt"/>
            </a:endParaRPr>
          </a:p>
        </p:txBody>
      </p:sp>
      <p:sp>
        <p:nvSpPr>
          <p:cNvPr id="102403" name="Rectangle 3"/>
          <p:cNvSpPr>
            <a:spLocks noGrp="1" noChangeArrowheads="1"/>
          </p:cNvSpPr>
          <p:nvPr>
            <p:ph idx="1"/>
          </p:nvPr>
        </p:nvSpPr>
        <p:spPr>
          <a:xfrm>
            <a:off x="457200" y="2057400"/>
            <a:ext cx="8229600" cy="2743200"/>
          </a:xfrm>
        </p:spPr>
        <p:txBody>
          <a:bodyPr/>
          <a:lstStyle/>
          <a:p>
            <a:pPr eaLnBrk="1" hangingPunct="1">
              <a:defRPr/>
            </a:pPr>
            <a:r>
              <a:rPr lang="en-US" dirty="0" smtClean="0">
                <a:effectLst/>
              </a:rPr>
              <a:t>Where is the ACBM in your school building?</a:t>
            </a:r>
          </a:p>
          <a:p>
            <a:pPr eaLnBrk="1" hangingPunct="1">
              <a:defRPr/>
            </a:pPr>
            <a:r>
              <a:rPr lang="en-US" dirty="0" smtClean="0">
                <a:effectLst/>
              </a:rPr>
              <a:t>Who will you report ACBM damage to?</a:t>
            </a:r>
          </a:p>
          <a:p>
            <a:pPr eaLnBrk="1" hangingPunct="1">
              <a:defRPr/>
            </a:pPr>
            <a:r>
              <a:rPr lang="en-US" dirty="0" smtClean="0">
                <a:effectLst/>
              </a:rPr>
              <a:t>Where is the Asbestos Management Plan for this school?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2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20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2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dirty="0" smtClean="0">
                <a:effectLst/>
                <a:latin typeface="+mn-lt"/>
              </a:rPr>
              <a:t>Recognizing Damage to ACBM</a:t>
            </a:r>
          </a:p>
        </p:txBody>
      </p:sp>
      <p:sp>
        <p:nvSpPr>
          <p:cNvPr id="76803" name="Rectangle 3"/>
          <p:cNvSpPr>
            <a:spLocks noGrp="1" noChangeArrowheads="1"/>
          </p:cNvSpPr>
          <p:nvPr>
            <p:ph idx="1"/>
          </p:nvPr>
        </p:nvSpPr>
        <p:spPr/>
        <p:txBody>
          <a:bodyPr>
            <a:normAutofit lnSpcReduction="10000"/>
          </a:bodyPr>
          <a:lstStyle/>
          <a:p>
            <a:pPr eaLnBrk="1" hangingPunct="1">
              <a:defRPr/>
            </a:pPr>
            <a:r>
              <a:rPr lang="en-US" dirty="0" smtClean="0">
                <a:effectLst/>
              </a:rPr>
              <a:t>Look for holes, rips, water stains, abrasion.</a:t>
            </a:r>
          </a:p>
          <a:p>
            <a:pPr eaLnBrk="1" hangingPunct="1">
              <a:defRPr/>
            </a:pPr>
            <a:r>
              <a:rPr lang="en-US" dirty="0" smtClean="0">
                <a:effectLst/>
              </a:rPr>
              <a:t>Do not attempt to clean up loose or fallen asbestos; Contact the AHERA Designated Person.</a:t>
            </a:r>
          </a:p>
          <a:p>
            <a:pPr eaLnBrk="1" hangingPunct="1">
              <a:defRPr/>
            </a:pPr>
            <a:r>
              <a:rPr lang="en-US" dirty="0" smtClean="0">
                <a:effectLst/>
              </a:rPr>
              <a:t>Remember the asbestos fibers are invisible without a microscope.</a:t>
            </a:r>
          </a:p>
          <a:p>
            <a:pPr eaLnBrk="1" hangingPunct="1">
              <a:defRPr/>
            </a:pPr>
            <a:r>
              <a:rPr lang="en-US" dirty="0" smtClean="0">
                <a:effectLst/>
              </a:rPr>
              <a:t>Need to know where the asbestos is and </a:t>
            </a:r>
            <a:r>
              <a:rPr lang="en-US" u="sng" dirty="0" smtClean="0">
                <a:effectLst/>
              </a:rPr>
              <a:t>always</a:t>
            </a:r>
            <a:r>
              <a:rPr lang="en-US" dirty="0" smtClean="0">
                <a:effectLst/>
              </a:rPr>
              <a:t> respond to any visible damage as though there has been a release.</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dirty="0" smtClean="0">
                <a:effectLst/>
                <a:latin typeface="+mn-lt"/>
              </a:rPr>
              <a:t>Asbestos Regulations</a:t>
            </a:r>
          </a:p>
        </p:txBody>
      </p:sp>
      <p:sp>
        <p:nvSpPr>
          <p:cNvPr id="83971" name="Rectangle 3"/>
          <p:cNvSpPr>
            <a:spLocks noGrp="1" noChangeArrowheads="1"/>
          </p:cNvSpPr>
          <p:nvPr>
            <p:ph idx="1"/>
          </p:nvPr>
        </p:nvSpPr>
        <p:spPr>
          <a:xfrm>
            <a:off x="457200" y="1600200"/>
            <a:ext cx="8229600" cy="5029200"/>
          </a:xfrm>
        </p:spPr>
        <p:txBody>
          <a:bodyPr/>
          <a:lstStyle/>
          <a:p>
            <a:pPr marL="0" indent="0" eaLnBrk="1" hangingPunct="1">
              <a:buNone/>
              <a:defRPr/>
            </a:pPr>
            <a:r>
              <a:rPr lang="en-US" dirty="0" smtClean="0">
                <a:effectLst/>
                <a:cs typeface="Arial" pitchFamily="34" charset="0"/>
              </a:rPr>
              <a:t>Asbestos Hazard Emergency Response Act (AHERA):</a:t>
            </a:r>
          </a:p>
          <a:p>
            <a:pPr eaLnBrk="1" hangingPunct="1">
              <a:defRPr/>
            </a:pPr>
            <a:r>
              <a:rPr lang="en-US" dirty="0" smtClean="0">
                <a:effectLst/>
                <a:cs typeface="Arial" pitchFamily="34" charset="0"/>
              </a:rPr>
              <a:t>Congress passed October 1986.</a:t>
            </a:r>
          </a:p>
          <a:p>
            <a:pPr eaLnBrk="1" hangingPunct="1">
              <a:defRPr/>
            </a:pPr>
            <a:r>
              <a:rPr lang="en-US" dirty="0" smtClean="0">
                <a:effectLst/>
                <a:cs typeface="Arial" pitchFamily="34" charset="0"/>
              </a:rPr>
              <a:t>EPA rules effective December 14, 1987.</a:t>
            </a:r>
          </a:p>
          <a:p>
            <a:pPr eaLnBrk="1" hangingPunct="1">
              <a:defRPr/>
            </a:pPr>
            <a:r>
              <a:rPr lang="en-US" dirty="0" smtClean="0">
                <a:effectLst/>
                <a:cs typeface="Arial" pitchFamily="34" charset="0"/>
              </a:rPr>
              <a:t>Applies to all public and private schools and Local Education Agencies (LEA).</a:t>
            </a:r>
          </a:p>
          <a:p>
            <a:pPr eaLnBrk="1" hangingPunct="1">
              <a:defRPr/>
            </a:pPr>
            <a:r>
              <a:rPr lang="en-US" dirty="0" smtClean="0">
                <a:effectLst/>
                <a:cs typeface="Arial" pitchFamily="34" charset="0"/>
              </a:rPr>
              <a:t>Requires inspection, management plan, training, notifications, labels, and a Designated Person.</a:t>
            </a:r>
          </a:p>
          <a:p>
            <a:pPr lvl="1" eaLnBrk="1" hangingPunct="1">
              <a:defRPr/>
            </a:pPr>
            <a:endParaRPr lang="en-US"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77813"/>
            <a:ext cx="8229600" cy="941387"/>
          </a:xfrm>
        </p:spPr>
        <p:txBody>
          <a:bodyPr/>
          <a:lstStyle/>
          <a:p>
            <a:pPr eaLnBrk="1" hangingPunct="1">
              <a:defRPr/>
            </a:pPr>
            <a:r>
              <a:rPr lang="en-US" dirty="0" smtClean="0">
                <a:effectLst/>
                <a:latin typeface="+mn-lt"/>
              </a:rPr>
              <a:t>Asbestos Regulations</a:t>
            </a:r>
          </a:p>
        </p:txBody>
      </p:sp>
      <p:sp>
        <p:nvSpPr>
          <p:cNvPr id="97283" name="Rectangle 3"/>
          <p:cNvSpPr>
            <a:spLocks noGrp="1" noChangeArrowheads="1"/>
          </p:cNvSpPr>
          <p:nvPr>
            <p:ph idx="1"/>
          </p:nvPr>
        </p:nvSpPr>
        <p:spPr>
          <a:xfrm>
            <a:off x="457200" y="1295400"/>
            <a:ext cx="8229600" cy="5257800"/>
          </a:xfrm>
        </p:spPr>
        <p:txBody>
          <a:bodyPr/>
          <a:lstStyle/>
          <a:p>
            <a:pPr marL="0" indent="0" eaLnBrk="1" hangingPunct="1">
              <a:buNone/>
              <a:defRPr/>
            </a:pPr>
            <a:r>
              <a:rPr lang="en-US" dirty="0" smtClean="0">
                <a:effectLst/>
              </a:rPr>
              <a:t>Asbestos School Hazard Abatement Reauthorization Act (ASHARA):</a:t>
            </a:r>
          </a:p>
          <a:p>
            <a:pPr eaLnBrk="1" hangingPunct="1">
              <a:defRPr/>
            </a:pPr>
            <a:r>
              <a:rPr lang="en-US" dirty="0" smtClean="0">
                <a:effectLst/>
              </a:rPr>
              <a:t>Extends some of the AHERA requirements to public and commercial buildings.</a:t>
            </a:r>
          </a:p>
          <a:p>
            <a:pPr eaLnBrk="1" hangingPunct="1">
              <a:defRPr/>
            </a:pPr>
            <a:r>
              <a:rPr lang="en-US" dirty="0" smtClean="0">
                <a:effectLst/>
              </a:rPr>
              <a:t>Doesn’t require inspections/management </a:t>
            </a:r>
            <a:r>
              <a:rPr lang="en-US" dirty="0">
                <a:effectLst/>
              </a:rPr>
              <a:t>p</a:t>
            </a:r>
            <a:r>
              <a:rPr lang="en-US" dirty="0" smtClean="0">
                <a:effectLst/>
              </a:rPr>
              <a:t>lans</a:t>
            </a:r>
          </a:p>
          <a:p>
            <a:pPr eaLnBrk="1" hangingPunct="1">
              <a:defRPr/>
            </a:pPr>
            <a:r>
              <a:rPr lang="en-US" dirty="0" smtClean="0">
                <a:effectLst/>
              </a:rPr>
              <a:t>Does require use of accredited personnel</a:t>
            </a:r>
          </a:p>
          <a:p>
            <a:pPr eaLnBrk="1" hangingPunct="1">
              <a:defRPr/>
            </a:pPr>
            <a:r>
              <a:rPr lang="en-US" dirty="0" smtClean="0">
                <a:effectLst/>
              </a:rPr>
              <a:t>Increased training requirements for workers and supervisors</a:t>
            </a:r>
          </a:p>
          <a:p>
            <a:pPr lvl="1" eaLnBrk="1" hangingPunct="1">
              <a:defRPr/>
            </a:pPr>
            <a:endParaRPr lang="en-US" dirty="0" smtClean="0">
              <a:latin typeface="Berlin Sans FB Demi" pitchFamily="34" charset="0"/>
            </a:endParaRPr>
          </a:p>
          <a:p>
            <a:pPr lvl="1" eaLnBrk="1" hangingPunct="1">
              <a:defRPr/>
            </a:pPr>
            <a:endParaRPr lang="en-US"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effectLst/>
                <a:latin typeface="+mn-lt"/>
              </a:rPr>
              <a:t>Asbestos Regulations</a:t>
            </a:r>
          </a:p>
        </p:txBody>
      </p:sp>
      <p:sp>
        <p:nvSpPr>
          <p:cNvPr id="99331" name="Rectangle 3"/>
          <p:cNvSpPr>
            <a:spLocks noGrp="1" noChangeArrowheads="1"/>
          </p:cNvSpPr>
          <p:nvPr>
            <p:ph idx="1"/>
          </p:nvPr>
        </p:nvSpPr>
        <p:spPr/>
        <p:txBody>
          <a:bodyPr>
            <a:normAutofit lnSpcReduction="10000"/>
          </a:bodyPr>
          <a:lstStyle/>
          <a:p>
            <a:pPr marL="0" indent="0" eaLnBrk="1" hangingPunct="1">
              <a:lnSpc>
                <a:spcPct val="90000"/>
              </a:lnSpc>
              <a:buNone/>
              <a:defRPr/>
            </a:pPr>
            <a:r>
              <a:rPr lang="en-US" dirty="0" smtClean="0">
                <a:effectLst/>
              </a:rPr>
              <a:t>National Emission Standards for Hazardous Air Pollutants (NESHAP):</a:t>
            </a:r>
          </a:p>
          <a:p>
            <a:pPr eaLnBrk="1" hangingPunct="1">
              <a:lnSpc>
                <a:spcPct val="90000"/>
              </a:lnSpc>
              <a:defRPr/>
            </a:pPr>
            <a:r>
              <a:rPr lang="en-US" dirty="0" smtClean="0">
                <a:effectLst/>
              </a:rPr>
              <a:t>Requires inspection and abatement prior to renovation or demolition.</a:t>
            </a:r>
          </a:p>
          <a:p>
            <a:pPr eaLnBrk="1" hangingPunct="1">
              <a:lnSpc>
                <a:spcPct val="90000"/>
              </a:lnSpc>
              <a:defRPr/>
            </a:pPr>
            <a:r>
              <a:rPr lang="en-US" dirty="0" smtClean="0">
                <a:effectLst/>
              </a:rPr>
              <a:t>Established definitions for Category I &amp; II non-friable ACM.</a:t>
            </a:r>
          </a:p>
          <a:p>
            <a:pPr eaLnBrk="1" hangingPunct="1">
              <a:lnSpc>
                <a:spcPct val="90000"/>
              </a:lnSpc>
              <a:defRPr/>
            </a:pPr>
            <a:r>
              <a:rPr lang="en-US" dirty="0" smtClean="0">
                <a:effectLst/>
              </a:rPr>
              <a:t>Established the “no visible emissions” standard.</a:t>
            </a:r>
          </a:p>
          <a:p>
            <a:pPr eaLnBrk="1" hangingPunct="1">
              <a:lnSpc>
                <a:spcPct val="90000"/>
              </a:lnSpc>
              <a:defRPr/>
            </a:pPr>
            <a:r>
              <a:rPr lang="en-US" dirty="0" smtClean="0">
                <a:effectLst/>
              </a:rPr>
              <a:t>Requires notification to the State when over certain threshold quantities.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dirty="0" smtClean="0">
                <a:effectLst/>
                <a:latin typeface="+mn-lt"/>
              </a:rPr>
              <a:t>Asbestos Regulations</a:t>
            </a:r>
          </a:p>
        </p:txBody>
      </p:sp>
      <p:sp>
        <p:nvSpPr>
          <p:cNvPr id="100355" name="Rectangle 3"/>
          <p:cNvSpPr>
            <a:spLocks noGrp="1" noChangeArrowheads="1"/>
          </p:cNvSpPr>
          <p:nvPr>
            <p:ph idx="1"/>
          </p:nvPr>
        </p:nvSpPr>
        <p:spPr>
          <a:xfrm>
            <a:off x="457200" y="1447800"/>
            <a:ext cx="8229600" cy="5029200"/>
          </a:xfrm>
        </p:spPr>
        <p:txBody>
          <a:bodyPr/>
          <a:lstStyle/>
          <a:p>
            <a:pPr marL="0" indent="0" eaLnBrk="1" hangingPunct="1">
              <a:lnSpc>
                <a:spcPct val="90000"/>
              </a:lnSpc>
              <a:buNone/>
              <a:defRPr/>
            </a:pPr>
            <a:r>
              <a:rPr lang="en-US" dirty="0" smtClean="0">
                <a:effectLst/>
              </a:rPr>
              <a:t>OSHA Asbestos Regulations:</a:t>
            </a:r>
          </a:p>
          <a:p>
            <a:pPr eaLnBrk="1" hangingPunct="1">
              <a:lnSpc>
                <a:spcPct val="90000"/>
              </a:lnSpc>
              <a:defRPr/>
            </a:pPr>
            <a:r>
              <a:rPr lang="en-US" dirty="0" smtClean="0">
                <a:effectLst/>
              </a:rPr>
              <a:t>General industry standards cover building occupants.</a:t>
            </a:r>
          </a:p>
          <a:p>
            <a:pPr eaLnBrk="1" hangingPunct="1">
              <a:lnSpc>
                <a:spcPct val="90000"/>
              </a:lnSpc>
              <a:defRPr/>
            </a:pPr>
            <a:r>
              <a:rPr lang="en-US" dirty="0" smtClean="0">
                <a:effectLst/>
              </a:rPr>
              <a:t>Construction standards apply when working on materials containing asbestos,  renovation, repair or removals.</a:t>
            </a:r>
          </a:p>
          <a:p>
            <a:pPr eaLnBrk="1" hangingPunct="1">
              <a:lnSpc>
                <a:spcPct val="90000"/>
              </a:lnSpc>
              <a:defRPr/>
            </a:pPr>
            <a:r>
              <a:rPr lang="en-US" dirty="0" smtClean="0">
                <a:effectLst/>
              </a:rPr>
              <a:t>Mandates air sampling, medical monitoring, protective equipment including respirators,  safe work practices, etc. in certain circumstances.</a:t>
            </a:r>
          </a:p>
          <a:p>
            <a:pPr lvl="1" eaLnBrk="1" hangingPunct="1">
              <a:lnSpc>
                <a:spcPct val="90000"/>
              </a:lnSpc>
              <a:defRPr/>
            </a:pPr>
            <a:endParaRPr lang="en-US"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dirty="0" smtClean="0">
                <a:effectLst/>
                <a:latin typeface="+mn-lt"/>
              </a:rPr>
              <a:t>Asbestos Regulations</a:t>
            </a:r>
          </a:p>
        </p:txBody>
      </p:sp>
      <p:sp>
        <p:nvSpPr>
          <p:cNvPr id="101379" name="Rectangle 3"/>
          <p:cNvSpPr>
            <a:spLocks noGrp="1" noChangeArrowheads="1"/>
          </p:cNvSpPr>
          <p:nvPr>
            <p:ph idx="1"/>
          </p:nvPr>
        </p:nvSpPr>
        <p:spPr/>
        <p:txBody>
          <a:bodyPr/>
          <a:lstStyle/>
          <a:p>
            <a:pPr marL="0" indent="0" eaLnBrk="1" hangingPunct="1">
              <a:buNone/>
              <a:defRPr/>
            </a:pPr>
            <a:r>
              <a:rPr lang="en-US" dirty="0" smtClean="0">
                <a:effectLst/>
              </a:rPr>
              <a:t>EPA Worker Protection Rule:</a:t>
            </a:r>
          </a:p>
          <a:p>
            <a:pPr eaLnBrk="1" hangingPunct="1">
              <a:defRPr/>
            </a:pPr>
            <a:r>
              <a:rPr lang="en-US" dirty="0" smtClean="0">
                <a:effectLst/>
              </a:rPr>
              <a:t>Extends the OSHA standards to state and local employees who might not otherwise be covered.</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dirty="0" smtClean="0">
                <a:effectLst/>
                <a:latin typeface="+mn-lt"/>
              </a:rPr>
              <a:t>Asbestos Regulations</a:t>
            </a:r>
          </a:p>
        </p:txBody>
      </p:sp>
      <p:sp>
        <p:nvSpPr>
          <p:cNvPr id="111619" name="Rectangle 3"/>
          <p:cNvSpPr>
            <a:spLocks noGrp="1" noChangeArrowheads="1"/>
          </p:cNvSpPr>
          <p:nvPr>
            <p:ph idx="1"/>
          </p:nvPr>
        </p:nvSpPr>
        <p:spPr/>
        <p:txBody>
          <a:bodyPr/>
          <a:lstStyle/>
          <a:p>
            <a:pPr eaLnBrk="1" hangingPunct="1">
              <a:spcBef>
                <a:spcPct val="50000"/>
              </a:spcBef>
              <a:defRPr/>
            </a:pPr>
            <a:r>
              <a:rPr lang="en-US" dirty="0" smtClean="0">
                <a:effectLst/>
              </a:rPr>
              <a:t>Some states have adopted their own asbestos regulations or have taken responsibility for enforcing the EPA regulations.  </a:t>
            </a:r>
          </a:p>
          <a:p>
            <a:pPr eaLnBrk="1" hangingPunct="1">
              <a:spcBef>
                <a:spcPct val="50000"/>
              </a:spcBef>
              <a:defRPr/>
            </a:pPr>
            <a:r>
              <a:rPr lang="en-US" dirty="0" smtClean="0">
                <a:effectLst/>
              </a:rPr>
              <a:t>Always check local laws.</a:t>
            </a:r>
          </a:p>
          <a:p>
            <a:pPr eaLnBrk="1" hangingPunct="1">
              <a:spcBef>
                <a:spcPct val="50000"/>
              </a:spcBef>
              <a:defRPr/>
            </a:pPr>
            <a:r>
              <a:rPr lang="en-US" dirty="0" smtClean="0">
                <a:effectLst/>
              </a:rPr>
              <a:t>Congress has been considering new, more comprehensive, asbestos laws – stay tuned.</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#1</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Asbestos </a:t>
            </a:r>
            <a:r>
              <a:rPr lang="en-US" dirty="0"/>
              <a:t>training is required under: </a:t>
            </a:r>
          </a:p>
          <a:p>
            <a:pPr marL="0" indent="0">
              <a:buNone/>
            </a:pPr>
            <a:r>
              <a:rPr lang="en-US" dirty="0"/>
              <a:t>a.  The Clean Air Act </a:t>
            </a:r>
          </a:p>
          <a:p>
            <a:pPr marL="0" indent="0">
              <a:buNone/>
            </a:pPr>
            <a:r>
              <a:rPr lang="en-US" dirty="0"/>
              <a:t>b.  National Environmental Act </a:t>
            </a:r>
          </a:p>
          <a:p>
            <a:pPr marL="0" indent="0">
              <a:buNone/>
            </a:pPr>
            <a:r>
              <a:rPr lang="en-US" dirty="0"/>
              <a:t>c.  Occupational Safety and Health Act </a:t>
            </a:r>
          </a:p>
          <a:p>
            <a:pPr marL="0" indent="0">
              <a:buNone/>
            </a:pPr>
            <a:r>
              <a:rPr lang="en-US" dirty="0"/>
              <a:t>d.  The Clean Water Act</a:t>
            </a:r>
          </a:p>
        </p:txBody>
      </p:sp>
    </p:spTree>
    <p:extLst>
      <p:ext uri="{BB962C8B-B14F-4D97-AF65-F5344CB8AC3E}">
        <p14:creationId xmlns:p14="http://schemas.microsoft.com/office/powerpoint/2010/main" val="41538075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#2</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Which of the following asbestos containing material products have been banned by the EPA:</a:t>
            </a:r>
            <a:endParaRPr lang="en-US" dirty="0"/>
          </a:p>
          <a:p>
            <a:pPr marL="0" indent="0">
              <a:buNone/>
            </a:pPr>
            <a:endParaRPr lang="en-US" dirty="0"/>
          </a:p>
          <a:p>
            <a:pPr marL="0" indent="0">
              <a:spcBef>
                <a:spcPts val="1800"/>
              </a:spcBef>
              <a:buNone/>
              <a:defRPr/>
            </a:pPr>
            <a:r>
              <a:rPr lang="en-US" dirty="0" smtClean="0"/>
              <a:t>a. Spray-applied asbestos </a:t>
            </a:r>
            <a:r>
              <a:rPr lang="en-US" dirty="0"/>
              <a:t>containing materials </a:t>
            </a:r>
            <a:r>
              <a:rPr lang="en-US" dirty="0" smtClean="0"/>
              <a:t>   (</a:t>
            </a:r>
            <a:r>
              <a:rPr lang="en-US" dirty="0"/>
              <a:t>ACMs)  for fireproofing.</a:t>
            </a:r>
          </a:p>
          <a:p>
            <a:pPr marL="0" indent="0">
              <a:spcBef>
                <a:spcPts val="1800"/>
              </a:spcBef>
              <a:buNone/>
              <a:defRPr/>
            </a:pPr>
            <a:r>
              <a:rPr lang="en-US" dirty="0" smtClean="0"/>
              <a:t>b. Wet-applied </a:t>
            </a:r>
            <a:r>
              <a:rPr lang="en-US" dirty="0"/>
              <a:t>and Thermal System Insulations (TSI).</a:t>
            </a:r>
          </a:p>
          <a:p>
            <a:pPr marL="0" indent="0">
              <a:spcBef>
                <a:spcPts val="1800"/>
              </a:spcBef>
              <a:buNone/>
              <a:defRPr/>
            </a:pPr>
            <a:r>
              <a:rPr lang="en-US" dirty="0" smtClean="0"/>
              <a:t>c. Corrugated </a:t>
            </a:r>
            <a:r>
              <a:rPr lang="en-US" dirty="0"/>
              <a:t>paper, roll-board, commercial paper, specialty paper</a:t>
            </a:r>
            <a:r>
              <a:rPr lang="en-US" dirty="0" smtClean="0"/>
              <a:t>.</a:t>
            </a:r>
          </a:p>
          <a:p>
            <a:pPr marL="0" indent="0">
              <a:spcBef>
                <a:spcPts val="1800"/>
              </a:spcBef>
              <a:buNone/>
              <a:defRPr/>
            </a:pPr>
            <a:r>
              <a:rPr lang="en-US" dirty="0" smtClean="0"/>
              <a:t>d. All of the above</a:t>
            </a:r>
            <a:endParaRPr lang="en-US" dirty="0"/>
          </a:p>
        </p:txBody>
      </p:sp>
    </p:spTree>
    <p:extLst>
      <p:ext uri="{BB962C8B-B14F-4D97-AF65-F5344CB8AC3E}">
        <p14:creationId xmlns:p14="http://schemas.microsoft.com/office/powerpoint/2010/main" val="31302817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#3</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Miscellaneous asbestos containing materials are usually: </a:t>
            </a:r>
          </a:p>
          <a:p>
            <a:pPr marL="0" indent="0">
              <a:buNone/>
            </a:pPr>
            <a:r>
              <a:rPr lang="en-US" dirty="0"/>
              <a:t>a.  Friable </a:t>
            </a:r>
          </a:p>
          <a:p>
            <a:pPr marL="0" indent="0">
              <a:buNone/>
            </a:pPr>
            <a:r>
              <a:rPr lang="en-US" dirty="0"/>
              <a:t>b.  Non - friable </a:t>
            </a:r>
          </a:p>
          <a:p>
            <a:pPr marL="0" indent="0">
              <a:buNone/>
            </a:pPr>
            <a:r>
              <a:rPr lang="en-US" dirty="0"/>
              <a:t>c.  Applied to boilers as insulation </a:t>
            </a:r>
          </a:p>
          <a:p>
            <a:pPr marL="0" indent="0">
              <a:buNone/>
            </a:pPr>
            <a:r>
              <a:rPr lang="en-US" dirty="0"/>
              <a:t>d.  Used as fireproofing </a:t>
            </a:r>
          </a:p>
        </p:txBody>
      </p:sp>
    </p:spTree>
    <p:extLst>
      <p:ext uri="{BB962C8B-B14F-4D97-AF65-F5344CB8AC3E}">
        <p14:creationId xmlns:p14="http://schemas.microsoft.com/office/powerpoint/2010/main" val="22060302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rPr>
              <a:t>THE LAW</a:t>
            </a:r>
          </a:p>
        </p:txBody>
      </p:sp>
      <p:sp>
        <p:nvSpPr>
          <p:cNvPr id="3" name="Content Placeholder 2"/>
          <p:cNvSpPr>
            <a:spLocks noGrp="1"/>
          </p:cNvSpPr>
          <p:nvPr>
            <p:ph idx="1"/>
          </p:nvPr>
        </p:nvSpPr>
        <p:spPr/>
        <p:txBody>
          <a:bodyPr>
            <a:normAutofit lnSpcReduction="10000"/>
          </a:bodyPr>
          <a:lstStyle/>
          <a:p>
            <a:pPr marL="0" indent="0" eaLnBrk="1" hangingPunct="1">
              <a:buNone/>
              <a:defRPr/>
            </a:pPr>
            <a:r>
              <a:rPr lang="en-US" sz="2800" dirty="0" smtClean="0">
                <a:effectLst/>
              </a:rPr>
              <a:t>The Asbestos Hazard Emergency Response Act (AHERA) requires:</a:t>
            </a:r>
          </a:p>
          <a:p>
            <a:pPr eaLnBrk="1" hangingPunct="1">
              <a:defRPr/>
            </a:pPr>
            <a:r>
              <a:rPr lang="en-US" sz="2800" dirty="0" smtClean="0">
                <a:effectLst/>
              </a:rPr>
              <a:t>All buildings at public schools to be inspected for asbestos.</a:t>
            </a:r>
          </a:p>
          <a:p>
            <a:pPr eaLnBrk="1" hangingPunct="1">
              <a:defRPr/>
            </a:pPr>
            <a:r>
              <a:rPr lang="en-US" sz="2800" dirty="0">
                <a:effectLst/>
              </a:rPr>
              <a:t>E</a:t>
            </a:r>
            <a:r>
              <a:rPr lang="en-US" sz="2800" dirty="0" smtClean="0">
                <a:effectLst/>
              </a:rPr>
              <a:t>very School to document this inspection in an Asbestos Management Plan.</a:t>
            </a:r>
          </a:p>
          <a:p>
            <a:pPr eaLnBrk="1" hangingPunct="1">
              <a:defRPr/>
            </a:pPr>
            <a:r>
              <a:rPr lang="en-US" sz="2800" dirty="0">
                <a:effectLst/>
              </a:rPr>
              <a:t>E</a:t>
            </a:r>
            <a:r>
              <a:rPr lang="en-US" sz="2800" dirty="0" smtClean="0">
                <a:effectLst/>
              </a:rPr>
              <a:t>very School to perform 6-month surveillance of asbestos containing materials.</a:t>
            </a:r>
          </a:p>
          <a:p>
            <a:pPr eaLnBrk="1" hangingPunct="1">
              <a:defRPr/>
            </a:pPr>
            <a:r>
              <a:rPr lang="en-US" sz="2800" dirty="0" smtClean="0">
                <a:effectLst/>
              </a:rPr>
              <a:t>Annual training of  maintenance and custodial workers on asbestos.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#4</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One of the most common uses for spray applied asbestos in a commercial </a:t>
            </a:r>
            <a:r>
              <a:rPr lang="en-US" dirty="0" smtClean="0"/>
              <a:t>building </a:t>
            </a:r>
            <a:r>
              <a:rPr lang="en-US" dirty="0"/>
              <a:t>was: </a:t>
            </a:r>
          </a:p>
          <a:p>
            <a:pPr marL="0" indent="0">
              <a:buNone/>
            </a:pPr>
            <a:r>
              <a:rPr lang="en-US" dirty="0"/>
              <a:t>a.  Cooling tower fill </a:t>
            </a:r>
          </a:p>
          <a:p>
            <a:pPr marL="0" indent="0">
              <a:buNone/>
            </a:pPr>
            <a:r>
              <a:rPr lang="en-US" dirty="0"/>
              <a:t>b.  Electrical panel insulation </a:t>
            </a:r>
          </a:p>
          <a:p>
            <a:pPr marL="0" indent="0">
              <a:buNone/>
            </a:pPr>
            <a:r>
              <a:rPr lang="en-US" dirty="0"/>
              <a:t>c.  Valve packing </a:t>
            </a:r>
          </a:p>
          <a:p>
            <a:pPr marL="0" indent="0">
              <a:buNone/>
            </a:pPr>
            <a:r>
              <a:rPr lang="en-US" dirty="0"/>
              <a:t>d.  Fireproofing </a:t>
            </a:r>
          </a:p>
        </p:txBody>
      </p:sp>
    </p:spTree>
    <p:extLst>
      <p:ext uri="{BB962C8B-B14F-4D97-AF65-F5344CB8AC3E}">
        <p14:creationId xmlns:p14="http://schemas.microsoft.com/office/powerpoint/2010/main" val="6544986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#5</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In what years was the use of asbestos as a building material most prevalent: </a:t>
            </a:r>
            <a:endParaRPr lang="en-US" dirty="0"/>
          </a:p>
          <a:p>
            <a:pPr marL="0" indent="0">
              <a:buNone/>
            </a:pPr>
            <a:r>
              <a:rPr lang="en-US" dirty="0"/>
              <a:t>a.  </a:t>
            </a:r>
            <a:r>
              <a:rPr lang="en-US" dirty="0" smtClean="0"/>
              <a:t>1920 – 30’s</a:t>
            </a:r>
            <a:endParaRPr lang="en-US" dirty="0"/>
          </a:p>
          <a:p>
            <a:pPr marL="0" indent="0">
              <a:buNone/>
            </a:pPr>
            <a:r>
              <a:rPr lang="en-US" dirty="0"/>
              <a:t>b.  </a:t>
            </a:r>
            <a:r>
              <a:rPr lang="en-US" dirty="0" smtClean="0"/>
              <a:t>1940 – 50’s</a:t>
            </a:r>
            <a:endParaRPr lang="en-US" dirty="0"/>
          </a:p>
          <a:p>
            <a:pPr marL="0" indent="0">
              <a:buNone/>
            </a:pPr>
            <a:r>
              <a:rPr lang="en-US" dirty="0"/>
              <a:t>c.  </a:t>
            </a:r>
            <a:r>
              <a:rPr lang="en-US" dirty="0" smtClean="0"/>
              <a:t>1960 – 70’s</a:t>
            </a:r>
            <a:endParaRPr lang="en-US" dirty="0"/>
          </a:p>
          <a:p>
            <a:pPr marL="0" indent="0">
              <a:buNone/>
            </a:pPr>
            <a:r>
              <a:rPr lang="en-US" dirty="0"/>
              <a:t>d.  </a:t>
            </a:r>
            <a:r>
              <a:rPr lang="en-US" dirty="0" smtClean="0"/>
              <a:t>1980 – 90’s</a:t>
            </a:r>
            <a:endParaRPr lang="en-US" dirty="0"/>
          </a:p>
        </p:txBody>
      </p:sp>
    </p:spTree>
    <p:extLst>
      <p:ext uri="{BB962C8B-B14F-4D97-AF65-F5344CB8AC3E}">
        <p14:creationId xmlns:p14="http://schemas.microsoft.com/office/powerpoint/2010/main" val="68676768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#6</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primary organ that asbestos affects is the: </a:t>
            </a:r>
          </a:p>
          <a:p>
            <a:pPr marL="0" indent="0">
              <a:buNone/>
            </a:pPr>
            <a:r>
              <a:rPr lang="en-US" dirty="0"/>
              <a:t>a.  brain </a:t>
            </a:r>
          </a:p>
          <a:p>
            <a:pPr marL="0" indent="0">
              <a:buNone/>
            </a:pPr>
            <a:r>
              <a:rPr lang="en-US" dirty="0"/>
              <a:t>b.  circulatory system </a:t>
            </a:r>
          </a:p>
          <a:p>
            <a:pPr marL="0" indent="0">
              <a:buNone/>
            </a:pPr>
            <a:r>
              <a:rPr lang="en-US" dirty="0"/>
              <a:t>c.  intestines </a:t>
            </a:r>
          </a:p>
          <a:p>
            <a:pPr marL="0" indent="0">
              <a:buNone/>
            </a:pPr>
            <a:r>
              <a:rPr lang="en-US" dirty="0"/>
              <a:t>d.  lungs </a:t>
            </a:r>
          </a:p>
        </p:txBody>
      </p:sp>
    </p:spTree>
    <p:extLst>
      <p:ext uri="{BB962C8B-B14F-4D97-AF65-F5344CB8AC3E}">
        <p14:creationId xmlns:p14="http://schemas.microsoft.com/office/powerpoint/2010/main" val="61854093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#7</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Friable asbestos is: </a:t>
            </a:r>
          </a:p>
          <a:p>
            <a:pPr marL="0" indent="0">
              <a:buNone/>
            </a:pPr>
            <a:r>
              <a:rPr lang="en-US" dirty="0"/>
              <a:t>a.  contained in a solid matrix of other materials </a:t>
            </a:r>
          </a:p>
          <a:p>
            <a:pPr marL="0" indent="0">
              <a:buNone/>
            </a:pPr>
            <a:r>
              <a:rPr lang="en-US" dirty="0"/>
              <a:t>b.  not regulated by OSHA or the EPA </a:t>
            </a:r>
          </a:p>
          <a:p>
            <a:pPr marL="0" indent="0">
              <a:buNone/>
            </a:pPr>
            <a:r>
              <a:rPr lang="en-US" dirty="0"/>
              <a:t>c.  easily reduced to powder by ordinary hand pressure </a:t>
            </a:r>
          </a:p>
          <a:p>
            <a:pPr marL="0" indent="0">
              <a:buNone/>
            </a:pPr>
            <a:r>
              <a:rPr lang="en-US" dirty="0"/>
              <a:t>d.  produced only in the </a:t>
            </a:r>
            <a:r>
              <a:rPr lang="en-US" i="1" dirty="0"/>
              <a:t>Freeabale</a:t>
            </a:r>
            <a:r>
              <a:rPr lang="en-US" dirty="0"/>
              <a:t> province of France </a:t>
            </a:r>
          </a:p>
        </p:txBody>
      </p:sp>
    </p:spTree>
    <p:extLst>
      <p:ext uri="{BB962C8B-B14F-4D97-AF65-F5344CB8AC3E}">
        <p14:creationId xmlns:p14="http://schemas.microsoft.com/office/powerpoint/2010/main" val="7557299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#8</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Thermal system insulation </a:t>
            </a:r>
            <a:r>
              <a:rPr lang="en-US" dirty="0"/>
              <a:t>can be damaged by: </a:t>
            </a:r>
          </a:p>
          <a:p>
            <a:pPr marL="0" indent="0">
              <a:buNone/>
            </a:pPr>
            <a:r>
              <a:rPr lang="en-US" dirty="0"/>
              <a:t>a.  Water leaks </a:t>
            </a:r>
          </a:p>
          <a:p>
            <a:pPr marL="0" indent="0">
              <a:buNone/>
            </a:pPr>
            <a:r>
              <a:rPr lang="en-US" dirty="0"/>
              <a:t>b.  Steam leaks </a:t>
            </a:r>
          </a:p>
          <a:p>
            <a:pPr marL="0" indent="0">
              <a:buNone/>
            </a:pPr>
            <a:r>
              <a:rPr lang="en-US" dirty="0"/>
              <a:t>c.  Incorrect or unauthorized repair procedures </a:t>
            </a:r>
          </a:p>
          <a:p>
            <a:pPr marL="0" indent="0">
              <a:buNone/>
            </a:pPr>
            <a:r>
              <a:rPr lang="en-US" dirty="0"/>
              <a:t>d.  All of the above </a:t>
            </a:r>
          </a:p>
        </p:txBody>
      </p:sp>
    </p:spTree>
    <p:extLst>
      <p:ext uri="{BB962C8B-B14F-4D97-AF65-F5344CB8AC3E}">
        <p14:creationId xmlns:p14="http://schemas.microsoft.com/office/powerpoint/2010/main" val="426070349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#9</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a:p>
          <a:p>
            <a:pPr marL="0" indent="0">
              <a:buNone/>
            </a:pPr>
            <a:r>
              <a:rPr lang="en-US" dirty="0"/>
              <a:t>If you find that a large amount of asbestos containing ceiling plaster has fallen to </a:t>
            </a:r>
            <a:r>
              <a:rPr lang="en-US" dirty="0" smtClean="0"/>
              <a:t>the </a:t>
            </a:r>
            <a:r>
              <a:rPr lang="en-US" dirty="0"/>
              <a:t>floor in an office you should: </a:t>
            </a:r>
          </a:p>
          <a:p>
            <a:pPr marL="0" indent="0">
              <a:spcBef>
                <a:spcPts val="1800"/>
              </a:spcBef>
              <a:buNone/>
            </a:pPr>
            <a:r>
              <a:rPr lang="en-US" dirty="0"/>
              <a:t>a.  Keep people away, notify your </a:t>
            </a:r>
            <a:r>
              <a:rPr lang="en-US" dirty="0" smtClean="0"/>
              <a:t>AHERA designated person, </a:t>
            </a:r>
            <a:r>
              <a:rPr lang="en-US" dirty="0"/>
              <a:t>and wait for further </a:t>
            </a:r>
            <a:r>
              <a:rPr lang="en-US" dirty="0" smtClean="0"/>
              <a:t>instructions  </a:t>
            </a:r>
            <a:endParaRPr lang="en-US" dirty="0"/>
          </a:p>
          <a:p>
            <a:pPr marL="0" indent="0">
              <a:spcBef>
                <a:spcPts val="1800"/>
              </a:spcBef>
              <a:buNone/>
            </a:pPr>
            <a:r>
              <a:rPr lang="en-US" dirty="0"/>
              <a:t>b.  Ignore the problem and hope that nobody will notice  </a:t>
            </a:r>
          </a:p>
          <a:p>
            <a:pPr marL="0" indent="0">
              <a:spcBef>
                <a:spcPts val="1800"/>
              </a:spcBef>
              <a:buNone/>
            </a:pPr>
            <a:r>
              <a:rPr lang="en-US" dirty="0"/>
              <a:t>c.  Begin a clean up procedure immediately  </a:t>
            </a:r>
          </a:p>
          <a:p>
            <a:pPr marL="0" indent="0">
              <a:spcBef>
                <a:spcPts val="1800"/>
              </a:spcBef>
              <a:buNone/>
            </a:pPr>
            <a:r>
              <a:rPr lang="en-US" dirty="0"/>
              <a:t>d.  Immediately call in the HAZMAT team</a:t>
            </a:r>
          </a:p>
        </p:txBody>
      </p:sp>
    </p:spTree>
    <p:extLst>
      <p:ext uri="{BB962C8B-B14F-4D97-AF65-F5344CB8AC3E}">
        <p14:creationId xmlns:p14="http://schemas.microsoft.com/office/powerpoint/2010/main" val="147109183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a:t>
            </a:r>
            <a:br>
              <a:rPr lang="en-US" dirty="0" smtClean="0"/>
            </a:br>
            <a:r>
              <a:rPr lang="en-US" dirty="0" smtClean="0"/>
              <a:t>Question #10</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marL="0" indent="0">
              <a:buNone/>
              <a:defRPr/>
            </a:pPr>
            <a:r>
              <a:rPr lang="en-US" dirty="0" smtClean="0">
                <a:cs typeface="Arial" pitchFamily="34" charset="0"/>
              </a:rPr>
              <a:t>The Asbestos </a:t>
            </a:r>
            <a:r>
              <a:rPr lang="en-US" dirty="0">
                <a:cs typeface="Arial" pitchFamily="34" charset="0"/>
              </a:rPr>
              <a:t>Hazard Emergency Response Act (AHERA</a:t>
            </a:r>
            <a:r>
              <a:rPr lang="en-US" dirty="0" smtClean="0">
                <a:cs typeface="Arial" pitchFamily="34" charset="0"/>
              </a:rPr>
              <a:t>) applies </a:t>
            </a:r>
            <a:r>
              <a:rPr lang="en-US" dirty="0">
                <a:cs typeface="Arial" pitchFamily="34" charset="0"/>
              </a:rPr>
              <a:t>to all public and private schools and Local Education Agencies (LEA</a:t>
            </a:r>
            <a:r>
              <a:rPr lang="en-US" dirty="0" smtClean="0">
                <a:cs typeface="Arial" pitchFamily="34" charset="0"/>
              </a:rPr>
              <a:t>) and:</a:t>
            </a:r>
          </a:p>
          <a:p>
            <a:pPr marL="0" indent="0">
              <a:spcBef>
                <a:spcPts val="1800"/>
              </a:spcBef>
              <a:buNone/>
              <a:defRPr/>
            </a:pPr>
            <a:r>
              <a:rPr lang="en-US" dirty="0" smtClean="0"/>
              <a:t>a. Extends </a:t>
            </a:r>
            <a:r>
              <a:rPr lang="en-US" dirty="0"/>
              <a:t>the OSHA standards to state and local employees who might not otherwise be covered.</a:t>
            </a:r>
          </a:p>
          <a:p>
            <a:pPr marL="0" indent="0">
              <a:spcBef>
                <a:spcPts val="1800"/>
              </a:spcBef>
              <a:buNone/>
              <a:defRPr/>
            </a:pPr>
            <a:r>
              <a:rPr lang="en-US" dirty="0" smtClean="0">
                <a:cs typeface="Arial" pitchFamily="34" charset="0"/>
              </a:rPr>
              <a:t>b. Requires </a:t>
            </a:r>
            <a:r>
              <a:rPr lang="en-US" dirty="0">
                <a:cs typeface="Arial" pitchFamily="34" charset="0"/>
              </a:rPr>
              <a:t>inspection, management plan, training, notifications, labels, and a Designated Person</a:t>
            </a:r>
            <a:r>
              <a:rPr lang="en-US" dirty="0" smtClean="0">
                <a:cs typeface="Arial" pitchFamily="34" charset="0"/>
              </a:rPr>
              <a:t>.</a:t>
            </a:r>
          </a:p>
          <a:p>
            <a:pPr marL="0" indent="0">
              <a:spcBef>
                <a:spcPts val="1800"/>
              </a:spcBef>
              <a:buNone/>
              <a:defRPr/>
            </a:pPr>
            <a:r>
              <a:rPr lang="en-US" dirty="0" smtClean="0"/>
              <a:t>c. Established </a:t>
            </a:r>
            <a:r>
              <a:rPr lang="en-US" dirty="0"/>
              <a:t>the “no visible emissions” standard.</a:t>
            </a:r>
          </a:p>
          <a:p>
            <a:pPr marL="0" indent="0">
              <a:spcBef>
                <a:spcPts val="1800"/>
              </a:spcBef>
              <a:buNone/>
              <a:defRPr/>
            </a:pPr>
            <a:r>
              <a:rPr lang="en-US" dirty="0" smtClean="0">
                <a:cs typeface="Arial" pitchFamily="34" charset="0"/>
              </a:rPr>
              <a:t>d. All of the above</a:t>
            </a:r>
            <a:endParaRPr lang="en-US" dirty="0">
              <a:cs typeface="Arial" pitchFamily="34" charset="0"/>
            </a:endParaRPr>
          </a:p>
        </p:txBody>
      </p:sp>
    </p:spTree>
    <p:extLst>
      <p:ext uri="{BB962C8B-B14F-4D97-AF65-F5344CB8AC3E}">
        <p14:creationId xmlns:p14="http://schemas.microsoft.com/office/powerpoint/2010/main" val="20689505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lstStyle/>
          <a:p>
            <a:pPr>
              <a:defRPr/>
            </a:pPr>
            <a:endParaRPr lang="en-US" dirty="0" smtClean="0">
              <a:effectLst/>
            </a:endParaRPr>
          </a:p>
          <a:p>
            <a:pPr algn="ctr">
              <a:buFont typeface="Wingdings" pitchFamily="2" charset="2"/>
              <a:buNone/>
              <a:defRPr/>
            </a:pPr>
            <a:r>
              <a:rPr lang="en-US" sz="5400" dirty="0" smtClean="0">
                <a:effectLst/>
              </a:rPr>
              <a:t>Now, let’s </a:t>
            </a:r>
            <a:r>
              <a:rPr lang="en-US" sz="5400" dirty="0">
                <a:effectLst/>
              </a:rPr>
              <a:t>r</a:t>
            </a:r>
            <a:r>
              <a:rPr lang="en-US" sz="5400" dirty="0" smtClean="0">
                <a:effectLst/>
              </a:rPr>
              <a:t>eview the:</a:t>
            </a:r>
          </a:p>
          <a:p>
            <a:pPr algn="ctr">
              <a:buFont typeface="Wingdings" pitchFamily="2" charset="2"/>
              <a:buNone/>
              <a:defRPr/>
            </a:pPr>
            <a:r>
              <a:rPr lang="en-US" sz="5400" dirty="0" smtClean="0">
                <a:solidFill>
                  <a:schemeClr val="accent1">
                    <a:lumMod val="75000"/>
                  </a:schemeClr>
                </a:solidFill>
                <a:effectLst/>
              </a:rPr>
              <a:t>  </a:t>
            </a:r>
            <a:r>
              <a:rPr lang="en-US" sz="5400" dirty="0" smtClean="0">
                <a:solidFill>
                  <a:schemeClr val="accent1">
                    <a:lumMod val="75000"/>
                  </a:schemeClr>
                </a:solidFill>
              </a:rPr>
              <a:t>Your</a:t>
            </a:r>
            <a:r>
              <a:rPr lang="en-US" sz="5400" dirty="0" smtClean="0">
                <a:solidFill>
                  <a:schemeClr val="accent1">
                    <a:lumMod val="75000"/>
                  </a:schemeClr>
                </a:solidFill>
                <a:effectLst/>
              </a:rPr>
              <a:t> School’s</a:t>
            </a:r>
          </a:p>
          <a:p>
            <a:pPr algn="ctr">
              <a:buFont typeface="Wingdings" pitchFamily="2" charset="2"/>
              <a:buNone/>
              <a:defRPr/>
            </a:pPr>
            <a:r>
              <a:rPr lang="en-US" sz="5400" dirty="0" smtClean="0">
                <a:solidFill>
                  <a:schemeClr val="accent1">
                    <a:lumMod val="75000"/>
                  </a:schemeClr>
                </a:solidFill>
                <a:effectLst/>
              </a:rPr>
              <a:t>Asbestos </a:t>
            </a:r>
          </a:p>
          <a:p>
            <a:pPr algn="ctr">
              <a:buFont typeface="Wingdings" pitchFamily="2" charset="2"/>
              <a:buNone/>
              <a:defRPr/>
            </a:pPr>
            <a:r>
              <a:rPr lang="en-US" sz="5400" dirty="0" smtClean="0">
                <a:solidFill>
                  <a:schemeClr val="accent1">
                    <a:lumMod val="75000"/>
                  </a:schemeClr>
                </a:solidFill>
                <a:effectLst/>
              </a:rPr>
              <a:t>Management Plan</a:t>
            </a:r>
            <a:endParaRPr lang="en-US" sz="5400" dirty="0">
              <a:solidFill>
                <a:schemeClr val="accent1">
                  <a:lumMod val="75000"/>
                </a:schemeClr>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0"/>
            <a:ext cx="8229600" cy="1600200"/>
          </a:xfrm>
        </p:spPr>
        <p:txBody>
          <a:bodyPr/>
          <a:lstStyle/>
          <a:p>
            <a:pPr eaLnBrk="1" hangingPunct="1">
              <a:defRPr/>
            </a:pPr>
            <a:r>
              <a:rPr lang="en-US" dirty="0" smtClean="0">
                <a:effectLst/>
                <a:latin typeface="+mn-lt"/>
              </a:rPr>
              <a:t>QUESTIONS:</a:t>
            </a:r>
          </a:p>
        </p:txBody>
      </p:sp>
      <p:sp>
        <p:nvSpPr>
          <p:cNvPr id="102403" name="Rectangle 3"/>
          <p:cNvSpPr>
            <a:spLocks noGrp="1" noChangeArrowheads="1"/>
          </p:cNvSpPr>
          <p:nvPr>
            <p:ph idx="1"/>
          </p:nvPr>
        </p:nvSpPr>
        <p:spPr>
          <a:xfrm>
            <a:off x="457200" y="2057400"/>
            <a:ext cx="8229600" cy="4495800"/>
          </a:xfrm>
        </p:spPr>
        <p:txBody>
          <a:bodyPr/>
          <a:lstStyle/>
          <a:p>
            <a:pPr eaLnBrk="1" hangingPunct="1">
              <a:defRPr/>
            </a:pPr>
            <a:r>
              <a:rPr lang="en-US" dirty="0" smtClean="0">
                <a:effectLst/>
              </a:rPr>
              <a:t>Do you know if your School has ACBMs (Asbestos Containing Building Materials)?</a:t>
            </a:r>
          </a:p>
          <a:p>
            <a:pPr eaLnBrk="1" hangingPunct="1">
              <a:defRPr/>
            </a:pPr>
            <a:endParaRPr lang="en-US" dirty="0" smtClean="0">
              <a:effectLst/>
            </a:endParaRPr>
          </a:p>
          <a:p>
            <a:pPr eaLnBrk="1" hangingPunct="1">
              <a:defRPr/>
            </a:pPr>
            <a:r>
              <a:rPr lang="en-US" dirty="0" smtClean="0">
                <a:effectLst/>
              </a:rPr>
              <a:t>Who would  you report ACBM damage to?</a:t>
            </a:r>
          </a:p>
          <a:p>
            <a:pPr eaLnBrk="1" hangingPunct="1">
              <a:defRPr/>
            </a:pPr>
            <a:endParaRPr lang="en-US" dirty="0" smtClean="0">
              <a:effectLst/>
            </a:endParaRPr>
          </a:p>
          <a:p>
            <a:pPr eaLnBrk="1" hangingPunct="1">
              <a:defRPr/>
            </a:pPr>
            <a:r>
              <a:rPr lang="en-US" dirty="0" smtClean="0">
                <a:effectLst/>
              </a:rPr>
              <a:t>Where is the Asbestos Management Plan for this school?</a:t>
            </a:r>
          </a:p>
          <a:p>
            <a:pPr eaLnBrk="1" hangingPunct="1">
              <a:defRPr/>
            </a:pPr>
            <a:endParaRPr lang="en-US" dirty="0" smtClean="0">
              <a:latin typeface="Berlin Sans FB Dem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2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 calcmode="lin" valueType="num">
                                      <p:cBhvr additive="base">
                                        <p:cTn id="13" dur="2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anim calcmode="lin" valueType="num">
                                      <p:cBhvr additive="base">
                                        <p:cTn id="19" dur="20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0"/>
            <a:ext cx="8229600" cy="1295400"/>
          </a:xfrm>
        </p:spPr>
        <p:txBody>
          <a:bodyPr>
            <a:normAutofit/>
          </a:bodyPr>
          <a:lstStyle/>
          <a:p>
            <a:pPr eaLnBrk="1" hangingPunct="1">
              <a:defRPr/>
            </a:pPr>
            <a:r>
              <a:rPr lang="en-US" sz="3200" b="1" dirty="0" smtClean="0">
                <a:solidFill>
                  <a:schemeClr val="accent1">
                    <a:lumMod val="75000"/>
                  </a:schemeClr>
                </a:solidFill>
                <a:effectLst/>
                <a:latin typeface="+mn-lt"/>
              </a:rPr>
              <a:t>Completion of Asbestos Awareness Training</a:t>
            </a:r>
          </a:p>
        </p:txBody>
      </p:sp>
      <p:sp>
        <p:nvSpPr>
          <p:cNvPr id="102403" name="Rectangle 3"/>
          <p:cNvSpPr>
            <a:spLocks noGrp="1" noChangeArrowheads="1"/>
          </p:cNvSpPr>
          <p:nvPr>
            <p:ph idx="1"/>
          </p:nvPr>
        </p:nvSpPr>
        <p:spPr>
          <a:xfrm>
            <a:off x="304800" y="1295400"/>
            <a:ext cx="8610600" cy="5486400"/>
          </a:xfrm>
        </p:spPr>
        <p:txBody>
          <a:bodyPr>
            <a:normAutofit lnSpcReduction="10000"/>
          </a:bodyPr>
          <a:lstStyle/>
          <a:p>
            <a:pPr marL="0" indent="0" eaLnBrk="1" hangingPunct="1">
              <a:buNone/>
              <a:defRPr/>
            </a:pPr>
            <a:r>
              <a:rPr lang="en-US" sz="1800" dirty="0" smtClean="0">
                <a:solidFill>
                  <a:schemeClr val="accent1">
                    <a:lumMod val="75000"/>
                  </a:schemeClr>
                </a:solidFill>
                <a:effectLst/>
              </a:rPr>
              <a:t>Employee:	</a:t>
            </a:r>
            <a:r>
              <a:rPr lang="en-US" sz="1800" dirty="0">
                <a:solidFill>
                  <a:schemeClr val="accent1">
                    <a:lumMod val="75000"/>
                  </a:schemeClr>
                </a:solidFill>
                <a:effectLst/>
              </a:rPr>
              <a:t>Print Name </a:t>
            </a:r>
            <a:r>
              <a:rPr lang="en-US" sz="1800" dirty="0" smtClean="0">
                <a:solidFill>
                  <a:schemeClr val="accent1">
                    <a:lumMod val="75000"/>
                  </a:schemeClr>
                </a:solidFill>
                <a:effectLst/>
              </a:rPr>
              <a:t> ________________________  		</a:t>
            </a:r>
          </a:p>
          <a:p>
            <a:pPr marL="0" indent="0" eaLnBrk="1" hangingPunct="1">
              <a:buNone/>
              <a:defRPr/>
            </a:pPr>
            <a:r>
              <a:rPr lang="en-US" sz="1800" dirty="0">
                <a:solidFill>
                  <a:schemeClr val="accent1">
                    <a:lumMod val="75000"/>
                  </a:schemeClr>
                </a:solidFill>
                <a:effectLst/>
              </a:rPr>
              <a:t>	</a:t>
            </a:r>
            <a:r>
              <a:rPr lang="en-US" sz="1800" dirty="0" smtClean="0">
                <a:solidFill>
                  <a:schemeClr val="accent1">
                    <a:lumMod val="75000"/>
                  </a:schemeClr>
                </a:solidFill>
                <a:effectLst/>
              </a:rPr>
              <a:t>	Sign </a:t>
            </a:r>
            <a:r>
              <a:rPr lang="en-US" sz="1800" dirty="0">
                <a:solidFill>
                  <a:schemeClr val="accent1">
                    <a:lumMod val="75000"/>
                  </a:schemeClr>
                </a:solidFill>
                <a:effectLst/>
              </a:rPr>
              <a:t>Name </a:t>
            </a:r>
            <a:r>
              <a:rPr lang="en-US" sz="1800" dirty="0" smtClean="0">
                <a:solidFill>
                  <a:schemeClr val="accent1">
                    <a:lumMod val="75000"/>
                  </a:schemeClr>
                </a:solidFill>
                <a:effectLst/>
              </a:rPr>
              <a:t> _________________________   Date  ___________</a:t>
            </a:r>
          </a:p>
          <a:p>
            <a:pPr marL="0" indent="0" eaLnBrk="1" hangingPunct="1">
              <a:buNone/>
              <a:defRPr/>
            </a:pPr>
            <a:endParaRPr lang="en-US" sz="1000" dirty="0">
              <a:solidFill>
                <a:schemeClr val="accent1">
                  <a:lumMod val="75000"/>
                </a:schemeClr>
              </a:solidFill>
              <a:effectLst/>
            </a:endParaRPr>
          </a:p>
          <a:p>
            <a:pPr marL="0" indent="0" eaLnBrk="1" hangingPunct="1">
              <a:buNone/>
              <a:defRPr/>
            </a:pPr>
            <a:r>
              <a:rPr lang="en-US" sz="2000" dirty="0" smtClean="0">
                <a:solidFill>
                  <a:schemeClr val="accent1">
                    <a:lumMod val="75000"/>
                  </a:schemeClr>
                </a:solidFill>
              </a:rPr>
              <a:t>Please answer the following questions for your school:</a:t>
            </a:r>
            <a:endParaRPr lang="en-US" sz="2000" dirty="0" smtClean="0">
              <a:solidFill>
                <a:schemeClr val="accent1">
                  <a:lumMod val="75000"/>
                </a:schemeClr>
              </a:solidFill>
              <a:effectLst/>
            </a:endParaRPr>
          </a:p>
          <a:p>
            <a:pPr eaLnBrk="1" hangingPunct="1">
              <a:defRPr/>
            </a:pPr>
            <a:r>
              <a:rPr lang="en-US" sz="2000" dirty="0" smtClean="0">
                <a:solidFill>
                  <a:schemeClr val="accent1">
                    <a:lumMod val="75000"/>
                  </a:schemeClr>
                </a:solidFill>
                <a:effectLst/>
              </a:rPr>
              <a:t>Do you know if your School has ACBMs (Asbestos Containing Building Materials)?</a:t>
            </a:r>
          </a:p>
          <a:p>
            <a:pPr marL="0" indent="0" eaLnBrk="1" hangingPunct="1">
              <a:buNone/>
              <a:tabLst>
                <a:tab pos="342900" algn="l"/>
              </a:tabLst>
              <a:defRPr/>
            </a:pPr>
            <a:r>
              <a:rPr lang="en-US" sz="2000" dirty="0">
                <a:solidFill>
                  <a:schemeClr val="accent1">
                    <a:lumMod val="75000"/>
                  </a:schemeClr>
                </a:solidFill>
                <a:effectLst/>
              </a:rPr>
              <a:t>	</a:t>
            </a:r>
            <a:endParaRPr lang="en-US" sz="2000" dirty="0" smtClean="0">
              <a:solidFill>
                <a:schemeClr val="accent1">
                  <a:lumMod val="75000"/>
                </a:schemeClr>
              </a:solidFill>
              <a:effectLst/>
            </a:endParaRPr>
          </a:p>
          <a:p>
            <a:pPr marL="0" indent="0" eaLnBrk="1" hangingPunct="1">
              <a:buNone/>
              <a:tabLst>
                <a:tab pos="342900" algn="l"/>
              </a:tabLst>
              <a:defRPr/>
            </a:pPr>
            <a:r>
              <a:rPr lang="en-US" sz="2000" dirty="0">
                <a:solidFill>
                  <a:schemeClr val="accent1">
                    <a:lumMod val="75000"/>
                  </a:schemeClr>
                </a:solidFill>
                <a:effectLst/>
              </a:rPr>
              <a:t>	</a:t>
            </a:r>
            <a:r>
              <a:rPr lang="en-US" sz="2000" dirty="0" smtClean="0">
                <a:solidFill>
                  <a:schemeClr val="accent1">
                    <a:lumMod val="75000"/>
                  </a:schemeClr>
                </a:solidFill>
                <a:effectLst/>
              </a:rPr>
              <a:t>Answer: _______________________________________________________</a:t>
            </a:r>
          </a:p>
          <a:p>
            <a:pPr eaLnBrk="1" hangingPunct="1">
              <a:defRPr/>
            </a:pPr>
            <a:r>
              <a:rPr lang="en-US" sz="2000" dirty="0" smtClean="0">
                <a:solidFill>
                  <a:schemeClr val="accent1">
                    <a:lumMod val="75000"/>
                  </a:schemeClr>
                </a:solidFill>
                <a:effectLst/>
              </a:rPr>
              <a:t>Who would  you report ACBM damage to?</a:t>
            </a:r>
          </a:p>
          <a:p>
            <a:pPr marL="0" indent="0" eaLnBrk="1" hangingPunct="1">
              <a:buNone/>
              <a:tabLst>
                <a:tab pos="342900" algn="l"/>
              </a:tabLst>
              <a:defRPr/>
            </a:pPr>
            <a:r>
              <a:rPr lang="en-US" sz="2000" dirty="0">
                <a:solidFill>
                  <a:schemeClr val="accent1">
                    <a:lumMod val="75000"/>
                  </a:schemeClr>
                </a:solidFill>
                <a:effectLst/>
              </a:rPr>
              <a:t>	</a:t>
            </a:r>
            <a:endParaRPr lang="en-US" sz="2000" dirty="0" smtClean="0">
              <a:solidFill>
                <a:schemeClr val="accent1">
                  <a:lumMod val="75000"/>
                </a:schemeClr>
              </a:solidFill>
              <a:effectLst/>
            </a:endParaRPr>
          </a:p>
          <a:p>
            <a:pPr marL="0" indent="0" eaLnBrk="1" hangingPunct="1">
              <a:buNone/>
              <a:tabLst>
                <a:tab pos="342900" algn="l"/>
              </a:tabLst>
              <a:defRPr/>
            </a:pPr>
            <a:r>
              <a:rPr lang="en-US" sz="2000" dirty="0" smtClean="0">
                <a:solidFill>
                  <a:schemeClr val="accent1">
                    <a:lumMod val="75000"/>
                  </a:schemeClr>
                </a:solidFill>
                <a:effectLst/>
              </a:rPr>
              <a:t>	Answer: _______________________________________________________</a:t>
            </a:r>
          </a:p>
          <a:p>
            <a:pPr marL="0" indent="0" eaLnBrk="1" hangingPunct="1">
              <a:buNone/>
              <a:defRPr/>
            </a:pPr>
            <a:endParaRPr lang="en-US" sz="2000" dirty="0" smtClean="0">
              <a:solidFill>
                <a:schemeClr val="accent1">
                  <a:lumMod val="75000"/>
                </a:schemeClr>
              </a:solidFill>
              <a:effectLst/>
            </a:endParaRPr>
          </a:p>
          <a:p>
            <a:pPr eaLnBrk="1" hangingPunct="1">
              <a:defRPr/>
            </a:pPr>
            <a:r>
              <a:rPr lang="en-US" sz="2000" dirty="0" smtClean="0">
                <a:solidFill>
                  <a:schemeClr val="accent1">
                    <a:lumMod val="75000"/>
                  </a:schemeClr>
                </a:solidFill>
                <a:effectLst/>
              </a:rPr>
              <a:t>Where is the Asbestos Management Plan for this school?</a:t>
            </a:r>
          </a:p>
          <a:p>
            <a:pPr marL="0" indent="0" eaLnBrk="1" hangingPunct="1">
              <a:buNone/>
              <a:tabLst>
                <a:tab pos="342900" algn="l"/>
              </a:tabLst>
              <a:defRPr/>
            </a:pPr>
            <a:r>
              <a:rPr lang="en-US" sz="2000" dirty="0">
                <a:solidFill>
                  <a:schemeClr val="accent1">
                    <a:lumMod val="75000"/>
                  </a:schemeClr>
                </a:solidFill>
                <a:effectLst/>
              </a:rPr>
              <a:t>	</a:t>
            </a:r>
            <a:endParaRPr lang="en-US" sz="2000" dirty="0" smtClean="0">
              <a:solidFill>
                <a:schemeClr val="accent1">
                  <a:lumMod val="75000"/>
                </a:schemeClr>
              </a:solidFill>
              <a:effectLst/>
            </a:endParaRPr>
          </a:p>
          <a:p>
            <a:pPr marL="0" indent="0" eaLnBrk="1" hangingPunct="1">
              <a:buNone/>
              <a:tabLst>
                <a:tab pos="342900" algn="l"/>
              </a:tabLst>
              <a:defRPr/>
            </a:pPr>
            <a:r>
              <a:rPr lang="en-US" sz="2000" dirty="0" smtClean="0">
                <a:solidFill>
                  <a:schemeClr val="accent1">
                    <a:lumMod val="75000"/>
                  </a:schemeClr>
                </a:solidFill>
                <a:effectLst/>
              </a:rPr>
              <a:t>	Answer: _______________________________________________________</a:t>
            </a:r>
          </a:p>
          <a:p>
            <a:pPr marL="0" indent="0" algn="ctr" eaLnBrk="1" hangingPunct="1">
              <a:buNone/>
              <a:defRPr/>
            </a:pPr>
            <a:endParaRPr lang="en-US" sz="1800" b="1" dirty="0" smtClean="0">
              <a:solidFill>
                <a:schemeClr val="accent1">
                  <a:lumMod val="75000"/>
                </a:schemeClr>
              </a:solidFill>
              <a:effectLst/>
            </a:endParaRPr>
          </a:p>
          <a:p>
            <a:pPr marL="0" indent="0" algn="ctr" eaLnBrk="1" hangingPunct="1">
              <a:buNone/>
              <a:defRPr/>
            </a:pPr>
            <a:r>
              <a:rPr lang="en-US" sz="1800" b="1" dirty="0" smtClean="0">
                <a:solidFill>
                  <a:schemeClr val="accent1">
                    <a:lumMod val="75000"/>
                  </a:schemeClr>
                </a:solidFill>
                <a:effectLst/>
              </a:rPr>
              <a:t>School </a:t>
            </a:r>
            <a:r>
              <a:rPr lang="en-US" sz="1800" b="1" dirty="0">
                <a:solidFill>
                  <a:schemeClr val="accent1">
                    <a:lumMod val="75000"/>
                  </a:schemeClr>
                </a:solidFill>
                <a:effectLst/>
              </a:rPr>
              <a:t>LEA:  Print this </a:t>
            </a:r>
            <a:r>
              <a:rPr lang="en-US" sz="1800" b="1" dirty="0" smtClean="0">
                <a:solidFill>
                  <a:schemeClr val="accent1">
                    <a:lumMod val="75000"/>
                  </a:schemeClr>
                </a:solidFill>
                <a:effectLst/>
              </a:rPr>
              <a:t>page, retain with records, and upload to EMS website. </a:t>
            </a:r>
            <a:endParaRPr lang="en-US" sz="1800" b="1" dirty="0">
              <a:solidFill>
                <a:schemeClr val="accent1">
                  <a:lumMod val="75000"/>
                </a:schemeClr>
              </a:solidFill>
              <a:effectLst/>
            </a:endParaRPr>
          </a:p>
          <a:p>
            <a:pPr eaLnBrk="1" hangingPunct="1">
              <a:defRPr/>
            </a:pPr>
            <a:endParaRPr lang="en-US" dirty="0" smtClean="0">
              <a:latin typeface="Berlin Sans FB Demi" pitchFamily="34" charset="0"/>
            </a:endParaRPr>
          </a:p>
        </p:txBody>
      </p:sp>
    </p:spTree>
    <p:extLst>
      <p:ext uri="{BB962C8B-B14F-4D97-AF65-F5344CB8AC3E}">
        <p14:creationId xmlns:p14="http://schemas.microsoft.com/office/powerpoint/2010/main" val="637663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2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20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anim calcmode="lin" valueType="num">
                                      <p:cBhvr additive="base">
                                        <p:cTn id="19" dur="20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24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03">
                                            <p:txEl>
                                              <p:pRg st="4" end="4"/>
                                            </p:txEl>
                                          </p:spTgt>
                                        </p:tgtEl>
                                        <p:attrNameLst>
                                          <p:attrName>style.visibility</p:attrName>
                                        </p:attrNameLst>
                                      </p:cBhvr>
                                      <p:to>
                                        <p:strVal val="visible"/>
                                      </p:to>
                                    </p:set>
                                    <p:anim calcmode="lin" valueType="num">
                                      <p:cBhvr additive="base">
                                        <p:cTn id="25" dur="20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03">
                                            <p:txEl>
                                              <p:pRg st="5" end="5"/>
                                            </p:txEl>
                                          </p:spTgt>
                                        </p:tgtEl>
                                        <p:attrNameLst>
                                          <p:attrName>style.visibility</p:attrName>
                                        </p:attrNameLst>
                                      </p:cBhvr>
                                      <p:to>
                                        <p:strVal val="visible"/>
                                      </p:to>
                                    </p:set>
                                    <p:anim calcmode="lin" valueType="num">
                                      <p:cBhvr additive="base">
                                        <p:cTn id="31" dur="2000" fill="hold"/>
                                        <p:tgtEl>
                                          <p:spTgt spid="10240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24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03">
                                            <p:txEl>
                                              <p:pRg st="6" end="6"/>
                                            </p:txEl>
                                          </p:spTgt>
                                        </p:tgtEl>
                                        <p:attrNameLst>
                                          <p:attrName>style.visibility</p:attrName>
                                        </p:attrNameLst>
                                      </p:cBhvr>
                                      <p:to>
                                        <p:strVal val="visible"/>
                                      </p:to>
                                    </p:set>
                                    <p:anim calcmode="lin" valueType="num">
                                      <p:cBhvr additive="base">
                                        <p:cTn id="37" dur="2000" fill="hold"/>
                                        <p:tgtEl>
                                          <p:spTgt spid="10240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24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03">
                                            <p:txEl>
                                              <p:pRg st="7" end="7"/>
                                            </p:txEl>
                                          </p:spTgt>
                                        </p:tgtEl>
                                        <p:attrNameLst>
                                          <p:attrName>style.visibility</p:attrName>
                                        </p:attrNameLst>
                                      </p:cBhvr>
                                      <p:to>
                                        <p:strVal val="visible"/>
                                      </p:to>
                                    </p:set>
                                    <p:anim calcmode="lin" valueType="num">
                                      <p:cBhvr additive="base">
                                        <p:cTn id="43" dur="2000" fill="hold"/>
                                        <p:tgtEl>
                                          <p:spTgt spid="10240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024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03">
                                            <p:txEl>
                                              <p:pRg st="8" end="8"/>
                                            </p:txEl>
                                          </p:spTgt>
                                        </p:tgtEl>
                                        <p:attrNameLst>
                                          <p:attrName>style.visibility</p:attrName>
                                        </p:attrNameLst>
                                      </p:cBhvr>
                                      <p:to>
                                        <p:strVal val="visible"/>
                                      </p:to>
                                    </p:set>
                                    <p:anim calcmode="lin" valueType="num">
                                      <p:cBhvr additive="base">
                                        <p:cTn id="49" dur="2000" fill="hold"/>
                                        <p:tgtEl>
                                          <p:spTgt spid="102403">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024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403">
                                            <p:txEl>
                                              <p:pRg st="9" end="9"/>
                                            </p:txEl>
                                          </p:spTgt>
                                        </p:tgtEl>
                                        <p:attrNameLst>
                                          <p:attrName>style.visibility</p:attrName>
                                        </p:attrNameLst>
                                      </p:cBhvr>
                                      <p:to>
                                        <p:strVal val="visible"/>
                                      </p:to>
                                    </p:set>
                                    <p:anim calcmode="lin" valueType="num">
                                      <p:cBhvr additive="base">
                                        <p:cTn id="55" dur="2000" fill="hold"/>
                                        <p:tgtEl>
                                          <p:spTgt spid="102403">
                                            <p:txEl>
                                              <p:pRg st="9" end="9"/>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0240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403">
                                            <p:txEl>
                                              <p:pRg st="11" end="11"/>
                                            </p:txEl>
                                          </p:spTgt>
                                        </p:tgtEl>
                                        <p:attrNameLst>
                                          <p:attrName>style.visibility</p:attrName>
                                        </p:attrNameLst>
                                      </p:cBhvr>
                                      <p:to>
                                        <p:strVal val="visible"/>
                                      </p:to>
                                    </p:set>
                                    <p:anim calcmode="lin" valueType="num">
                                      <p:cBhvr additive="base">
                                        <p:cTn id="61" dur="2000" fill="hold"/>
                                        <p:tgtEl>
                                          <p:spTgt spid="102403">
                                            <p:txEl>
                                              <p:pRg st="11" end="11"/>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1024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2403">
                                            <p:txEl>
                                              <p:pRg st="12" end="12"/>
                                            </p:txEl>
                                          </p:spTgt>
                                        </p:tgtEl>
                                        <p:attrNameLst>
                                          <p:attrName>style.visibility</p:attrName>
                                        </p:attrNameLst>
                                      </p:cBhvr>
                                      <p:to>
                                        <p:strVal val="visible"/>
                                      </p:to>
                                    </p:set>
                                    <p:anim calcmode="lin" valueType="num">
                                      <p:cBhvr additive="base">
                                        <p:cTn id="67" dur="2000" fill="hold"/>
                                        <p:tgtEl>
                                          <p:spTgt spid="102403">
                                            <p:txEl>
                                              <p:pRg st="12" end="12"/>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10240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2403">
                                            <p:txEl>
                                              <p:pRg st="13" end="13"/>
                                            </p:txEl>
                                          </p:spTgt>
                                        </p:tgtEl>
                                        <p:attrNameLst>
                                          <p:attrName>style.visibility</p:attrName>
                                        </p:attrNameLst>
                                      </p:cBhvr>
                                      <p:to>
                                        <p:strVal val="visible"/>
                                      </p:to>
                                    </p:set>
                                    <p:anim calcmode="lin" valueType="num">
                                      <p:cBhvr additive="base">
                                        <p:cTn id="73" dur="2000" fill="hold"/>
                                        <p:tgtEl>
                                          <p:spTgt spid="102403">
                                            <p:txEl>
                                              <p:pRg st="13" end="13"/>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10240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2403">
                                            <p:txEl>
                                              <p:pRg st="15" end="15"/>
                                            </p:txEl>
                                          </p:spTgt>
                                        </p:tgtEl>
                                        <p:attrNameLst>
                                          <p:attrName>style.visibility</p:attrName>
                                        </p:attrNameLst>
                                      </p:cBhvr>
                                      <p:to>
                                        <p:strVal val="visible"/>
                                      </p:to>
                                    </p:set>
                                    <p:anim calcmode="lin" valueType="num">
                                      <p:cBhvr additive="base">
                                        <p:cTn id="79" dur="2000" fill="hold"/>
                                        <p:tgtEl>
                                          <p:spTgt spid="102403">
                                            <p:txEl>
                                              <p:pRg st="15" end="15"/>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10240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effectLst/>
              </a:rPr>
              <a:t>THE LAW</a:t>
            </a:r>
          </a:p>
        </p:txBody>
      </p:sp>
      <p:sp>
        <p:nvSpPr>
          <p:cNvPr id="3" name="Content Placeholder 2"/>
          <p:cNvSpPr>
            <a:spLocks noGrp="1"/>
          </p:cNvSpPr>
          <p:nvPr>
            <p:ph idx="1"/>
          </p:nvPr>
        </p:nvSpPr>
        <p:spPr>
          <a:xfrm>
            <a:off x="457200" y="1417637"/>
            <a:ext cx="8229600" cy="5821363"/>
          </a:xfrm>
        </p:spPr>
        <p:txBody>
          <a:bodyPr/>
          <a:lstStyle/>
          <a:p>
            <a:pPr marL="457200" lvl="2" indent="-457200">
              <a:buSzPct val="80000"/>
              <a:defRPr/>
            </a:pPr>
            <a:r>
              <a:rPr lang="en-US" sz="2800" dirty="0" smtClean="0">
                <a:effectLst/>
              </a:rPr>
              <a:t>A 3-year reinspection of all buildings containing asbestos.</a:t>
            </a:r>
          </a:p>
          <a:p>
            <a:pPr marL="457200" lvl="2" indent="-457200">
              <a:buSzPct val="80000"/>
              <a:defRPr/>
            </a:pPr>
            <a:r>
              <a:rPr lang="en-US" sz="2800" dirty="0">
                <a:effectLst/>
              </a:rPr>
              <a:t>S</a:t>
            </a:r>
            <a:r>
              <a:rPr lang="en-US" sz="2800" dirty="0" smtClean="0">
                <a:effectLst/>
              </a:rPr>
              <a:t>omeone at the School to be the Designated Person.</a:t>
            </a:r>
          </a:p>
          <a:p>
            <a:pPr marL="457200" lvl="2" indent="-457200">
              <a:buSzPct val="80000"/>
              <a:defRPr/>
            </a:pPr>
            <a:r>
              <a:rPr lang="en-US" sz="2800" dirty="0" smtClean="0">
                <a:effectLst/>
              </a:rPr>
              <a:t>The Designated Person to be trained in asbestos.</a:t>
            </a:r>
          </a:p>
          <a:p>
            <a:pPr marL="457200" lvl="2" indent="-457200">
              <a:buSzPct val="80000"/>
              <a:defRPr/>
            </a:pPr>
            <a:r>
              <a:rPr lang="en-US" sz="2800" dirty="0">
                <a:effectLst/>
              </a:rPr>
              <a:t>T</a:t>
            </a:r>
            <a:r>
              <a:rPr lang="en-US" sz="2800" dirty="0" smtClean="0">
                <a:effectLst/>
              </a:rPr>
              <a:t>he School to annually notify parents, guardians, employees and temporary workers of the availability of the Asbestos Management Plan for review and any actions taken for management of the asbestos at the School.</a:t>
            </a:r>
            <a:endParaRPr lang="en-US" i="1"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lstStyle/>
          <a:p>
            <a:pPr>
              <a:defRPr/>
            </a:pPr>
            <a:r>
              <a:rPr lang="en-US" dirty="0" smtClean="0">
                <a:effectLst/>
              </a:rPr>
              <a:t>Who is the Designated Asbestos Management Person for the School? </a:t>
            </a:r>
          </a:p>
          <a:p>
            <a:pPr>
              <a:defRPr/>
            </a:pPr>
            <a:r>
              <a:rPr lang="en-US" dirty="0" smtClean="0">
                <a:effectLst/>
              </a:rPr>
              <a:t>            </a:t>
            </a:r>
            <a:r>
              <a:rPr lang="en-US" dirty="0" smtClean="0"/>
              <a:t>Maintenance Worker</a:t>
            </a:r>
            <a:endParaRPr lang="en-US" dirty="0" smtClean="0">
              <a:effectLst/>
            </a:endParaRPr>
          </a:p>
          <a:p>
            <a:pPr>
              <a:defRPr/>
            </a:pPr>
            <a:endParaRPr lang="en-US" dirty="0" smtClean="0">
              <a:effectLst/>
            </a:endParaRPr>
          </a:p>
          <a:p>
            <a:pPr>
              <a:defRPr/>
            </a:pPr>
            <a:r>
              <a:rPr lang="en-US" dirty="0" smtClean="0">
                <a:effectLst/>
              </a:rPr>
              <a:t>Will I be informed of asbestos actions at the School for this past year?     YES!</a:t>
            </a:r>
          </a:p>
          <a:p>
            <a:pPr>
              <a:defRPr/>
            </a:pPr>
            <a:r>
              <a:rPr lang="en-US" dirty="0" smtClean="0">
                <a:effectLst/>
              </a:rPr>
              <a:t>How?  For Students - In the Student Handbook. For employees- on the staff Bulletin Board. </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ffectLst/>
            </a:endParaRPr>
          </a:p>
        </p:txBody>
      </p:sp>
      <p:sp>
        <p:nvSpPr>
          <p:cNvPr id="3" name="Content Placeholder 2"/>
          <p:cNvSpPr>
            <a:spLocks noGrp="1"/>
          </p:cNvSpPr>
          <p:nvPr>
            <p:ph idx="1"/>
          </p:nvPr>
        </p:nvSpPr>
        <p:spPr/>
        <p:txBody>
          <a:bodyPr/>
          <a:lstStyle/>
          <a:p>
            <a:pPr>
              <a:defRPr/>
            </a:pPr>
            <a:r>
              <a:rPr lang="en-US" dirty="0" smtClean="0">
                <a:effectLst/>
              </a:rPr>
              <a:t>Where is the Asbestos Management Plan for your School kept?  </a:t>
            </a:r>
          </a:p>
          <a:p>
            <a:pPr>
              <a:defRPr/>
            </a:pPr>
            <a:r>
              <a:rPr lang="en-US" dirty="0" smtClean="0">
                <a:effectLst/>
              </a:rPr>
              <a:t>In the School’s Main Office</a:t>
            </a:r>
          </a:p>
          <a:p>
            <a:pPr>
              <a:defRPr/>
            </a:pPr>
            <a:r>
              <a:rPr lang="en-US" dirty="0" smtClean="0">
                <a:effectLst/>
              </a:rPr>
              <a:t>Can I view the Asbestos Management Plan </a:t>
            </a:r>
            <a:r>
              <a:rPr lang="en-US" u="sng" dirty="0" smtClean="0">
                <a:effectLst/>
              </a:rPr>
              <a:t>anytime</a:t>
            </a:r>
            <a:r>
              <a:rPr lang="en-US" dirty="0" smtClean="0">
                <a:effectLst/>
              </a:rPr>
              <a:t> upon request?</a:t>
            </a:r>
          </a:p>
          <a:p>
            <a:pPr>
              <a:defRPr/>
            </a:pPr>
            <a:r>
              <a:rPr lang="en-US" dirty="0" smtClean="0">
                <a:effectLst/>
              </a:rPr>
              <a:t>YES!</a:t>
            </a:r>
            <a:endParaRPr lang="en-US" dirty="0">
              <a:effectLst/>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132347D1708C40998EB395D3B50766" ma:contentTypeVersion="10" ma:contentTypeDescription="Create a new document." ma:contentTypeScope="" ma:versionID="36e1d20472ee68c6854e3293bcc3b470">
  <xsd:schema xmlns:xsd="http://www.w3.org/2001/XMLSchema" xmlns:p="http://schemas.microsoft.com/office/2006/metadata/properties" xmlns:ns2="c86f4ba2-f49a-4064-8255-814abb7633dd" targetNamespace="http://schemas.microsoft.com/office/2006/metadata/properties" ma:root="true" ma:fieldsID="437e5aa69befc3ef8e16e360b963c4fe" ns2:_="">
    <xsd:import namespace="c86f4ba2-f49a-4064-8255-814abb7633dd"/>
    <xsd:element name="properties">
      <xsd:complexType>
        <xsd:sequence>
          <xsd:element name="documentManagement">
            <xsd:complexType>
              <xsd:all>
                <xsd:element ref="ns2:BIE_x0020_-_x0020_EMS_x0020_Elements" minOccurs="0"/>
                <xsd:element ref="ns2:BIE_x0020_-_x0020_Environmental_x0020_Areas" minOccurs="0"/>
                <xsd:element ref="ns2:BIE_x0020_-_x0020_Schools" minOccurs="0"/>
                <xsd:element ref="ns2:Document_x0020_Type" minOccurs="0"/>
              </xsd:all>
            </xsd:complexType>
          </xsd:element>
        </xsd:sequence>
      </xsd:complexType>
    </xsd:element>
  </xsd:schema>
  <xsd:schema xmlns:xsd="http://www.w3.org/2001/XMLSchema" xmlns:dms="http://schemas.microsoft.com/office/2006/documentManagement/types" targetNamespace="c86f4ba2-f49a-4064-8255-814abb7633dd" elementFormDefault="qualified">
    <xsd:import namespace="http://schemas.microsoft.com/office/2006/documentManagement/types"/>
    <xsd:element name="BIE_x0020_-_x0020_EMS_x0020_Elements" ma:index="8" nillable="true" ma:displayName="EMS Element" ma:list="{2fc9ee93-eabf-4707-b650-89d304d83a37}" ma:internalName="BIE_x0020__x002d__x0020_EMS_x0020_Elements" ma:showField="Title" ma:web="c86f4ba2-f49a-4064-8255-814abb7633dd">
      <xsd:complexType>
        <xsd:complexContent>
          <xsd:extension base="dms:MultiChoiceLookup">
            <xsd:sequence>
              <xsd:element name="Value" type="dms:Lookup" maxOccurs="unbounded" minOccurs="0" nillable="true"/>
            </xsd:sequence>
          </xsd:extension>
        </xsd:complexContent>
      </xsd:complexType>
    </xsd:element>
    <xsd:element name="BIE_x0020_-_x0020_Environmental_x0020_Areas" ma:index="9" nillable="true" ma:displayName="Environmental Area" ma:list="{c456da01-d45b-40a8-a272-e6a93a09544a}" ma:internalName="BIE_x0020__x002d__x0020_Environmental_x0020_Areas" ma:showField="Title" ma:web="c86f4ba2-f49a-4064-8255-814abb7633dd">
      <xsd:simpleType>
        <xsd:restriction base="dms:Lookup"/>
      </xsd:simpleType>
    </xsd:element>
    <xsd:element name="BIE_x0020_-_x0020_Schools" ma:index="10" nillable="true" ma:displayName="School" ma:list="{efd370ad-235b-4589-9167-e98cafebeec2}" ma:internalName="BIE_x0020__x002d__x0020_Schools" ma:showField="Title" ma:web="c86f4ba2-f49a-4064-8255-814abb7633dd">
      <xsd:complexType>
        <xsd:complexContent>
          <xsd:extension base="dms:MultiChoiceLookup">
            <xsd:sequence>
              <xsd:element name="Value" type="dms:Lookup" maxOccurs="unbounded" minOccurs="0" nillable="true"/>
            </xsd:sequence>
          </xsd:extension>
        </xsd:complexContent>
      </xsd:complexType>
    </xsd:element>
    <xsd:element name="Document_x0020_Type" ma:index="11" nillable="true" ma:displayName="Document Type" ma:list="{2faee9b4-7e75-4dae-967c-53eb682dad0c}" ma:internalName="Document_x0020_Type" ma:showField="Title" ma:web="c86f4ba2-f49a-4064-8255-814abb7633d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BIE_x0020_-_x0020_EMS_x0020_Elements xmlns="c86f4ba2-f49a-4064-8255-814abb7633dd"/>
    <Document_x0020_Type xmlns="c86f4ba2-f49a-4064-8255-814abb7633dd">12</Document_x0020_Type>
    <BIE_x0020_-_x0020_Environmental_x0020_Areas xmlns="c86f4ba2-f49a-4064-8255-814abb7633dd">14</BIE_x0020_-_x0020_Environmental_x0020_Areas>
    <BIE_x0020_-_x0020_Schools xmlns="c86f4ba2-f49a-4064-8255-814abb7633dd"/>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B71A4CB-2066-4165-8DD6-67B95319E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f4ba2-f49a-4064-8255-814abb7633d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A5EEE9E-E130-4DEF-B161-285DB81222FB}">
  <ds:schemaRefs>
    <ds:schemaRef ds:uri="http://schemas.microsoft.com/sharepoint/v3/contenttype/forms"/>
  </ds:schemaRefs>
</ds:datastoreItem>
</file>

<file path=customXml/itemProps3.xml><?xml version="1.0" encoding="utf-8"?>
<ds:datastoreItem xmlns:ds="http://schemas.openxmlformats.org/officeDocument/2006/customXml" ds:itemID="{457F9FF9-EAE3-4D95-948F-E9B26F5B8C4A}">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c86f4ba2-f49a-4064-8255-814abb7633dd"/>
    <ds:schemaRef ds:uri="http://purl.org/dc/terms/"/>
  </ds:schemaRefs>
</ds:datastoreItem>
</file>

<file path=customXml/itemProps4.xml><?xml version="1.0" encoding="utf-8"?>
<ds:datastoreItem xmlns:ds="http://schemas.openxmlformats.org/officeDocument/2006/customXml" ds:itemID="{CB329BF9-7781-4130-BF81-FDDB791747A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3890</TotalTime>
  <Words>3909</Words>
  <Application>Microsoft Macintosh PowerPoint</Application>
  <PresentationFormat>On-screen Show (4:3)</PresentationFormat>
  <Paragraphs>481</Paragraphs>
  <Slides>69</Slides>
  <Notes>57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Asbestos Awareness Training</vt:lpstr>
      <vt:lpstr>PowerPoint Presentation</vt:lpstr>
      <vt:lpstr>PowerPoint Presentation</vt:lpstr>
      <vt:lpstr>PowerPoint Presentation</vt:lpstr>
      <vt:lpstr>PowerPoint Presentation</vt:lpstr>
      <vt:lpstr>THE LAW</vt:lpstr>
      <vt:lpstr>THE LAW</vt:lpstr>
      <vt:lpstr>PowerPoint Presentation</vt:lpstr>
      <vt:lpstr>PowerPoint Presentation</vt:lpstr>
      <vt:lpstr>AHERA Required Topics</vt:lpstr>
      <vt:lpstr>PowerPoint Presentation</vt:lpstr>
      <vt:lpstr>What is Asbestos?</vt:lpstr>
      <vt:lpstr>Natural  Asbestos</vt:lpstr>
      <vt:lpstr>What is Asbestos?</vt:lpstr>
      <vt:lpstr>What is Asbestos?</vt:lpstr>
      <vt:lpstr>What is Asbestos?</vt:lpstr>
      <vt:lpstr>The History of Asbestos</vt:lpstr>
      <vt:lpstr>History of Asbestos</vt:lpstr>
      <vt:lpstr>Banned Asbestos Materials</vt:lpstr>
      <vt:lpstr>Banned Asbestos Materials </vt:lpstr>
      <vt:lpstr>Banned Asbestos Materials</vt:lpstr>
      <vt:lpstr>How do We Avoid ACBMs?</vt:lpstr>
      <vt:lpstr>How do We Avoid ACBMs?</vt:lpstr>
      <vt:lpstr>Asbestos  and Health </vt:lpstr>
      <vt:lpstr>PowerPoint Presentation</vt:lpstr>
      <vt:lpstr>Asbestos Health Effects</vt:lpstr>
      <vt:lpstr>Asbestos Health Effects </vt:lpstr>
      <vt:lpstr>Asbestos Health Effects</vt:lpstr>
      <vt:lpstr>Asbestos Health Effects</vt:lpstr>
      <vt:lpstr>Asbestos Health Effects </vt:lpstr>
      <vt:lpstr>Asbestos Health Effects – clubbing of fingers</vt:lpstr>
      <vt:lpstr>Asbestos Containing Building Material (ACBM)</vt:lpstr>
      <vt:lpstr>ACBM Classes</vt:lpstr>
      <vt:lpstr>ACBM Categories</vt:lpstr>
      <vt:lpstr>Asbestos Containing Building Materials (ACBM)</vt:lpstr>
      <vt:lpstr>ACBM – TSI – severely damaged TSI (Thermal System Insulation)</vt:lpstr>
      <vt:lpstr>ACBM – TSI – cross-section</vt:lpstr>
      <vt:lpstr>ACBM – TSI – Damaged pipe insulation (Boilers)</vt:lpstr>
      <vt:lpstr>ACBM – TSI - block</vt:lpstr>
      <vt:lpstr>ACBM – TSI – asbestos rope</vt:lpstr>
      <vt:lpstr>Asbestos Containing Building Material (ACBM)</vt:lpstr>
      <vt:lpstr>ACBM – Surfacing</vt:lpstr>
      <vt:lpstr>ACBM – Surfacing</vt:lpstr>
      <vt:lpstr>Asbestos Containing Building Materials (ACBM)</vt:lpstr>
      <vt:lpstr>Miscellaneous ACBM – VAT VAT – Vinyl Asbestos Tile</vt:lpstr>
      <vt:lpstr>Misc. ACBM Asbestos - Cement</vt:lpstr>
      <vt:lpstr>Misc. ACBM Asbestos-Cement</vt:lpstr>
      <vt:lpstr>Misc. ACBM – Wallboard Systems</vt:lpstr>
      <vt:lpstr>ACBM - Miscellaneous</vt:lpstr>
      <vt:lpstr>Recognizing Damage to ACBM</vt:lpstr>
      <vt:lpstr>Asbestos Regulations</vt:lpstr>
      <vt:lpstr>Asbestos Regulations</vt:lpstr>
      <vt:lpstr>Asbestos Regulations</vt:lpstr>
      <vt:lpstr>Asbestos Regulations</vt:lpstr>
      <vt:lpstr>Asbestos Regulations</vt:lpstr>
      <vt:lpstr>Asbestos Regulations</vt:lpstr>
      <vt:lpstr>Quiz Question #1</vt:lpstr>
      <vt:lpstr>Quiz Question #2</vt:lpstr>
      <vt:lpstr>Quiz Question #3</vt:lpstr>
      <vt:lpstr>Quiz Question #4</vt:lpstr>
      <vt:lpstr>Quiz Question #5</vt:lpstr>
      <vt:lpstr>Quiz Question #6</vt:lpstr>
      <vt:lpstr>Quiz Question #7</vt:lpstr>
      <vt:lpstr>Quiz Question #8</vt:lpstr>
      <vt:lpstr>Quiz Question #9</vt:lpstr>
      <vt:lpstr>Quiz Question #10</vt:lpstr>
      <vt:lpstr>PowerPoint Presentation</vt:lpstr>
      <vt:lpstr>QUESTIONS:</vt:lpstr>
      <vt:lpstr>Completion of Asbestos Awareness Training</vt:lpstr>
    </vt:vector>
  </TitlesOfParts>
  <Company>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Asbestos Awareness Training</dc:title>
  <dc:creator>Region8</dc:creator>
  <cp:lastModifiedBy>francis</cp:lastModifiedBy>
  <cp:revision>130</cp:revision>
  <cp:lastPrinted>2010-09-15T19:45:21Z</cp:lastPrinted>
  <dcterms:created xsi:type="dcterms:W3CDTF">2006-11-13T17:26:10Z</dcterms:created>
  <dcterms:modified xsi:type="dcterms:W3CDTF">2015-06-04T23:04:09Z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