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1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11" d="100"/>
          <a:sy n="111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2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9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5" y="5976938"/>
            <a:ext cx="6699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Workplaces Manage Stress</a:t>
            </a:r>
            <a:br>
              <a:rPr lang="en-GB" dirty="0"/>
            </a:br>
            <a:r>
              <a:rPr lang="en-GB" sz="2000" dirty="0" smtClean="0">
                <a:ea typeface="ＭＳ Ｐゴシック" pitchFamily="-128" charset="-128"/>
                <a:cs typeface="ＭＳ Ｐゴシック" pitchFamily="-128" charset="-128"/>
              </a:rPr>
              <a:t>Managing stress and psychosocial risks at 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1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Employers are responsible for implementing a plan to prevent/reduce psychosocial risks.</a:t>
            </a:r>
          </a:p>
          <a:p>
            <a:r>
              <a:rPr lang="en-GB" dirty="0"/>
              <a:t>Managers should promote a supportive workplace environment, encouraging workers to raise concerns and suggestions. </a:t>
            </a:r>
          </a:p>
          <a:p>
            <a:r>
              <a:rPr lang="en-GB" dirty="0" smtClean="0"/>
              <a:t>Middle managers have a crucial role to play as they interact with workers on a daily basis.</a:t>
            </a:r>
          </a:p>
          <a:p>
            <a:r>
              <a:rPr lang="en-GB" dirty="0" smtClean="0"/>
              <a:t>Good </a:t>
            </a:r>
            <a:r>
              <a:rPr lang="en-GB" dirty="0"/>
              <a:t>leadership and people management skills help create a good psychosocial work environment; these skills can be learned and developed.</a:t>
            </a:r>
          </a:p>
          <a:p>
            <a:r>
              <a:rPr lang="en-GB" dirty="0"/>
              <a:t>Implementing voluntary measures to promote mental well-being can also make an important contribution to a healthy workplace.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4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worker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While good leadership can help to reduce work-related stress and psychosocial risks, worker participation is also key.</a:t>
            </a:r>
          </a:p>
          <a:p>
            <a:r>
              <a:rPr lang="en-GB" dirty="0"/>
              <a:t>There must be two-way dialogue between employers and the workforce.</a:t>
            </a:r>
          </a:p>
          <a:p>
            <a:r>
              <a:rPr lang="en-GB" dirty="0"/>
              <a:t>Workers and their representatives have the best understanding of problems in their workplace and can help to shape planning and implement solutions.</a:t>
            </a:r>
          </a:p>
          <a:p>
            <a:r>
              <a:rPr lang="en-GB" dirty="0"/>
              <a:t>Consulting workers will help to improve overall morale and ensure that measures put in place are both appropriate and effective.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2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to manage stress and </a:t>
            </a:r>
            <a:r>
              <a:rPr lang="en-GB" dirty="0"/>
              <a:t>psychosocial </a:t>
            </a:r>
            <a:r>
              <a:rPr lang="en-GB" dirty="0" smtClean="0"/>
              <a:t>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Even with only limited resources, psychosocial risks can be effectively assessed and managed.</a:t>
            </a:r>
          </a:p>
          <a:p>
            <a:r>
              <a:rPr lang="en-GB" dirty="0"/>
              <a:t>Being proactive and having a plan in place to pre-empt problems is the most effective way to tackle psychosocial risks in the workplace. </a:t>
            </a:r>
          </a:p>
          <a:p>
            <a:r>
              <a:rPr lang="en-GB" dirty="0"/>
              <a:t>A risk assessment is essential to identify hazards and appropriate solutions.</a:t>
            </a:r>
          </a:p>
          <a:p>
            <a:r>
              <a:rPr lang="en-GB" dirty="0"/>
              <a:t>Practical tools and guidance </a:t>
            </a:r>
            <a:r>
              <a:rPr lang="en-GB" dirty="0" smtClean="0"/>
              <a:t>facilitating </a:t>
            </a:r>
            <a:r>
              <a:rPr lang="en-GB" dirty="0"/>
              <a:t>effective management of psychosocial risks are available.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88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All organisations and individuals can take </a:t>
            </a:r>
            <a:r>
              <a:rPr lang="en-GB" dirty="0" smtClean="0"/>
              <a:t>part. </a:t>
            </a:r>
          </a:p>
          <a:p>
            <a:r>
              <a:rPr lang="en-GB" dirty="0" smtClean="0"/>
              <a:t>Get </a:t>
            </a:r>
            <a:r>
              <a:rPr lang="en-GB" dirty="0"/>
              <a:t>involved by</a:t>
            </a:r>
          </a:p>
          <a:p>
            <a:pPr lvl="1"/>
            <a:r>
              <a:rPr lang="en-GB" dirty="0"/>
              <a:t>distributing and publicising campaign messages and </a:t>
            </a:r>
            <a:r>
              <a:rPr lang="en-GB" dirty="0" smtClean="0"/>
              <a:t>materials;</a:t>
            </a:r>
            <a:endParaRPr lang="en-GB" dirty="0"/>
          </a:p>
          <a:p>
            <a:pPr lvl="1"/>
            <a:r>
              <a:rPr lang="en-GB" dirty="0"/>
              <a:t>using and promoting the campaign’s practical </a:t>
            </a:r>
            <a:r>
              <a:rPr lang="en-GB" dirty="0" smtClean="0"/>
              <a:t>tools;</a:t>
            </a:r>
            <a:endParaRPr lang="en-GB" dirty="0"/>
          </a:p>
          <a:p>
            <a:pPr lvl="1"/>
            <a:r>
              <a:rPr lang="en-GB" dirty="0"/>
              <a:t>taking part in campaign events or organising your own.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7149" r="48784" b="8147"/>
          <a:stretch/>
        </p:blipFill>
        <p:spPr>
          <a:xfrm>
            <a:off x="5364088" y="3019375"/>
            <a:ext cx="3065529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Campaign </a:t>
            </a:r>
            <a:r>
              <a:rPr lang="en-GB" dirty="0" smtClean="0"/>
              <a:t>launch: April </a:t>
            </a:r>
            <a:r>
              <a:rPr lang="en-GB" dirty="0"/>
              <a:t>2014</a:t>
            </a:r>
          </a:p>
          <a:p>
            <a:r>
              <a:rPr lang="en-GB" dirty="0" smtClean="0"/>
              <a:t>European </a:t>
            </a:r>
            <a:r>
              <a:rPr lang="en-GB" dirty="0"/>
              <a:t>Weeks for Safety and Health at </a:t>
            </a:r>
            <a:r>
              <a:rPr lang="en-GB" dirty="0" smtClean="0"/>
              <a:t>Work: October </a:t>
            </a:r>
            <a:r>
              <a:rPr lang="en-GB" dirty="0"/>
              <a:t>2014 and 2015</a:t>
            </a:r>
          </a:p>
          <a:p>
            <a:r>
              <a:rPr lang="en-GB" smtClean="0"/>
              <a:t>European Good </a:t>
            </a:r>
            <a:r>
              <a:rPr lang="en-GB" dirty="0"/>
              <a:t>Practice Awards </a:t>
            </a:r>
            <a:r>
              <a:rPr lang="en-GB" dirty="0" smtClean="0"/>
              <a:t>Ceremony: April </a:t>
            </a:r>
            <a:r>
              <a:rPr lang="en-GB" dirty="0"/>
              <a:t>2015</a:t>
            </a:r>
          </a:p>
          <a:p>
            <a:r>
              <a:rPr lang="en-GB" dirty="0" smtClean="0"/>
              <a:t>Healthy </a:t>
            </a:r>
            <a:r>
              <a:rPr lang="en-GB" dirty="0"/>
              <a:t>Workplaces </a:t>
            </a:r>
            <a:r>
              <a:rPr lang="en-GB" dirty="0" smtClean="0"/>
              <a:t>Summit: November </a:t>
            </a:r>
            <a:r>
              <a:rPr lang="en-GB" dirty="0"/>
              <a:t>2015</a:t>
            </a:r>
          </a:p>
          <a:p>
            <a:endParaRPr lang="en-GB" dirty="0"/>
          </a:p>
        </p:txBody>
      </p:sp>
      <p:pic>
        <p:nvPicPr>
          <p:cNvPr id="1026" name="Picture 2" descr="http://www.nerdtopiacast.com/wp-content/uploads/2012/12/one-calendar-d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98489"/>
            <a:ext cx="2520280" cy="25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8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partnership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For pan-European </a:t>
            </a:r>
            <a:r>
              <a:rPr lang="en-GB" dirty="0"/>
              <a:t>and international </a:t>
            </a:r>
            <a:r>
              <a:rPr lang="en-GB" dirty="0" smtClean="0"/>
              <a:t>organisations</a:t>
            </a:r>
            <a:endParaRPr lang="en-GB" dirty="0"/>
          </a:p>
          <a:p>
            <a:r>
              <a:rPr lang="en-GB" dirty="0"/>
              <a:t>Campaign partners promote the campaign and give it publicity.</a:t>
            </a:r>
          </a:p>
          <a:p>
            <a:r>
              <a:rPr lang="en-GB" dirty="0"/>
              <a:t>Benefits include</a:t>
            </a:r>
          </a:p>
          <a:p>
            <a:pPr lvl="1"/>
            <a:r>
              <a:rPr lang="en-GB" dirty="0"/>
              <a:t>a welcome pack</a:t>
            </a:r>
          </a:p>
          <a:p>
            <a:pPr lvl="1"/>
            <a:r>
              <a:rPr lang="en-GB" dirty="0"/>
              <a:t>a partner </a:t>
            </a:r>
            <a:r>
              <a:rPr lang="en-GB" dirty="0" smtClean="0"/>
              <a:t>certificate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pecial category for partners in the European Good Practice Awards</a:t>
            </a:r>
            <a:endParaRPr lang="en-GB" dirty="0"/>
          </a:p>
          <a:p>
            <a:pPr lvl="1"/>
            <a:r>
              <a:rPr lang="en-GB" dirty="0"/>
              <a:t>promotion at EU level and in the media</a:t>
            </a:r>
          </a:p>
          <a:p>
            <a:pPr lvl="1"/>
            <a:r>
              <a:rPr lang="en-GB" dirty="0"/>
              <a:t>networking opportunities and exchange of good practice with other campaign partners</a:t>
            </a:r>
          </a:p>
          <a:p>
            <a:pPr lvl="1"/>
            <a:r>
              <a:rPr lang="en-GB" dirty="0"/>
              <a:t>invitation to EU-OSHA events.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3452868" cy="230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51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Good Practice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Recognition of </a:t>
            </a:r>
            <a:r>
              <a:rPr lang="en-GB" dirty="0" smtClean="0"/>
              <a:t>outstanding </a:t>
            </a:r>
            <a:r>
              <a:rPr lang="en-GB" dirty="0"/>
              <a:t>and innovative good </a:t>
            </a:r>
            <a:r>
              <a:rPr lang="en-GB" dirty="0" smtClean="0"/>
              <a:t>practice</a:t>
            </a:r>
          </a:p>
          <a:p>
            <a:r>
              <a:rPr lang="en-GB" dirty="0" smtClean="0"/>
              <a:t>Solutions </a:t>
            </a:r>
            <a:r>
              <a:rPr lang="en-GB" dirty="0"/>
              <a:t>towards managing stress and psychosocial risks at </a:t>
            </a:r>
            <a:r>
              <a:rPr lang="en-GB" dirty="0" smtClean="0"/>
              <a:t>work </a:t>
            </a:r>
          </a:p>
          <a:p>
            <a:r>
              <a:rPr lang="en-GB" dirty="0" smtClean="0"/>
              <a:t>Open </a:t>
            </a:r>
            <a:r>
              <a:rPr lang="en-GB" dirty="0"/>
              <a:t>to organisations and enterprises </a:t>
            </a:r>
            <a:endParaRPr lang="en-GB" dirty="0" smtClean="0"/>
          </a:p>
          <a:p>
            <a:pPr lvl="1"/>
            <a:r>
              <a:rPr lang="en-GB" dirty="0" smtClean="0"/>
              <a:t>EU </a:t>
            </a:r>
            <a:r>
              <a:rPr lang="en-GB" dirty="0"/>
              <a:t>Member </a:t>
            </a:r>
            <a:r>
              <a:rPr lang="en-GB" dirty="0" smtClean="0"/>
              <a:t>States</a:t>
            </a:r>
          </a:p>
          <a:p>
            <a:pPr lvl="1"/>
            <a:r>
              <a:rPr lang="en-GB" dirty="0" smtClean="0"/>
              <a:t>European </a:t>
            </a:r>
            <a:r>
              <a:rPr lang="en-GB" dirty="0"/>
              <a:t>Economic </a:t>
            </a:r>
            <a:r>
              <a:rPr lang="en-GB" dirty="0" smtClean="0"/>
              <a:t>Area</a:t>
            </a:r>
          </a:p>
          <a:p>
            <a:pPr lvl="1"/>
            <a:r>
              <a:rPr lang="en-GB" dirty="0" smtClean="0"/>
              <a:t>Western </a:t>
            </a:r>
            <a:r>
              <a:rPr lang="en-GB" dirty="0"/>
              <a:t>Balkans and Turkey </a:t>
            </a:r>
          </a:p>
          <a:p>
            <a:r>
              <a:rPr lang="en-GB" dirty="0"/>
              <a:t>Entries coordinated by focal points and EU-OSHA in two stages:</a:t>
            </a:r>
          </a:p>
          <a:p>
            <a:pPr lvl="1"/>
            <a:r>
              <a:rPr lang="en-GB" dirty="0"/>
              <a:t>Selection procedure at national level</a:t>
            </a:r>
          </a:p>
          <a:p>
            <a:pPr lvl="1"/>
            <a:r>
              <a:rPr lang="en-GB" dirty="0"/>
              <a:t>European level evaluation</a:t>
            </a:r>
          </a:p>
          <a:p>
            <a:r>
              <a:rPr lang="en-GB" dirty="0"/>
              <a:t>Good Practice Award </a:t>
            </a:r>
            <a:r>
              <a:rPr lang="en-GB" dirty="0" smtClean="0"/>
              <a:t>Ceremony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87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resources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Campaign </a:t>
            </a:r>
            <a:r>
              <a:rPr lang="en-GB" dirty="0"/>
              <a:t>Guide</a:t>
            </a:r>
          </a:p>
          <a:p>
            <a:r>
              <a:rPr lang="en-GB" dirty="0"/>
              <a:t>Leaflet</a:t>
            </a:r>
          </a:p>
          <a:p>
            <a:r>
              <a:rPr lang="en-GB" dirty="0"/>
              <a:t>Good Practice Awards Flyer</a:t>
            </a:r>
          </a:p>
          <a:p>
            <a:r>
              <a:rPr lang="en-GB" dirty="0"/>
              <a:t>Online Campaign </a:t>
            </a:r>
            <a:r>
              <a:rPr lang="en-GB" dirty="0" smtClean="0"/>
              <a:t>Toolkit</a:t>
            </a:r>
          </a:p>
          <a:p>
            <a:r>
              <a:rPr lang="en-GB" dirty="0" smtClean="0"/>
              <a:t>Promotion material and give-aways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Reports</a:t>
            </a:r>
          </a:p>
          <a:p>
            <a:r>
              <a:rPr lang="en-GB" dirty="0"/>
              <a:t>Practical guides and tools </a:t>
            </a:r>
          </a:p>
          <a:p>
            <a:r>
              <a:rPr lang="en-GB" dirty="0"/>
              <a:t>Napo film </a:t>
            </a:r>
            <a:endParaRPr lang="en-GB" dirty="0" smtClean="0"/>
          </a:p>
          <a:p>
            <a:r>
              <a:rPr lang="en-GB" dirty="0" smtClean="0"/>
              <a:t>www.healthy-workplaces.eu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6244"/>
            <a:ext cx="5759928" cy="2879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65600"/>
            <a:ext cx="2416818" cy="34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Learn more from the campaign </a:t>
            </a:r>
            <a:r>
              <a:rPr lang="en-GB" dirty="0" smtClean="0"/>
              <a:t>website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tx1"/>
                </a:solidFill>
              </a:rPr>
              <a:t>www.healthy-workplaces.eu</a:t>
            </a:r>
          </a:p>
          <a:p>
            <a:endParaRPr lang="en-GB" dirty="0" smtClean="0"/>
          </a:p>
          <a:p>
            <a:r>
              <a:rPr lang="en-GB" dirty="0"/>
              <a:t>Campaign toolkit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tx1"/>
                </a:solidFill>
              </a:rPr>
              <a:t>https://</a:t>
            </a:r>
            <a:r>
              <a:rPr lang="en-GB" u="sng" dirty="0" smtClean="0">
                <a:solidFill>
                  <a:schemeClr val="tx1"/>
                </a:solidFill>
              </a:rPr>
              <a:t>osha.europa.eu/en/campaign-toolkit</a:t>
            </a:r>
            <a:endParaRPr lang="en-GB" u="sng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/>
              <a:t>Find out about events in your country from your local focal point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tx1"/>
                </a:solidFill>
              </a:rPr>
              <a:t>www.healthy-workplaces.eu/fops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 descr="https://osha.europa.eu/en/campaign-toolkit/++resource++osha.campaigntoolkit.resources/kn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5106">
            <a:off x="6282290" y="2205778"/>
            <a:ext cx="728553" cy="85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Coordinated by </a:t>
            </a:r>
            <a:r>
              <a:rPr lang="en-GB" dirty="0"/>
              <a:t>the European Agency for Safety and Health at Work (EU-OSHA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Organised </a:t>
            </a:r>
            <a:r>
              <a:rPr lang="en-GB" dirty="0"/>
              <a:t>in more than 30 countries</a:t>
            </a:r>
          </a:p>
          <a:p>
            <a:r>
              <a:rPr lang="en-GB" dirty="0" smtClean="0"/>
              <a:t>Supported </a:t>
            </a:r>
            <a:r>
              <a:rPr lang="en-GB" dirty="0"/>
              <a:t>by a network of </a:t>
            </a:r>
            <a:r>
              <a:rPr lang="en-GB" dirty="0" smtClean="0"/>
              <a:t>partners</a:t>
            </a:r>
            <a:endParaRPr lang="en-GB" dirty="0"/>
          </a:p>
          <a:p>
            <a:pPr lvl="1"/>
            <a:r>
              <a:rPr lang="en-GB" dirty="0"/>
              <a:t>National focal points</a:t>
            </a:r>
          </a:p>
          <a:p>
            <a:pPr lvl="1"/>
            <a:r>
              <a:rPr lang="en-GB" dirty="0"/>
              <a:t>Social partners</a:t>
            </a:r>
          </a:p>
          <a:p>
            <a:pPr lvl="1"/>
            <a:r>
              <a:rPr lang="en-GB" dirty="0" smtClean="0"/>
              <a:t>Official </a:t>
            </a:r>
            <a:r>
              <a:rPr lang="en-GB" dirty="0"/>
              <a:t>campaign partners </a:t>
            </a:r>
          </a:p>
          <a:p>
            <a:pPr lvl="1"/>
            <a:r>
              <a:rPr lang="en-GB" dirty="0"/>
              <a:t>Media partners </a:t>
            </a:r>
          </a:p>
          <a:p>
            <a:pPr lvl="1"/>
            <a:r>
              <a:rPr lang="en-GB" dirty="0"/>
              <a:t>Enterprise Europe Network </a:t>
            </a:r>
          </a:p>
          <a:p>
            <a:pPr lvl="1"/>
            <a:r>
              <a:rPr lang="en-GB" dirty="0" smtClean="0"/>
              <a:t>EU </a:t>
            </a:r>
            <a:r>
              <a:rPr lang="en-GB" dirty="0"/>
              <a:t>institutions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92280" y="587727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716016" cy="52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8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Improve </a:t>
            </a:r>
            <a:r>
              <a:rPr lang="en-GB" dirty="0"/>
              <a:t>understanding of work-related stress and psychosocial </a:t>
            </a:r>
            <a:r>
              <a:rPr lang="en-GB" dirty="0" smtClean="0"/>
              <a:t>risks</a:t>
            </a:r>
            <a:endParaRPr lang="en-GB" dirty="0"/>
          </a:p>
          <a:p>
            <a:r>
              <a:rPr lang="en-GB" dirty="0" smtClean="0"/>
              <a:t>Promote management </a:t>
            </a:r>
            <a:r>
              <a:rPr lang="en-GB" dirty="0"/>
              <a:t>of </a:t>
            </a:r>
            <a:r>
              <a:rPr lang="en-GB" dirty="0" smtClean="0"/>
              <a:t>these risks</a:t>
            </a:r>
            <a:endParaRPr lang="en-GB" dirty="0"/>
          </a:p>
          <a:p>
            <a:r>
              <a:rPr lang="en-GB" dirty="0" smtClean="0"/>
              <a:t>Prevent significant </a:t>
            </a:r>
            <a:r>
              <a:rPr lang="en-GB" dirty="0"/>
              <a:t>negative effects</a:t>
            </a:r>
          </a:p>
          <a:p>
            <a:r>
              <a:rPr lang="en-GB" dirty="0" smtClean="0"/>
              <a:t>Provide </a:t>
            </a:r>
            <a:r>
              <a:rPr lang="en-GB" dirty="0"/>
              <a:t>support and guidance for workers and employers</a:t>
            </a:r>
          </a:p>
          <a:p>
            <a:r>
              <a:rPr lang="en-GB" dirty="0" smtClean="0"/>
              <a:t>Encourage </a:t>
            </a:r>
            <a:r>
              <a:rPr lang="en-GB" dirty="0"/>
              <a:t>the use of practical, user-friendly </a:t>
            </a:r>
            <a:r>
              <a:rPr lang="en-GB" dirty="0" smtClean="0"/>
              <a:t>tools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22217" r="7205" b="38892"/>
          <a:stretch/>
        </p:blipFill>
        <p:spPr>
          <a:xfrm>
            <a:off x="1640792" y="4465235"/>
            <a:ext cx="6963655" cy="22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scale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Over half of European workers report that </a:t>
            </a:r>
            <a:r>
              <a:rPr lang="en-GB" dirty="0" smtClean="0"/>
              <a:t>stress </a:t>
            </a:r>
            <a:r>
              <a:rPr lang="en-GB" dirty="0"/>
              <a:t>is common in their workplace.</a:t>
            </a:r>
          </a:p>
          <a:p>
            <a:r>
              <a:rPr lang="en-GB" dirty="0" smtClean="0"/>
              <a:t>Stress </a:t>
            </a:r>
            <a:r>
              <a:rPr lang="en-GB" dirty="0"/>
              <a:t>is thought to contribute to about half of all lost working </a:t>
            </a:r>
            <a:r>
              <a:rPr lang="en-GB" dirty="0" smtClean="0"/>
              <a:t>days, along </a:t>
            </a:r>
            <a:r>
              <a:rPr lang="en-GB" dirty="0"/>
              <a:t>with other psychosocial </a:t>
            </a:r>
            <a:r>
              <a:rPr lang="en-GB" dirty="0" smtClean="0"/>
              <a:t>risks</a:t>
            </a:r>
            <a:r>
              <a:rPr lang="en-GB" dirty="0"/>
              <a:t>.</a:t>
            </a:r>
          </a:p>
          <a:p>
            <a:r>
              <a:rPr lang="en-GB" dirty="0"/>
              <a:t>Around 4 in 10 workers think that stress is not handled well in their workplace.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4480380" cy="29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Psychosocial risks arise from </a:t>
            </a:r>
            <a:endParaRPr lang="en-GB" dirty="0" smtClean="0"/>
          </a:p>
          <a:p>
            <a:pPr lvl="1"/>
            <a:r>
              <a:rPr lang="en-GB" dirty="0" smtClean="0"/>
              <a:t>poor </a:t>
            </a:r>
            <a:r>
              <a:rPr lang="en-GB" dirty="0"/>
              <a:t>work </a:t>
            </a:r>
            <a:r>
              <a:rPr lang="en-GB" dirty="0" smtClean="0"/>
              <a:t>design</a:t>
            </a:r>
            <a:r>
              <a:rPr lang="en-GB" dirty="0"/>
              <a:t>, organisation and management;</a:t>
            </a:r>
            <a:endParaRPr lang="en-GB" dirty="0" smtClean="0"/>
          </a:p>
          <a:p>
            <a:pPr lvl="1"/>
            <a:r>
              <a:rPr lang="en-GB" dirty="0" smtClean="0"/>
              <a:t>unfavourable social </a:t>
            </a:r>
            <a:r>
              <a:rPr lang="en-GB" dirty="0"/>
              <a:t>context of work;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nd may </a:t>
            </a:r>
            <a:r>
              <a:rPr lang="en-GB" dirty="0"/>
              <a:t>result in negative psychological, physical and social outcomes, including work-related stress.</a:t>
            </a:r>
          </a:p>
          <a:p>
            <a:endParaRPr lang="en-GB" dirty="0"/>
          </a:p>
          <a:p>
            <a:r>
              <a:rPr lang="en-GB" dirty="0"/>
              <a:t>Work-related stress</a:t>
            </a:r>
          </a:p>
          <a:p>
            <a:pPr lvl="1"/>
            <a:r>
              <a:rPr lang="en-GB" dirty="0"/>
              <a:t>is an organisational issue and not an individual fault;</a:t>
            </a:r>
          </a:p>
          <a:p>
            <a:pPr lvl="1"/>
            <a:r>
              <a:rPr lang="en-GB" dirty="0"/>
              <a:t>occurs when demands at work are beyond the worker’s capacity to cope with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0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psychosocial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poor psychosocial work environment may be the result </a:t>
            </a:r>
            <a:r>
              <a:rPr lang="en-GB" dirty="0" smtClean="0"/>
              <a:t>of</a:t>
            </a:r>
          </a:p>
          <a:p>
            <a:r>
              <a:rPr lang="en-GB" dirty="0"/>
              <a:t>excessive or conflicting work demands;</a:t>
            </a:r>
          </a:p>
          <a:p>
            <a:r>
              <a:rPr lang="en-GB" dirty="0" smtClean="0"/>
              <a:t>lack </a:t>
            </a:r>
            <a:r>
              <a:rPr lang="en-GB" dirty="0"/>
              <a:t>of participation and influence over the way the job is </a:t>
            </a:r>
            <a:r>
              <a:rPr lang="en-GB" dirty="0" smtClean="0"/>
              <a:t>done;</a:t>
            </a:r>
            <a:endParaRPr lang="en-GB" dirty="0"/>
          </a:p>
          <a:p>
            <a:r>
              <a:rPr lang="en-GB" dirty="0"/>
              <a:t>poor communication and lack of </a:t>
            </a:r>
            <a:r>
              <a:rPr lang="en-GB" dirty="0" smtClean="0"/>
              <a:t>support;</a:t>
            </a:r>
            <a:endParaRPr lang="en-GB" dirty="0"/>
          </a:p>
          <a:p>
            <a:r>
              <a:rPr lang="en-GB" dirty="0"/>
              <a:t>psychological and sexual harassment and third-party </a:t>
            </a:r>
            <a:r>
              <a:rPr lang="en-GB" dirty="0" smtClean="0"/>
              <a:t>violence;</a:t>
            </a:r>
            <a:endParaRPr lang="en-GB" dirty="0"/>
          </a:p>
          <a:p>
            <a:r>
              <a:rPr lang="en-GB" dirty="0"/>
              <a:t>poorly managed organisational change and job </a:t>
            </a:r>
            <a:r>
              <a:rPr lang="en-GB" dirty="0" smtClean="0"/>
              <a:t>insecurity.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8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negative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the individual</a:t>
            </a:r>
          </a:p>
          <a:p>
            <a:pPr lvl="1"/>
            <a:r>
              <a:rPr lang="en-GB" dirty="0" smtClean="0"/>
              <a:t>Difficulty </a:t>
            </a:r>
            <a:r>
              <a:rPr lang="en-GB" dirty="0"/>
              <a:t>in concentrating and making mistakes</a:t>
            </a:r>
          </a:p>
          <a:p>
            <a:pPr lvl="1"/>
            <a:r>
              <a:rPr lang="en-GB" dirty="0" smtClean="0"/>
              <a:t>Burnout </a:t>
            </a:r>
            <a:r>
              <a:rPr lang="en-GB" dirty="0"/>
              <a:t>and depression</a:t>
            </a:r>
          </a:p>
          <a:p>
            <a:pPr lvl="1"/>
            <a:r>
              <a:rPr lang="en-GB" dirty="0" smtClean="0"/>
              <a:t>Problems </a:t>
            </a:r>
            <a:r>
              <a:rPr lang="en-GB" dirty="0"/>
              <a:t>in personal life</a:t>
            </a:r>
          </a:p>
          <a:p>
            <a:pPr lvl="1"/>
            <a:r>
              <a:rPr lang="en-GB" dirty="0" smtClean="0"/>
              <a:t>Drug </a:t>
            </a:r>
            <a:r>
              <a:rPr lang="en-GB" dirty="0"/>
              <a:t>and alcohol abuse</a:t>
            </a:r>
          </a:p>
          <a:p>
            <a:pPr lvl="1"/>
            <a:r>
              <a:rPr lang="en-GB" dirty="0" smtClean="0"/>
              <a:t>Poor </a:t>
            </a:r>
            <a:r>
              <a:rPr lang="en-GB" dirty="0"/>
              <a:t>physical health </a:t>
            </a:r>
          </a:p>
          <a:p>
            <a:pPr marL="0" indent="0">
              <a:buNone/>
            </a:pPr>
            <a:r>
              <a:rPr lang="en-GB" dirty="0"/>
              <a:t>For the organisation</a:t>
            </a:r>
          </a:p>
          <a:p>
            <a:pPr lvl="1"/>
            <a:r>
              <a:rPr lang="en-GB" dirty="0" smtClean="0"/>
              <a:t>Poor </a:t>
            </a:r>
            <a:r>
              <a:rPr lang="en-GB" dirty="0"/>
              <a:t>overall business performance</a:t>
            </a:r>
          </a:p>
          <a:p>
            <a:pPr lvl="1"/>
            <a:r>
              <a:rPr lang="en-GB" dirty="0" smtClean="0"/>
              <a:t>Increased </a:t>
            </a:r>
            <a:r>
              <a:rPr lang="en-GB" dirty="0"/>
              <a:t>absenteeism and </a:t>
            </a:r>
            <a:r>
              <a:rPr lang="en-GB" dirty="0" err="1"/>
              <a:t>presenteeism</a:t>
            </a:r>
            <a:r>
              <a:rPr lang="en-GB" dirty="0"/>
              <a:t> </a:t>
            </a:r>
          </a:p>
          <a:p>
            <a:pPr lvl="1"/>
            <a:r>
              <a:rPr lang="en-GB" dirty="0" smtClean="0"/>
              <a:t>Increased </a:t>
            </a:r>
            <a:r>
              <a:rPr lang="en-GB" dirty="0"/>
              <a:t>accident and injury rates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/>
          <a:stretch/>
        </p:blipFill>
        <p:spPr>
          <a:xfrm>
            <a:off x="5868144" y="3861048"/>
            <a:ext cx="2615384" cy="275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85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psychosocial risks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</a:t>
            </a:r>
            <a:r>
              <a:rPr lang="en-GB" dirty="0"/>
              <a:t>about 30% of organisations in Europe have procedures in place for dealing with psychosocial </a:t>
            </a:r>
            <a:r>
              <a:rPr lang="en-GB" dirty="0" smtClean="0"/>
              <a:t>risks*. </a:t>
            </a:r>
            <a:endParaRPr lang="en-GB" dirty="0"/>
          </a:p>
          <a:p>
            <a:r>
              <a:rPr lang="en-GB" dirty="0"/>
              <a:t>Dealing with those risks is often considered as more difficult compared to ‘traditional’ OSH risks.</a:t>
            </a:r>
          </a:p>
          <a:p>
            <a:pPr marL="0" indent="0">
              <a:buNone/>
            </a:pPr>
            <a:r>
              <a:rPr lang="en-GB" dirty="0" smtClean="0"/>
              <a:t>But…</a:t>
            </a:r>
          </a:p>
          <a:p>
            <a:r>
              <a:rPr lang="en-GB" dirty="0" smtClean="0"/>
              <a:t>Psychosocial </a:t>
            </a:r>
            <a:r>
              <a:rPr lang="en-GB" dirty="0"/>
              <a:t>risks can be assessed and managed in the same systematic way as other OSH risks.</a:t>
            </a:r>
          </a:p>
          <a:p>
            <a:r>
              <a:rPr lang="en-GB" dirty="0"/>
              <a:t>The benefits of managing psychosocial risks and work-related stress clearly outweigh the costs of implementation for organisations of all sizes.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300" dirty="0" smtClean="0">
                <a:solidFill>
                  <a:schemeClr val="tx1"/>
                </a:solidFill>
              </a:rPr>
              <a:t>*</a:t>
            </a:r>
            <a:r>
              <a:rPr lang="en-GB" sz="1300" dirty="0" smtClean="0"/>
              <a:t> </a:t>
            </a:r>
            <a:r>
              <a:rPr lang="en-GB" sz="1300" dirty="0">
                <a:solidFill>
                  <a:schemeClr val="tx1"/>
                </a:solidFill>
              </a:rPr>
              <a:t>The European Survey of Enterprises on New and Emerging Risks (ESENER), European Agency for Safety and Health at Work, 2010. </a:t>
            </a:r>
            <a:r>
              <a:rPr lang="en-GB" sz="1300" dirty="0" smtClean="0">
                <a:solidFill>
                  <a:schemeClr val="tx1"/>
                </a:solidFill>
              </a:rPr>
              <a:t/>
            </a:r>
            <a:br>
              <a:rPr lang="en-GB" sz="1300" dirty="0" smtClean="0">
                <a:solidFill>
                  <a:schemeClr val="tx1"/>
                </a:solidFill>
              </a:rPr>
            </a:br>
            <a:r>
              <a:rPr lang="en-GB" sz="1050" dirty="0" smtClean="0">
                <a:solidFill>
                  <a:schemeClr val="tx1"/>
                </a:solidFill>
              </a:rPr>
              <a:t>Available at: https</a:t>
            </a:r>
            <a:r>
              <a:rPr lang="en-GB" sz="1050" dirty="0">
                <a:solidFill>
                  <a:schemeClr val="tx1"/>
                </a:solidFill>
              </a:rPr>
              <a:t>://</a:t>
            </a:r>
            <a:r>
              <a:rPr lang="en-GB" sz="1050" dirty="0" smtClean="0">
                <a:solidFill>
                  <a:schemeClr val="tx1"/>
                </a:solidFill>
              </a:rPr>
              <a:t>osha.europa.eu/en/publications/reports/esener1_osh_management</a:t>
            </a:r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managing psychosocial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Improved workers' well-being and job satisfaction</a:t>
            </a:r>
          </a:p>
          <a:p>
            <a:r>
              <a:rPr lang="en-GB" dirty="0" smtClean="0"/>
              <a:t>A healthy, motivated and productive workforce</a:t>
            </a:r>
          </a:p>
          <a:p>
            <a:r>
              <a:rPr lang="en-GB" dirty="0" smtClean="0"/>
              <a:t>Improved overall performance and productivity</a:t>
            </a:r>
          </a:p>
          <a:p>
            <a:r>
              <a:rPr lang="en-GB" dirty="0"/>
              <a:t>Reduced absence and staff turnover rates</a:t>
            </a:r>
          </a:p>
          <a:p>
            <a:r>
              <a:rPr lang="en-GB" dirty="0" smtClean="0"/>
              <a:t>Reduced costs and burden on society as a whole</a:t>
            </a:r>
          </a:p>
          <a:p>
            <a:r>
              <a:rPr lang="en-GB" dirty="0"/>
              <a:t>Compliance with legal requirements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39992" r="21359" b="19658"/>
          <a:stretch/>
        </p:blipFill>
        <p:spPr>
          <a:xfrm>
            <a:off x="6106456" y="4944190"/>
            <a:ext cx="2482893" cy="1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7496"/>
      </p:ext>
    </p:extLst>
  </p:cSld>
  <p:clrMapOvr>
    <a:masterClrMapping/>
  </p:clrMapOvr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2013</Template>
  <TotalTime>685</TotalTime>
  <Words>928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EUOSHA Campaign 2013</vt:lpstr>
      <vt:lpstr>Healthy Workplaces Manage Stress Managing stress and psychosocial risks at work</vt:lpstr>
      <vt:lpstr>Introduction to the campaign</vt:lpstr>
      <vt:lpstr>Key objectives</vt:lpstr>
      <vt:lpstr>The scale of the problem</vt:lpstr>
      <vt:lpstr>Definitions</vt:lpstr>
      <vt:lpstr>The psychosocial work environment</vt:lpstr>
      <vt:lpstr>The negative effects</vt:lpstr>
      <vt:lpstr>Managing psychosocial risks </vt:lpstr>
      <vt:lpstr>Benefits of managing psychosocial risks</vt:lpstr>
      <vt:lpstr>The role of management</vt:lpstr>
      <vt:lpstr>The importance of worker participation</vt:lpstr>
      <vt:lpstr>How to manage stress and psychosocial risks</vt:lpstr>
      <vt:lpstr>Get involved</vt:lpstr>
      <vt:lpstr>Key dates</vt:lpstr>
      <vt:lpstr>Campaign partnership offer</vt:lpstr>
      <vt:lpstr>European Good Practice Awards</vt:lpstr>
      <vt:lpstr>Campaign resources</vt:lpstr>
      <vt:lpstr>Further information</vt:lpstr>
    </vt:vector>
  </TitlesOfParts>
  <Company>EU OSHA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Birgit MÜLLER</dc:creator>
  <cp:lastModifiedBy>Gorka MORAL</cp:lastModifiedBy>
  <cp:revision>34</cp:revision>
  <dcterms:created xsi:type="dcterms:W3CDTF">2013-12-10T11:16:49Z</dcterms:created>
  <dcterms:modified xsi:type="dcterms:W3CDTF">2014-05-21T09:22:21Z</dcterms:modified>
</cp:coreProperties>
</file>