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7"/>
  </p:notesMasterIdLst>
  <p:handoutMasterIdLst>
    <p:handoutMasterId r:id="rId78"/>
  </p:handoutMasterIdLst>
  <p:sldIdLst>
    <p:sldId id="256" r:id="rId2"/>
    <p:sldId id="453" r:id="rId3"/>
    <p:sldId id="473" r:id="rId4"/>
    <p:sldId id="480" r:id="rId5"/>
    <p:sldId id="481" r:id="rId6"/>
    <p:sldId id="482" r:id="rId7"/>
    <p:sldId id="323" r:id="rId8"/>
    <p:sldId id="445" r:id="rId9"/>
    <p:sldId id="311" r:id="rId10"/>
    <p:sldId id="451" r:id="rId11"/>
    <p:sldId id="452" r:id="rId12"/>
    <p:sldId id="415" r:id="rId13"/>
    <p:sldId id="326" r:id="rId14"/>
    <p:sldId id="479" r:id="rId15"/>
    <p:sldId id="398" r:id="rId16"/>
    <p:sldId id="396" r:id="rId17"/>
    <p:sldId id="421" r:id="rId18"/>
    <p:sldId id="277" r:id="rId19"/>
    <p:sldId id="337" r:id="rId20"/>
    <p:sldId id="419" r:id="rId21"/>
    <p:sldId id="403" r:id="rId22"/>
    <p:sldId id="461" r:id="rId23"/>
    <p:sldId id="406" r:id="rId24"/>
    <p:sldId id="409" r:id="rId25"/>
    <p:sldId id="410" r:id="rId26"/>
    <p:sldId id="484" r:id="rId27"/>
    <p:sldId id="325" r:id="rId28"/>
    <p:sldId id="306" r:id="rId29"/>
    <p:sldId id="338" r:id="rId30"/>
    <p:sldId id="458" r:id="rId31"/>
    <p:sldId id="459" r:id="rId32"/>
    <p:sldId id="460" r:id="rId33"/>
    <p:sldId id="485" r:id="rId34"/>
    <p:sldId id="397" r:id="rId35"/>
    <p:sldId id="437" r:id="rId36"/>
    <p:sldId id="438" r:id="rId37"/>
    <p:sldId id="290" r:id="rId38"/>
    <p:sldId id="435" r:id="rId39"/>
    <p:sldId id="486" r:id="rId40"/>
    <p:sldId id="447" r:id="rId41"/>
    <p:sldId id="392" r:id="rId42"/>
    <p:sldId id="474" r:id="rId43"/>
    <p:sldId id="297" r:id="rId44"/>
    <p:sldId id="399" r:id="rId45"/>
    <p:sldId id="320" r:id="rId46"/>
    <p:sldId id="343" r:id="rId47"/>
    <p:sldId id="267" r:id="rId48"/>
    <p:sldId id="268" r:id="rId49"/>
    <p:sldId id="269" r:id="rId50"/>
    <p:sldId id="400" r:id="rId51"/>
    <p:sldId id="476" r:id="rId52"/>
    <p:sldId id="475" r:id="rId53"/>
    <p:sldId id="455" r:id="rId54"/>
    <p:sldId id="456" r:id="rId55"/>
    <p:sldId id="457" r:id="rId56"/>
    <p:sldId id="472" r:id="rId57"/>
    <p:sldId id="483" r:id="rId58"/>
    <p:sldId id="477" r:id="rId59"/>
    <p:sldId id="478" r:id="rId60"/>
    <p:sldId id="283" r:id="rId61"/>
    <p:sldId id="333" r:id="rId62"/>
    <p:sldId id="286" r:id="rId63"/>
    <p:sldId id="331" r:id="rId64"/>
    <p:sldId id="284" r:id="rId65"/>
    <p:sldId id="335" r:id="rId66"/>
    <p:sldId id="287" r:id="rId67"/>
    <p:sldId id="334" r:id="rId68"/>
    <p:sldId id="471" r:id="rId69"/>
    <p:sldId id="463" r:id="rId70"/>
    <p:sldId id="464" r:id="rId71"/>
    <p:sldId id="465" r:id="rId72"/>
    <p:sldId id="466" r:id="rId73"/>
    <p:sldId id="467" r:id="rId74"/>
    <p:sldId id="468" r:id="rId75"/>
    <p:sldId id="469" r:id="rId76"/>
  </p:sldIdLst>
  <p:sldSz cx="9144000" cy="6858000" type="screen4x3"/>
  <p:notesSz cx="7315200" cy="9601200"/>
  <p:custDataLst>
    <p:tags r:id="rId7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9900"/>
    <a:srgbClr val="FF0000"/>
    <a:srgbClr val="363636"/>
    <a:srgbClr val="484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0490" autoAdjust="0"/>
    <p:restoredTop sz="70778" autoAdjust="0"/>
  </p:normalViewPr>
  <p:slideViewPr>
    <p:cSldViewPr snapToGrid="0">
      <p:cViewPr varScale="1">
        <p:scale>
          <a:sx n="100" d="100"/>
          <a:sy n="100" d="100"/>
        </p:scale>
        <p:origin x="1060" y="68"/>
      </p:cViewPr>
      <p:guideLst>
        <p:guide orient="horz" pos="2160"/>
        <p:guide pos="2880"/>
      </p:guideLst>
    </p:cSldViewPr>
  </p:slideViewPr>
  <p:outlineViewPr>
    <p:cViewPr>
      <p:scale>
        <a:sx n="33" d="100"/>
        <a:sy n="33" d="100"/>
      </p:scale>
      <p:origin x="0" y="38799"/>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73" d="100"/>
          <a:sy n="73" d="100"/>
        </p:scale>
        <p:origin x="-2055" y="2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7329" tIns="48664" rIns="97329" bIns="48664" rtlCol="0"/>
          <a:lstStyle>
            <a:lvl1pPr algn="l">
              <a:defRPr sz="1300">
                <a:latin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7329" tIns="48664" rIns="97329" bIns="48664" rtlCol="0"/>
          <a:lstStyle>
            <a:lvl1pPr algn="r">
              <a:defRPr sz="1300">
                <a:latin typeface="Arial" charset="0"/>
              </a:defRPr>
            </a:lvl1pPr>
          </a:lstStyle>
          <a:p>
            <a:pPr>
              <a:defRPr/>
            </a:pPr>
            <a:fld id="{FF72CB9D-576A-4BDA-A211-2B8CE6547F4B}" type="datetimeFigureOut">
              <a:rPr lang="en-US"/>
              <a:pPr>
                <a:defRPr/>
              </a:pPr>
              <a:t>2/14/2015</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7329" tIns="48664" rIns="97329" bIns="48664" rtlCol="0" anchor="b"/>
          <a:lstStyle>
            <a:lvl1pPr algn="l">
              <a:defRPr sz="1300">
                <a:latin typeface="Arial" charset="0"/>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7329" tIns="48664" rIns="97329" bIns="48664" numCol="1" anchor="b" anchorCtr="0" compatLnSpc="1">
            <a:prstTxWarp prst="textNoShape">
              <a:avLst/>
            </a:prstTxWarp>
          </a:bodyPr>
          <a:lstStyle>
            <a:lvl1pPr algn="r">
              <a:defRPr sz="1300"/>
            </a:lvl1pPr>
          </a:lstStyle>
          <a:p>
            <a:fld id="{6A739382-08B4-4AD1-AF69-B347189D502E}" type="slidenum">
              <a:rPr lang="en-US" altLang="en-US"/>
              <a:pPr/>
              <a:t>‹#›</a:t>
            </a:fld>
            <a:endParaRPr lang="en-US" altLang="en-US"/>
          </a:p>
        </p:txBody>
      </p:sp>
    </p:spTree>
    <p:extLst>
      <p:ext uri="{BB962C8B-B14F-4D97-AF65-F5344CB8AC3E}">
        <p14:creationId xmlns:p14="http://schemas.microsoft.com/office/powerpoint/2010/main" val="287507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7329" tIns="48664" rIns="97329" bIns="48664" numCol="1" anchor="t" anchorCtr="0" compatLnSpc="1">
            <a:prstTxWarp prst="textNoShape">
              <a:avLst/>
            </a:prstTxWarp>
          </a:bodyPr>
          <a:lstStyle>
            <a:lvl1pPr>
              <a:defRPr sz="1300">
                <a:latin typeface="Arial Narrow" pitchFamily="34" charset="0"/>
              </a:defRPr>
            </a:lvl1pPr>
          </a:lstStyle>
          <a:p>
            <a:pPr>
              <a:defRPr/>
            </a:pPr>
            <a:endParaRPr lang="en-US"/>
          </a:p>
        </p:txBody>
      </p:sp>
      <p:sp>
        <p:nvSpPr>
          <p:cNvPr id="134147"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7329" tIns="48664" rIns="97329" bIns="48664" numCol="1" anchor="t" anchorCtr="0" compatLnSpc="1">
            <a:prstTxWarp prst="textNoShape">
              <a:avLst/>
            </a:prstTxWarp>
          </a:bodyPr>
          <a:lstStyle>
            <a:lvl1pPr algn="r">
              <a:defRPr sz="1300">
                <a:latin typeface="Arial Narrow" pitchFamily="34"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7329" tIns="48664" rIns="97329" bIns="486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7329" tIns="48664" rIns="97329" bIns="48664" numCol="1" anchor="b" anchorCtr="0" compatLnSpc="1">
            <a:prstTxWarp prst="textNoShape">
              <a:avLst/>
            </a:prstTxWarp>
          </a:bodyPr>
          <a:lstStyle>
            <a:lvl1pPr>
              <a:defRPr sz="1300">
                <a:latin typeface="Arial Narrow" pitchFamily="34" charset="0"/>
              </a:defRPr>
            </a:lvl1pPr>
          </a:lstStyle>
          <a:p>
            <a:pPr>
              <a:defRPr/>
            </a:pPr>
            <a:endParaRPr lang="en-US"/>
          </a:p>
        </p:txBody>
      </p:sp>
      <p:sp>
        <p:nvSpPr>
          <p:cNvPr id="13415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7329" tIns="48664" rIns="97329" bIns="48664" numCol="1" anchor="b" anchorCtr="0" compatLnSpc="1">
            <a:prstTxWarp prst="textNoShape">
              <a:avLst/>
            </a:prstTxWarp>
          </a:bodyPr>
          <a:lstStyle>
            <a:lvl1pPr algn="r">
              <a:defRPr sz="1300">
                <a:latin typeface="Arial Narrow" panose="020B0606020202030204" pitchFamily="34" charset="0"/>
              </a:defRPr>
            </a:lvl1pPr>
          </a:lstStyle>
          <a:p>
            <a:fld id="{74C76540-0D2E-4CE4-8A9D-9C2DED633F52}" type="slidenum">
              <a:rPr lang="en-US" altLang="en-US"/>
              <a:pPr/>
              <a:t>‹#›</a:t>
            </a:fld>
            <a:endParaRPr lang="en-US" altLang="en-US"/>
          </a:p>
        </p:txBody>
      </p:sp>
    </p:spTree>
    <p:extLst>
      <p:ext uri="{BB962C8B-B14F-4D97-AF65-F5344CB8AC3E}">
        <p14:creationId xmlns:p14="http://schemas.microsoft.com/office/powerpoint/2010/main" val="2534586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Hello my name is Rick Curtis. I’m the director of the Outdoor Action Program at Princeton University and the author of The Backpacker’s Field Manual published by Random House. I’m also the founder of OutdoorEd.com. This presentation is on the Risk Assessment and Safety Management model or RASM. This model is designed to provide your organization and your staff with a real-world tool to help you prepare for risk, analyze risk in the field, and help reduce it. I hope that you find this information helpful the overall risk management plan for your organization.</a:t>
            </a:r>
          </a:p>
          <a:p>
            <a:endParaRPr lang="en-US" altLang="en-US" smtClean="0"/>
          </a:p>
          <a:p>
            <a:r>
              <a:rPr lang="en-US" altLang="en-US" smtClean="0"/>
              <a:t>Like most models, this model is indebted to the work that came before. I’m particularly indebted to Alan Hale whose Dynamics of Accidents Model was my first exposure to the causes of accidents. Others who paved the way before me include Cathy Haddock from the New Zealand Mountain Safety Council for her book </a:t>
            </a:r>
            <a:r>
              <a:rPr lang="en-US" altLang="en-US" i="1" smtClean="0"/>
              <a:t>Managing Risks in Outdoor Activities </a:t>
            </a:r>
            <a:r>
              <a:rPr lang="en-US" altLang="en-US" smtClean="0"/>
              <a:t>and the Accident Matrix© developed by Dan Meyer and refined by Jed Williamson and  for the Accident Matrix.</a:t>
            </a:r>
          </a:p>
          <a:p>
            <a:endParaRPr lang="en-US" altLang="en-US" smtClean="0"/>
          </a:p>
          <a:p>
            <a:r>
              <a:rPr lang="en-US" altLang="en-US" smtClean="0"/>
              <a:t>All of these models addressed a part of how accidents happen but I didn’t find that they any of them told the whole story, so I developed the Risk Assessment and Safety Management Model (RASM). I hope that you find it a useful approach to risk management for your program.</a:t>
            </a:r>
          </a:p>
          <a:p>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A8598FB-1EE3-4DC3-97CE-8CCC68FB899E}" type="slidenum">
              <a:rPr kumimoji="0" lang="en-US" altLang="en-US" sz="1300"/>
              <a:pPr eaLnBrk="1" hangingPunct="1">
                <a:spcBef>
                  <a:spcPct val="0"/>
                </a:spcBef>
              </a:pPr>
              <a:t>1</a:t>
            </a:fld>
            <a:endParaRPr kumimoji="0" lang="en-US" altLang="en-US" sz="1300"/>
          </a:p>
        </p:txBody>
      </p:sp>
    </p:spTree>
    <p:extLst>
      <p:ext uri="{BB962C8B-B14F-4D97-AF65-F5344CB8AC3E}">
        <p14:creationId xmlns:p14="http://schemas.microsoft.com/office/powerpoint/2010/main" val="2487112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Level of Risk is determined by the following formula:</a:t>
            </a:r>
          </a:p>
          <a:p>
            <a:endParaRPr lang="en-US" altLang="en-US" dirty="0" smtClean="0"/>
          </a:p>
          <a:p>
            <a:r>
              <a:rPr lang="en-US" altLang="en-US" dirty="0" smtClean="0"/>
              <a:t>Frequency/Probability * Severity = Risk Level</a:t>
            </a:r>
          </a:p>
          <a:p>
            <a:endParaRPr lang="en-US" altLang="en-US" dirty="0" smtClean="0"/>
          </a:p>
          <a:p>
            <a:r>
              <a:rPr lang="en-US" altLang="en-US" dirty="0" smtClean="0"/>
              <a:t>The Risk Level is the Frequency or Probability that an incident will occur times the potential Severity of the incident if it occurs.</a:t>
            </a:r>
          </a:p>
          <a:p>
            <a:endParaRPr lang="en-US" altLang="en-US" dirty="0" smtClean="0"/>
          </a:p>
          <a:p>
            <a:endParaRPr lang="en-US" altLang="en-US" dirty="0" smtClean="0"/>
          </a:p>
          <a:p>
            <a:endParaRPr lang="en-US" altLang="en-US" dirty="0"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7E4AD691-8ADC-4373-A7AB-5C2E68BB3412}" type="slidenum">
              <a:rPr kumimoji="0" lang="en-US" altLang="en-US" sz="1300"/>
              <a:pPr eaLnBrk="1" hangingPunct="1">
                <a:spcBef>
                  <a:spcPct val="0"/>
                </a:spcBef>
              </a:pPr>
              <a:t>12</a:t>
            </a:fld>
            <a:endParaRPr kumimoji="0" lang="en-US" altLang="en-US" sz="1300"/>
          </a:p>
        </p:txBody>
      </p:sp>
    </p:spTree>
    <p:extLst>
      <p:ext uri="{BB962C8B-B14F-4D97-AF65-F5344CB8AC3E}">
        <p14:creationId xmlns:p14="http://schemas.microsoft.com/office/powerpoint/2010/main" val="66974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is a representation of increasing Risk Levels. As the Risk goes up (Frequency/Probability * Severity) then the piston goes up. </a:t>
            </a:r>
          </a:p>
          <a:p>
            <a:r>
              <a:rPr lang="en-US" altLang="en-US" smtClean="0"/>
              <a:t>In this particular demonstration of the RASM model we are arbitrarily setting the risk level with a scale of one to five. What risk scale you actually use is up to you. This five point scale is based on the U.S. Department of Homeland Security Threat (Risk) Advisory level. (Low - Green, Guarded - Blue, Elevated - Yellow, High – Orange, Severe – Red)</a:t>
            </a:r>
          </a:p>
          <a:p>
            <a:endParaRPr lang="en-US" altLang="en-US" smtClean="0"/>
          </a:p>
          <a:p>
            <a:r>
              <a:rPr lang="en-US" altLang="en-US" smtClean="0"/>
              <a:t>Can the risk level ever be zero? No, there is no such thing as a risk level of zero. Whenever we send out a trip or run a program there is some level of risk. The question is to determine at an organizational level what level of risk you are comfortable operating your program at.</a:t>
            </a:r>
          </a:p>
          <a:p>
            <a:endParaRPr lang="en-US" altLang="en-US" smtClean="0"/>
          </a:p>
          <a:p>
            <a:r>
              <a:rPr lang="en-US" altLang="en-US" smtClean="0"/>
              <a:t> </a:t>
            </a:r>
          </a:p>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7EE399E5-09F8-4673-B212-DE9F16C7654A}" type="slidenum">
              <a:rPr kumimoji="0" lang="en-US" altLang="en-US" sz="1300"/>
              <a:pPr eaLnBrk="1" hangingPunct="1">
                <a:spcBef>
                  <a:spcPct val="0"/>
                </a:spcBef>
              </a:pPr>
              <a:t>13</a:t>
            </a:fld>
            <a:endParaRPr kumimoji="0" lang="en-US" altLang="en-US" sz="1300"/>
          </a:p>
        </p:txBody>
      </p:sp>
    </p:spTree>
    <p:extLst>
      <p:ext uri="{BB962C8B-B14F-4D97-AF65-F5344CB8AC3E}">
        <p14:creationId xmlns:p14="http://schemas.microsoft.com/office/powerpoint/2010/main" val="395015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Accident Ratio is based on research done by Bird and Germain in 1992 looking at industrial accidents which identified that for every serious injury there were 10 cases of minor injury, 30 cases of property damage and 600 of what we would call near misses of close calls. For example, for every serious injury in a factor (say someone’s hand cut off in a stamping machine, there would be 10 minor injuries, 30 cases of property damage and 600 instances where (for example) someone almost got their hand cut off in a stamping machine.</a:t>
            </a:r>
          </a:p>
          <a:p>
            <a:r>
              <a:rPr lang="en-US" altLang="en-US" smtClean="0"/>
              <a:t>We can apply this same perspective to accidents in the outdoor industry. This is often called the “accident iceberg” because the thing that we focus on, the serious injury, happens rarely. If we only look at those small number of serious incidents we aren’t seeing the full picture—we are missing what lies ‘beneath the surface.’</a:t>
            </a:r>
          </a:p>
          <a:p>
            <a:endParaRPr lang="en-US" altLang="en-US" smtClean="0"/>
          </a:p>
          <a:p>
            <a:r>
              <a:rPr lang="en-US" altLang="en-US" smtClean="0"/>
              <a:t>For that one time that a backpacking stove flares up and actually burns someone, there are many cases where stoves flared up and people jumped out of the way. If you only look at the incident where someone gets burned (or you ignore it because it hasn’t happened in your program) you are missing the big picture of what </a:t>
            </a:r>
            <a:r>
              <a:rPr lang="en-US" altLang="en-US" b="1" smtClean="0"/>
              <a:t>could be </a:t>
            </a:r>
            <a:r>
              <a:rPr lang="en-US" altLang="en-US" smtClean="0"/>
              <a:t>waiting to happen.</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47510B02-BD50-4997-904D-784157C8964E}" type="slidenum">
              <a:rPr kumimoji="0" lang="en-US" altLang="en-US" sz="1300"/>
              <a:pPr eaLnBrk="1" hangingPunct="1">
                <a:spcBef>
                  <a:spcPct val="0"/>
                </a:spcBef>
              </a:pPr>
              <a:t>14</a:t>
            </a:fld>
            <a:endParaRPr kumimoji="0" lang="en-US" altLang="en-US" sz="1300"/>
          </a:p>
        </p:txBody>
      </p:sp>
    </p:spTree>
    <p:extLst>
      <p:ext uri="{BB962C8B-B14F-4D97-AF65-F5344CB8AC3E}">
        <p14:creationId xmlns:p14="http://schemas.microsoft.com/office/powerpoint/2010/main" val="4275229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the kind of situation that we want to prevent. So why do accidents happen? </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6B3AAE1-E76A-4CD5-BEF8-7F19DFB6FFF3}" type="slidenum">
              <a:rPr kumimoji="0" lang="en-US" altLang="en-US" sz="1300"/>
              <a:pPr eaLnBrk="1" hangingPunct="1">
                <a:spcBef>
                  <a:spcPct val="0"/>
                </a:spcBef>
              </a:pPr>
              <a:t>15</a:t>
            </a:fld>
            <a:endParaRPr kumimoji="0" lang="en-US" altLang="en-US" sz="1300"/>
          </a:p>
        </p:txBody>
      </p:sp>
    </p:spTree>
    <p:extLst>
      <p:ext uri="{BB962C8B-B14F-4D97-AF65-F5344CB8AC3E}">
        <p14:creationId xmlns:p14="http://schemas.microsoft.com/office/powerpoint/2010/main" val="251827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What we are going to do now is watch an accident unfold in front of our eyes. We are going to watch a clip from the movie Cast Away with Tom Hanks. How many people have seen Cast Away? If you haven’t see it here is a quick synopsis of the film:</a:t>
            </a:r>
          </a:p>
          <a:p>
            <a:r>
              <a:rPr lang="en-US" altLang="en-US" smtClean="0"/>
              <a:t>Tom Hanks plays Chuck Noland, a  Federal Express Systems analyst who travels the world setting up and reviewing Fed-Ex shipping centers. He is called away for work while at a holiday gathering with relatives. He boards a Feb-Ex cargo plane with a small flight crew. While flying through a violent thunderstorm somewhere over the southern Pacific Ocean, the FedEx cargo jet crashes into the ocean in flames and all of the flight crew are killed. Saved by an inflatable life-raft, Chuck floats helplessly on the ocean until he is washed up on a deserted island, the lone survivor.</a:t>
            </a:r>
          </a:p>
          <a:p>
            <a:endParaRPr lang="en-US" altLang="en-US" smtClean="0"/>
          </a:p>
          <a:p>
            <a:r>
              <a:rPr lang="en-US" altLang="en-US" smtClean="0"/>
              <a:t>His first night on the island Chuck wakes up to go to the bathroom and sees the light of a ship on the horizon. At first light he takes the partially inflated rafted and paddles out towards the ship.</a:t>
            </a:r>
          </a:p>
          <a:p>
            <a:endParaRPr lang="en-US" altLang="en-US" smtClean="0"/>
          </a:p>
          <a:p>
            <a:r>
              <a:rPr lang="en-US" altLang="en-US" smtClean="0"/>
              <a:t>Instruct the class that they are going to see an accident unfold before their eyes. Their job is to look for what the precipitating causes of the accident are.</a:t>
            </a:r>
          </a:p>
          <a:p>
            <a:endParaRPr lang="en-US" altLang="en-US" smtClean="0"/>
          </a:p>
          <a:p>
            <a:r>
              <a:rPr lang="en-US" altLang="en-US" smtClean="0"/>
              <a:t>Show Chapter 14 of the DVD (starting around minute 54:00) from him starting to paddle out in the raft through when he comes up for air after having cut his thigh on the coral reef. </a:t>
            </a:r>
          </a:p>
          <a:p>
            <a:endParaRPr lang="en-US" altLang="en-US" smtClean="0"/>
          </a:p>
          <a:p>
            <a:r>
              <a:rPr lang="en-US" altLang="en-US" smtClean="0"/>
              <a:t>After watching the clip and before moving to the next slide, ask the class what they saw as causal factors. Write it up on the board. As you do, place each causal factor in one of the following columns: Environmental Causes, Equipment Causes, People Causes. Do </a:t>
            </a:r>
            <a:r>
              <a:rPr lang="en-US" altLang="en-US" b="1" smtClean="0"/>
              <a:t>not</a:t>
            </a:r>
            <a:r>
              <a:rPr lang="en-US" altLang="en-US" smtClean="0"/>
              <a:t> label these categories initially. Once the class has come up with the causes, ask them if they can create a category name for how you have placed the items on the board. You may want to coach them on some of the less obvious ones – like his indecision about paddling into the waves—he stops paddling, looks back and land, out at the waves, back at land—frozen in indecision.</a:t>
            </a:r>
          </a:p>
          <a:p>
            <a:endParaRPr lang="en-US" altLang="en-US" smtClean="0"/>
          </a:p>
          <a:p>
            <a:r>
              <a:rPr lang="en-US" altLang="en-US" smtClean="0"/>
              <a:t>Define these categories as the Hazard Factors that contributed to the accident. </a:t>
            </a:r>
          </a:p>
          <a:p>
            <a:endParaRPr lang="en-US" alt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3C7283EB-B888-4DCB-AD8B-9ECB19E8C158}" type="slidenum">
              <a:rPr kumimoji="0" lang="en-US" altLang="en-US" sz="1300"/>
              <a:pPr eaLnBrk="1" hangingPunct="1">
                <a:spcBef>
                  <a:spcPct val="0"/>
                </a:spcBef>
              </a:pPr>
              <a:t>16</a:t>
            </a:fld>
            <a:endParaRPr kumimoji="0" lang="en-US" altLang="en-US" sz="1300"/>
          </a:p>
        </p:txBody>
      </p:sp>
    </p:spTree>
    <p:extLst>
      <p:ext uri="{BB962C8B-B14F-4D97-AF65-F5344CB8AC3E}">
        <p14:creationId xmlns:p14="http://schemas.microsoft.com/office/powerpoint/2010/main" val="2637206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will let you walk through the major hazards that were identified in the class discussion about Tom Hank’s accident. Remind people about the concept of a “Close Call.” For example, ask them what would have happened if Tom Hanks had landed a foot away from the coral reef? This would be a near miss. All of the hazards were still present, he just ended up missing the accident by just 12 inches. </a:t>
            </a:r>
          </a:p>
          <a:p>
            <a:r>
              <a:rPr lang="en-US" altLang="en-US" smtClean="0"/>
              <a:t>You can also ask them to brainstorm the extended consequences of Tom’s accident. For example, he is in a remote location. His leg could get infected. Also some corals carry toxins so he could be poisoned.</a:t>
            </a:r>
          </a:p>
          <a:p>
            <a:endParaRPr lang="en-US" altLang="en-US" smtClean="0"/>
          </a:p>
          <a:p>
            <a:r>
              <a:rPr lang="en-US" altLang="en-US" smtClean="0"/>
              <a:t>Bring up the idea that the Equipment and Environmental Hazards are typically ‘objective’ things—things you can see, feel, etc. This makes them easier to identify. The People hazards are often much harder to identify. They are often ‘subjective’ things like feelings, attitudes, decision-making, etc. </a:t>
            </a:r>
          </a:p>
          <a:p>
            <a:endParaRPr lang="en-US" altLang="en-US" smtClean="0"/>
          </a:p>
          <a:p>
            <a:r>
              <a:rPr lang="en-US" altLang="en-US" smtClean="0"/>
              <a:t>Talk about the idea of fear/anxiety as one example. I ask if anyone skis or snowboards (if not ask them to relate it to another activity they do). I ask if anyone has ever gotten onto a trail and then realize they have made a big mistake. They are skiing something way too difficult (most will raise their hands). I talk about my experience as a Telemark skiier. How sometimes being on a difficult slope will get my adrenaline going, I’ll really focus and by taking it a piece at a time, I’ll get down. I relate how I’ve also gotten onto slopes that were so hard and I was so scared that my completely technique fell apart. Now I am really losing control of my skis and that makes me even more scared. Let people know that fear/anxiety is one of these things that can be invisible and can escalate suddenly increasing the risk level significantly.</a:t>
            </a:r>
          </a:p>
          <a:p>
            <a:endParaRPr lang="en-US" altLang="en-US" smtClean="0"/>
          </a:p>
          <a:p>
            <a:r>
              <a:rPr lang="en-US" altLang="en-US" smtClean="0"/>
              <a:t>I introduce the idea of ‘leader’s radar’ as one of the responsibilities of being a leader. One of the things you are looking for with your ‘radar’ is potential hazard factors.</a:t>
            </a:r>
          </a:p>
          <a:p>
            <a:endParaRPr lang="en-US" altLang="en-US" smtClean="0"/>
          </a:p>
          <a:p>
            <a:endParaRPr lang="en-US" alt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61772E6E-12A7-4677-AD35-505AFDD848C4}" type="slidenum">
              <a:rPr kumimoji="0" lang="en-US" altLang="en-US" sz="1300"/>
              <a:pPr eaLnBrk="1" hangingPunct="1">
                <a:spcBef>
                  <a:spcPct val="0"/>
                </a:spcBef>
              </a:pPr>
              <a:t>17</a:t>
            </a:fld>
            <a:endParaRPr kumimoji="0" lang="en-US" altLang="en-US" sz="1300"/>
          </a:p>
        </p:txBody>
      </p:sp>
    </p:spTree>
    <p:extLst>
      <p:ext uri="{BB962C8B-B14F-4D97-AF65-F5344CB8AC3E}">
        <p14:creationId xmlns:p14="http://schemas.microsoft.com/office/powerpoint/2010/main" val="629415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 think of each hazard factor as a ball that is added in to one of the three containers—Equipment Hazards, Environmental Hazards, and People Hazards. The actual “balls” that you put into the model are going to be dependent on the types of activities you are doing, your location, etc. For example, the hazard factors for rock climbing will be different than those for whitewater kayaking.</a:t>
            </a:r>
          </a:p>
          <a:p>
            <a:endParaRPr lang="en-US" altLang="en-US" smtClean="0"/>
          </a:p>
          <a:p>
            <a:r>
              <a:rPr lang="en-US" altLang="en-US" smtClean="0"/>
              <a:t>Let's take a look at the next stage of the model that will show how these factors all interact to create a dynamic risk level.</a:t>
            </a:r>
          </a:p>
          <a:p>
            <a:endParaRPr lang="en-US" altLang="en-US" smtClean="0"/>
          </a:p>
          <a:p>
            <a:endParaRPr lang="en-US" altLang="en-US" smtClean="0"/>
          </a:p>
          <a:p>
            <a:endParaRPr lang="en-US" altLang="en-US" smtClean="0"/>
          </a:p>
          <a:p>
            <a:r>
              <a:rPr lang="en-US" altLang="en-US" smtClean="0"/>
              <a:t> </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1F569880-66D6-4BE7-8916-FFC3DCE3F845}" type="slidenum">
              <a:rPr kumimoji="0" lang="en-US" altLang="en-US" sz="1300"/>
              <a:pPr eaLnBrk="1" hangingPunct="1">
                <a:spcBef>
                  <a:spcPct val="0"/>
                </a:spcBef>
              </a:pPr>
              <a:t>18</a:t>
            </a:fld>
            <a:endParaRPr kumimoji="0" lang="en-US" altLang="en-US" sz="1300"/>
          </a:p>
        </p:txBody>
      </p:sp>
    </p:spTree>
    <p:extLst>
      <p:ext uri="{BB962C8B-B14F-4D97-AF65-F5344CB8AC3E}">
        <p14:creationId xmlns:p14="http://schemas.microsoft.com/office/powerpoint/2010/main" val="83778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In the center we see risk levels. As Hazard Factors accumulate on the left-hand side of balance scale, here shown as adding balls into the cylinders, the piston in the Risk Level cylinder will go up. Increasing the risk level doesn’t mean that you are going to have an accident, just that the potential for having an accident is increasing.</a:t>
            </a:r>
          </a:p>
          <a:p>
            <a:endParaRPr lang="en-US" altLang="en-US" dirty="0" smtClean="0"/>
          </a:p>
          <a:p>
            <a:r>
              <a:rPr lang="en-US" altLang="en-US" dirty="0" smtClean="0"/>
              <a:t>This is a place to remind people of the Risk Formula:</a:t>
            </a:r>
          </a:p>
          <a:p>
            <a:endParaRPr lang="en-US" altLang="en-US" dirty="0" smtClean="0"/>
          </a:p>
          <a:p>
            <a:r>
              <a:rPr lang="en-US" altLang="en-US" dirty="0" smtClean="0"/>
              <a:t>Frequency/Probability * Severity = Risk Level</a:t>
            </a:r>
          </a:p>
          <a:p>
            <a:endParaRPr lang="en-US" altLang="en-US" dirty="0" smtClean="0"/>
          </a:p>
          <a:p>
            <a:endParaRPr lang="en-US" altLang="en-US"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300"/>
              <a:pPr eaLnBrk="1" hangingPunct="1">
                <a:spcBef>
                  <a:spcPct val="0"/>
                </a:spcBef>
              </a:pPr>
              <a:t>19</a:t>
            </a:fld>
            <a:endParaRPr kumimoji="0" lang="en-US" altLang="en-US" sz="1300"/>
          </a:p>
        </p:txBody>
      </p:sp>
    </p:spTree>
    <p:extLst>
      <p:ext uri="{BB962C8B-B14F-4D97-AF65-F5344CB8AC3E}">
        <p14:creationId xmlns:p14="http://schemas.microsoft.com/office/powerpoint/2010/main" val="2689449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Here’s an overview of the Tom Hanks accident. </a:t>
            </a:r>
          </a:p>
          <a:p>
            <a:endParaRPr lang="en-US" altLang="en-US" smtClean="0"/>
          </a:p>
          <a:p>
            <a:r>
              <a:rPr lang="en-US" altLang="en-US" smtClean="0"/>
              <a:t>In order to manage risk you need to systematically look for and assess the potential Hazard Factors. Before a trip goes out you want to make a list of the types of things that could be hazards. During the trip you want to be constantly looking for Hazard Factors.</a:t>
            </a:r>
          </a:p>
          <a:p>
            <a:r>
              <a:rPr lang="en-US" altLang="en-US" smtClean="0"/>
              <a:t> </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F81D4A7B-AC19-427C-ADDE-D13DF3EEC3CC}" type="slidenum">
              <a:rPr kumimoji="0" lang="en-US" altLang="en-US" sz="1300"/>
              <a:pPr eaLnBrk="1" hangingPunct="1">
                <a:spcBef>
                  <a:spcPct val="0"/>
                </a:spcBef>
              </a:pPr>
              <a:t>20</a:t>
            </a:fld>
            <a:endParaRPr kumimoji="0" lang="en-US" altLang="en-US" sz="1300"/>
          </a:p>
        </p:txBody>
      </p:sp>
    </p:spTree>
    <p:extLst>
      <p:ext uri="{BB962C8B-B14F-4D97-AF65-F5344CB8AC3E}">
        <p14:creationId xmlns:p14="http://schemas.microsoft.com/office/powerpoint/2010/main" val="1268605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actual “balls” that you put into the model are going to be dependent on the types of activities you are doing, your location, etc. Here are some examples of factors (balls) in the Environment, Equipment, and People Hazard categories.</a:t>
            </a:r>
          </a:p>
          <a:p>
            <a:endParaRPr lang="en-US" altLang="en-US" smtClean="0"/>
          </a:p>
          <a:p>
            <a:r>
              <a:rPr lang="en-US" altLang="en-US" smtClean="0"/>
              <a:t>If you want to get more detailed about this you can have the group brainstorm examples of the different categories of Hazard Factors. You can also break the People Factors into different populations (people hazards for everyone in the group, people hazards for participants, people hazards for leaders, and people hazards for the entire group). There are some slides of this in the appendix.</a:t>
            </a:r>
          </a:p>
          <a:p>
            <a:endParaRPr lang="en-US" altLang="en-US" smtClean="0"/>
          </a:p>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6AE40E6-1311-4CBC-B4E4-57E16091460D}" type="slidenum">
              <a:rPr kumimoji="0" lang="en-US" altLang="en-US" sz="1300"/>
              <a:pPr eaLnBrk="1" hangingPunct="1">
                <a:spcBef>
                  <a:spcPct val="0"/>
                </a:spcBef>
              </a:pPr>
              <a:t>21</a:t>
            </a:fld>
            <a:endParaRPr kumimoji="0" lang="en-US" altLang="en-US" sz="1300"/>
          </a:p>
        </p:txBody>
      </p:sp>
    </p:spTree>
    <p:extLst>
      <p:ext uri="{BB962C8B-B14F-4D97-AF65-F5344CB8AC3E}">
        <p14:creationId xmlns:p14="http://schemas.microsoft.com/office/powerpoint/2010/main" val="17533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t>This presentation and associated materials is being released under the Creative Commons 3.0 license. This material is copyrighted by Rick Curtis. It may be used under the following conditions. This slide must be shown whenever this presentation is given.</a:t>
            </a:r>
          </a:p>
          <a:p>
            <a:pPr>
              <a:defRPr/>
            </a:pPr>
            <a:endParaRPr lang="en-US" dirty="0" smtClean="0"/>
          </a:p>
          <a:p>
            <a:pPr>
              <a:defRPr/>
            </a:pPr>
            <a:r>
              <a:rPr lang="en-US" sz="1400" dirty="0" smtClean="0"/>
              <a:t>The information below must  be included in all usage/display of this copyrighted work.</a:t>
            </a:r>
          </a:p>
          <a:p>
            <a:pPr>
              <a:defRPr/>
            </a:pPr>
            <a:endParaRPr lang="en-US" sz="1400" dirty="0" smtClean="0"/>
          </a:p>
          <a:p>
            <a:pPr>
              <a:defRPr/>
            </a:pPr>
            <a:r>
              <a:rPr lang="en-US" sz="1400" b="1" dirty="0" smtClean="0"/>
              <a:t>You are free:</a:t>
            </a:r>
          </a:p>
          <a:p>
            <a:pPr lvl="1">
              <a:defRPr/>
            </a:pPr>
            <a:r>
              <a:rPr lang="en-US" sz="1400" b="1" dirty="0" smtClean="0"/>
              <a:t>to Share</a:t>
            </a:r>
            <a:r>
              <a:rPr lang="en-US" sz="1400" dirty="0" smtClean="0"/>
              <a:t> — to copy, distribute, display, and perform the work</a:t>
            </a:r>
          </a:p>
          <a:p>
            <a:pPr lvl="1">
              <a:defRPr/>
            </a:pPr>
            <a:r>
              <a:rPr lang="en-US" sz="1400" b="1" dirty="0" smtClean="0"/>
              <a:t>to Remix</a:t>
            </a:r>
            <a:r>
              <a:rPr lang="en-US" sz="1400" dirty="0" smtClean="0"/>
              <a:t> — to make derivative works</a:t>
            </a:r>
          </a:p>
          <a:p>
            <a:pPr lvl="1">
              <a:defRPr/>
            </a:pPr>
            <a:endParaRPr lang="en-US" sz="1400" dirty="0" smtClean="0"/>
          </a:p>
          <a:p>
            <a:pPr>
              <a:defRPr/>
            </a:pPr>
            <a:r>
              <a:rPr lang="en-US" sz="1400" b="1" dirty="0" smtClean="0"/>
              <a:t>Under the following conditions:</a:t>
            </a:r>
          </a:p>
          <a:p>
            <a:pPr lvl="1">
              <a:defRPr/>
            </a:pPr>
            <a:r>
              <a:rPr lang="en-US" sz="1400" b="1" dirty="0" smtClean="0"/>
              <a:t>Attribution</a:t>
            </a:r>
            <a:r>
              <a:rPr lang="en-US" sz="1400" dirty="0" smtClean="0"/>
              <a:t>. You must attribute the work in the manner specified by the author or licensor (but not in any way that suggests that they endorse you or your use of the work).</a:t>
            </a:r>
          </a:p>
          <a:p>
            <a:pPr lvl="1">
              <a:defRPr/>
            </a:pPr>
            <a:r>
              <a:rPr lang="en-US" sz="1400" b="1" dirty="0" smtClean="0"/>
              <a:t>Noncommercial</a:t>
            </a:r>
            <a:r>
              <a:rPr lang="en-US" sz="1400" dirty="0" smtClean="0"/>
              <a:t>. You may not use this work for commercial purposes. </a:t>
            </a:r>
          </a:p>
          <a:p>
            <a:pPr lvl="1">
              <a:defRPr/>
            </a:pPr>
            <a:r>
              <a:rPr lang="en-US" sz="1400" b="1" dirty="0" smtClean="0"/>
              <a:t>Share Alike</a:t>
            </a:r>
            <a:r>
              <a:rPr lang="en-US" sz="1400" dirty="0" smtClean="0"/>
              <a:t>. If you alter, transform, or build upon this work, you may distribute the resulting work only under the same or similar license to this one. </a:t>
            </a:r>
          </a:p>
          <a:p>
            <a:pPr lvl="1">
              <a:defRPr/>
            </a:pPr>
            <a:endParaRPr lang="en-US" sz="1400" dirty="0" smtClean="0"/>
          </a:p>
          <a:p>
            <a:pPr>
              <a:defRPr/>
            </a:pPr>
            <a:r>
              <a:rPr lang="en-US" sz="1400" dirty="0" smtClean="0"/>
              <a:t>Apart from the remix rights granted under this license, nothing in this license impairs or restricts the author's rights.</a:t>
            </a:r>
          </a:p>
          <a:p>
            <a:pPr>
              <a:defRPr/>
            </a:pPr>
            <a:endParaRPr lang="en-US" sz="1400" dirty="0" smtClean="0"/>
          </a:p>
          <a:p>
            <a:pPr>
              <a:defRPr/>
            </a:pPr>
            <a:r>
              <a:rPr lang="en-US" sz="1400" b="1" dirty="0" smtClean="0"/>
              <a:t>Attribution Statement (must be included in all works):</a:t>
            </a:r>
          </a:p>
          <a:p>
            <a:pPr>
              <a:defRPr/>
            </a:pPr>
            <a:r>
              <a:rPr lang="en-US" sz="1400" dirty="0" smtClean="0"/>
              <a:t>The Risk Assessment &amp; Safety Management Model is the creation of Rick Curtis Director of the Outdoor Action Program at Princeton University and the founder of OutdoorEd.com.</a:t>
            </a:r>
          </a:p>
          <a:p>
            <a:pPr>
              <a:defRPr/>
            </a:pPr>
            <a:endParaRPr lang="en-US"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93EE4EC9-8E10-48B9-9D0C-0B7EF422DA22}" type="slidenum">
              <a:rPr kumimoji="0" lang="en-US" altLang="en-US" sz="1300"/>
              <a:pPr eaLnBrk="1" hangingPunct="1">
                <a:spcBef>
                  <a:spcPct val="0"/>
                </a:spcBef>
              </a:pPr>
              <a:t>2</a:t>
            </a:fld>
            <a:endParaRPr kumimoji="0" lang="en-US" altLang="en-US" sz="1300"/>
          </a:p>
        </p:txBody>
      </p:sp>
    </p:spTree>
    <p:extLst>
      <p:ext uri="{BB962C8B-B14F-4D97-AF65-F5344CB8AC3E}">
        <p14:creationId xmlns:p14="http://schemas.microsoft.com/office/powerpoint/2010/main" val="388201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There are a number of factors that have an influence on the types of hazards one can experience.</a:t>
            </a:r>
          </a:p>
          <a:p>
            <a:endParaRPr lang="en-US" altLang="en-US" smtClean="0"/>
          </a:p>
          <a:p>
            <a:r>
              <a:rPr lang="en-US" altLang="en-US" b="1" smtClean="0"/>
              <a:t>Location</a:t>
            </a:r>
            <a:r>
              <a:rPr lang="en-US" altLang="en-US" smtClean="0"/>
              <a:t> has an impact on the potential severity level on an incident. When you are close to resources, the ability to respond to an incident can be greater with a shorter response time. In a remote location getting help may be difficult and time consuming.</a:t>
            </a:r>
          </a:p>
          <a:p>
            <a:r>
              <a:rPr lang="en-US" altLang="en-US" smtClean="0"/>
              <a:t>The particular </a:t>
            </a:r>
            <a:r>
              <a:rPr lang="en-US" altLang="en-US" b="1" smtClean="0"/>
              <a:t>Activity</a:t>
            </a:r>
            <a:r>
              <a:rPr lang="en-US" altLang="en-US" smtClean="0"/>
              <a:t> that you are engaged in is an important factor. The Hazard Factors on a summer backpacking trip are very different from the Hazard Factors on a winter backcountry skiing trip. Also, the Environment related to the activity can be either Static or Dynamic. A </a:t>
            </a:r>
            <a:r>
              <a:rPr lang="en-US" altLang="en-US" b="1" smtClean="0"/>
              <a:t>Static Environment </a:t>
            </a:r>
            <a:r>
              <a:rPr lang="en-US" altLang="en-US" smtClean="0"/>
              <a:t>is one that changes on a time line that is observable. For example on a summer backpacking trip weather can change but it changes over time and you can observer that the weather is deteriorating with enough time to take action. </a:t>
            </a:r>
            <a:r>
              <a:rPr lang="en-US" altLang="en-US" b="1" smtClean="0"/>
              <a:t>A Dynamic Environment </a:t>
            </a:r>
            <a:r>
              <a:rPr lang="en-US" altLang="en-US" smtClean="0"/>
              <a:t>is something that changes over a much faster time period and often can’t be anticipated. For example, suddenly having a slope avalanche beneath you on a backcountry skiing trip is a Dynamic Environment. Of course Dynamic Environments add additional hazard.</a:t>
            </a:r>
          </a:p>
          <a:p>
            <a:endParaRPr lang="en-US" altLang="en-US" smtClean="0"/>
          </a:p>
          <a:p>
            <a:r>
              <a:rPr lang="en-US" altLang="en-US" smtClean="0"/>
              <a:t>Finally Season has a significant impact which includes the general climate for that location at that time of year and also includes local weather variations that can take place.</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728D9887-3774-491E-AB25-BBC391678F6D}" type="slidenum">
              <a:rPr kumimoji="0" lang="en-US" altLang="en-US" sz="1300"/>
              <a:pPr eaLnBrk="1" hangingPunct="1">
                <a:spcBef>
                  <a:spcPct val="0"/>
                </a:spcBef>
              </a:pPr>
              <a:t>22</a:t>
            </a:fld>
            <a:endParaRPr kumimoji="0" lang="en-US" altLang="en-US" sz="1300"/>
          </a:p>
        </p:txBody>
      </p:sp>
    </p:spTree>
    <p:extLst>
      <p:ext uri="{BB962C8B-B14F-4D97-AF65-F5344CB8AC3E}">
        <p14:creationId xmlns:p14="http://schemas.microsoft.com/office/powerpoint/2010/main" val="445853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 All Balls are the Same Size’</a:t>
            </a:r>
          </a:p>
          <a:p>
            <a:endParaRPr lang="en-US" altLang="en-US" smtClean="0"/>
          </a:p>
          <a:p>
            <a:r>
              <a:rPr lang="en-US" altLang="en-US" smtClean="0"/>
              <a:t>Calculating the impact of risk is more than just identifying the particular hazard. It’s also important to recognize that some hazards have more impact than others. One formula that is used for calculating the individual risk is</a:t>
            </a:r>
          </a:p>
          <a:p>
            <a:r>
              <a:rPr lang="en-US" altLang="en-US" smtClean="0"/>
              <a:t>RISK = FREQUENCY OF OCCURENCE * SEVERITY OF OUTCOME</a:t>
            </a:r>
          </a:p>
          <a:p>
            <a:endParaRPr lang="en-US" altLang="en-US" smtClean="0"/>
          </a:p>
          <a:p>
            <a:r>
              <a:rPr lang="en-US" altLang="en-US" smtClean="0"/>
              <a:t> Let’s take the example of High Altitude. There are a number of illnesses associated with High Altitude.</a:t>
            </a:r>
          </a:p>
          <a:p>
            <a:pPr>
              <a:buFontTx/>
              <a:buChar char="•"/>
            </a:pPr>
            <a:r>
              <a:rPr lang="en-US" altLang="en-US" smtClean="0"/>
              <a:t>Mild Altitude Sickness</a:t>
            </a:r>
          </a:p>
          <a:p>
            <a:pPr>
              <a:buFontTx/>
              <a:buChar char="•"/>
            </a:pPr>
            <a:r>
              <a:rPr lang="en-US" altLang="en-US" smtClean="0"/>
              <a:t>High Altitude Pulmonary Edema (HAPE)</a:t>
            </a:r>
          </a:p>
          <a:p>
            <a:pPr>
              <a:buFontTx/>
              <a:buChar char="•"/>
            </a:pPr>
            <a:r>
              <a:rPr lang="en-US" altLang="en-US" smtClean="0"/>
              <a:t>High Altitude Cerebral Edema (HACE) </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2B38820C-8277-4A2E-B37C-B95428D50453}" type="slidenum">
              <a:rPr kumimoji="0" lang="en-US" altLang="en-US" sz="1300"/>
              <a:pPr eaLnBrk="1" hangingPunct="1">
                <a:spcBef>
                  <a:spcPct val="0"/>
                </a:spcBef>
              </a:pPr>
              <a:t>23</a:t>
            </a:fld>
            <a:endParaRPr kumimoji="0" lang="en-US" altLang="en-US" sz="1300"/>
          </a:p>
        </p:txBody>
      </p:sp>
    </p:spTree>
    <p:extLst>
      <p:ext uri="{BB962C8B-B14F-4D97-AF65-F5344CB8AC3E}">
        <p14:creationId xmlns:p14="http://schemas.microsoft.com/office/powerpoint/2010/main" val="2809363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Let’s see what the impact of this particular Hazard Factor will be at 10,000 feet (3,048 meters). For this example the actual numbers are not based on any real scale (or the 1-5 scale) but merely serve to illustrate the point. </a:t>
            </a:r>
          </a:p>
          <a:p>
            <a:endParaRPr lang="en-US" altLang="en-US" smtClean="0"/>
          </a:p>
          <a:p>
            <a:r>
              <a:rPr lang="en-US" altLang="en-US" smtClean="0"/>
              <a:t>At 10,000 feet the chance of Mild Altitude Sickness is moderate but the severity at this altitude is low so we’ll give it a total value of </a:t>
            </a:r>
          </a:p>
          <a:p>
            <a:r>
              <a:rPr lang="en-US" altLang="en-US" smtClean="0"/>
              <a:t/>
            </a:r>
            <a:br>
              <a:rPr lang="en-US" altLang="en-US" smtClean="0"/>
            </a:br>
            <a:r>
              <a:rPr lang="en-US" altLang="en-US" smtClean="0"/>
              <a:t>Frequency Moderate (5) * Severity Low (2) = Moderate Risk (10)</a:t>
            </a:r>
          </a:p>
          <a:p>
            <a:endParaRPr lang="en-US" altLang="en-US" smtClean="0"/>
          </a:p>
          <a:p>
            <a:r>
              <a:rPr lang="en-US" altLang="en-US" smtClean="0"/>
              <a:t>High Altitude Pulmonary Edema (HAPE) is</a:t>
            </a:r>
            <a:br>
              <a:rPr lang="en-US" altLang="en-US" smtClean="0"/>
            </a:br>
            <a:r>
              <a:rPr lang="en-US" altLang="en-US" smtClean="0"/>
              <a:t>Frequency Very Low (0.1) * Severity High (10) = Low Risk (1)</a:t>
            </a:r>
          </a:p>
          <a:p>
            <a:endParaRPr lang="en-US" altLang="en-US" smtClean="0"/>
          </a:p>
          <a:p>
            <a:r>
              <a:rPr lang="en-US" altLang="en-US" smtClean="0"/>
              <a:t>High Altitude Cerebral Edema (HACE) is</a:t>
            </a:r>
            <a:br>
              <a:rPr lang="en-US" altLang="en-US" smtClean="0"/>
            </a:br>
            <a:r>
              <a:rPr lang="en-US" altLang="en-US" smtClean="0"/>
              <a:t>Frequency Very Low(0.1) * Severity High (10) = Low Risk (1) </a:t>
            </a:r>
          </a:p>
          <a:p>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4DAF8D6D-4364-462C-B34F-1A72DCF29352}" type="slidenum">
              <a:rPr kumimoji="0" lang="en-US" altLang="en-US" sz="1300"/>
              <a:pPr eaLnBrk="1" hangingPunct="1">
                <a:spcBef>
                  <a:spcPct val="0"/>
                </a:spcBef>
              </a:pPr>
              <a:t>24</a:t>
            </a:fld>
            <a:endParaRPr kumimoji="0" lang="en-US" altLang="en-US" sz="1300"/>
          </a:p>
        </p:txBody>
      </p:sp>
    </p:spTree>
    <p:extLst>
      <p:ext uri="{BB962C8B-B14F-4D97-AF65-F5344CB8AC3E}">
        <p14:creationId xmlns:p14="http://schemas.microsoft.com/office/powerpoint/2010/main" val="1674616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At high altitudes the Frequency of these illnesses is fairly high and the Severity is high. If we assign some numbers to these we get a Risk Level of 12, a very large ‘ball.’</a:t>
            </a:r>
          </a:p>
          <a:p>
            <a:endParaRPr lang="en-US" altLang="en-US" dirty="0" smtClean="0"/>
          </a:p>
          <a:p>
            <a:r>
              <a:rPr lang="en-US" altLang="en-US" dirty="0" smtClean="0"/>
              <a:t>At 18,000 feet the occurrence of </a:t>
            </a:r>
          </a:p>
          <a:p>
            <a:r>
              <a:rPr lang="en-US" altLang="en-US" dirty="0" smtClean="0"/>
              <a:t>Mild Altitude Sickness is </a:t>
            </a:r>
          </a:p>
          <a:p>
            <a:r>
              <a:rPr lang="en-US" altLang="en-US" dirty="0" smtClean="0"/>
              <a:t>Frequency Very</a:t>
            </a:r>
            <a:r>
              <a:rPr lang="en-US" altLang="en-US" baseline="0" dirty="0" smtClean="0"/>
              <a:t> </a:t>
            </a:r>
            <a:r>
              <a:rPr lang="en-US" altLang="en-US" dirty="0" smtClean="0"/>
              <a:t>High (10) * Severity Low (2) = Moderate Risk (20)</a:t>
            </a:r>
          </a:p>
          <a:p>
            <a:endParaRPr lang="en-US" altLang="en-US" dirty="0" smtClean="0"/>
          </a:p>
          <a:p>
            <a:r>
              <a:rPr lang="en-US" altLang="en-US" dirty="0" smtClean="0"/>
              <a:t>High Altitude Pulmonary Edema (HAPE) is</a:t>
            </a:r>
          </a:p>
          <a:p>
            <a:r>
              <a:rPr lang="en-US" altLang="en-US" dirty="0" smtClean="0"/>
              <a:t>Frequency Moderate (5) * Severity High (10) = High Risk (50)</a:t>
            </a:r>
          </a:p>
          <a:p>
            <a:endParaRPr lang="en-US" altLang="en-US" dirty="0" smtClean="0"/>
          </a:p>
          <a:p>
            <a:r>
              <a:rPr lang="en-US" altLang="en-US" dirty="0" smtClean="0"/>
              <a:t>High Altitude Cerebral Edema (HACE) is</a:t>
            </a:r>
          </a:p>
          <a:p>
            <a:r>
              <a:rPr lang="en-US" altLang="en-US" dirty="0" smtClean="0"/>
              <a:t>Frequency Moderate (5) * Severity High (10) = Low Risk (50) </a:t>
            </a:r>
          </a:p>
          <a:p>
            <a:endParaRPr lang="en-US" altLang="en-US" dirty="0"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E2910C2F-3079-4FF4-A159-D2146CC9DA6C}" type="slidenum">
              <a:rPr kumimoji="0" lang="en-US" altLang="en-US" sz="1300"/>
              <a:pPr eaLnBrk="1" hangingPunct="1">
                <a:spcBef>
                  <a:spcPct val="0"/>
                </a:spcBef>
              </a:pPr>
              <a:t>25</a:t>
            </a:fld>
            <a:endParaRPr kumimoji="0" lang="en-US" altLang="en-US" sz="1300"/>
          </a:p>
        </p:txBody>
      </p:sp>
    </p:spTree>
    <p:extLst>
      <p:ext uri="{BB962C8B-B14F-4D97-AF65-F5344CB8AC3E}">
        <p14:creationId xmlns:p14="http://schemas.microsoft.com/office/powerpoint/2010/main" val="3377614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class how they can reduce the Risk Level. We’ll continue to build on this slide as we go through the presentation.</a:t>
            </a:r>
          </a:p>
          <a:p>
            <a:endParaRPr lang="en-US" dirty="0" smtClean="0"/>
          </a:p>
          <a:p>
            <a:r>
              <a:rPr lang="en-US" dirty="0" smtClean="0"/>
              <a:t>To Reduce</a:t>
            </a:r>
            <a:r>
              <a:rPr lang="en-US" baseline="0" dirty="0" smtClean="0"/>
              <a:t> the Risk Level</a:t>
            </a:r>
          </a:p>
          <a:p>
            <a:endParaRPr lang="en-US" baseline="0" dirty="0" smtClean="0"/>
          </a:p>
          <a:p>
            <a:r>
              <a:rPr lang="en-US" baseline="0" dirty="0" smtClean="0"/>
              <a:t>1. Remove or Reduce all the Hazards you can</a:t>
            </a:r>
            <a:endParaRPr lang="en-US" dirty="0"/>
          </a:p>
        </p:txBody>
      </p:sp>
      <p:sp>
        <p:nvSpPr>
          <p:cNvPr id="4" name="Slide Number Placeholder 3"/>
          <p:cNvSpPr>
            <a:spLocks noGrp="1"/>
          </p:cNvSpPr>
          <p:nvPr>
            <p:ph type="sldNum" sz="quarter" idx="10"/>
          </p:nvPr>
        </p:nvSpPr>
        <p:spPr/>
        <p:txBody>
          <a:bodyPr/>
          <a:lstStyle/>
          <a:p>
            <a:pPr>
              <a:defRPr/>
            </a:pPr>
            <a:fld id="{3BE1DC23-9721-4E23-946C-967486DDDE8C}" type="slidenum">
              <a:rPr lang="en-US" smtClean="0"/>
              <a:pPr>
                <a:defRPr/>
              </a:pPr>
              <a:t>26</a:t>
            </a:fld>
            <a:endParaRPr lang="en-US"/>
          </a:p>
        </p:txBody>
      </p:sp>
    </p:spTree>
    <p:extLst>
      <p:ext uri="{BB962C8B-B14F-4D97-AF65-F5344CB8AC3E}">
        <p14:creationId xmlns:p14="http://schemas.microsoft.com/office/powerpoint/2010/main" val="1375801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Scales of course mean that there is something being balanced against; those are the positive factors —Safety Factors — that work to reduce the potential for loss. Once again we can see each of the Safety Factors as balls, the more balls in the cylinders the greater the “Safety Weight” on the scale. Safety Weight acts to counterbalance Hazard Weight.</a:t>
            </a:r>
          </a:p>
          <a:p>
            <a:endParaRPr lang="en-US" alt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30043BC1-65BB-44ED-B862-E99AB9700E86}" type="slidenum">
              <a:rPr kumimoji="0" lang="en-US" altLang="en-US" sz="1300"/>
              <a:pPr eaLnBrk="1" hangingPunct="1">
                <a:spcBef>
                  <a:spcPct val="0"/>
                </a:spcBef>
              </a:pPr>
              <a:t>27</a:t>
            </a:fld>
            <a:endParaRPr kumimoji="0" lang="en-US" altLang="en-US" sz="1300"/>
          </a:p>
        </p:txBody>
      </p:sp>
    </p:spTree>
    <p:extLst>
      <p:ext uri="{BB962C8B-B14F-4D97-AF65-F5344CB8AC3E}">
        <p14:creationId xmlns:p14="http://schemas.microsoft.com/office/powerpoint/2010/main" val="2649028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eaLnBrk="1" hangingPunct="1">
              <a:lnSpc>
                <a:spcPct val="90000"/>
              </a:lnSpc>
              <a:buFont typeface="Arial" pitchFamily="34" charset="0"/>
              <a:buNone/>
              <a:defRPr/>
            </a:pPr>
            <a:r>
              <a:rPr lang="en-US" sz="3000" dirty="0" smtClean="0">
                <a:solidFill>
                  <a:srgbClr val="4841D9"/>
                </a:solidFill>
                <a:cs typeface="Times New Roman" pitchFamily="18" charset="0"/>
              </a:rPr>
              <a:t>Here are some examples of Safety Factors in each of the three areas. Equipment Safety Factors, Environmental Safety Factors and People Safety Factors. You can present these or have the class brainstorm a list.</a:t>
            </a:r>
          </a:p>
          <a:p>
            <a:pPr eaLnBrk="1" hangingPunct="1">
              <a:lnSpc>
                <a:spcPct val="90000"/>
              </a:lnSpc>
              <a:buFont typeface="Arial" pitchFamily="34" charset="0"/>
              <a:buNone/>
              <a:defRPr/>
            </a:pPr>
            <a:endParaRPr lang="en-US" sz="3000" dirty="0" smtClean="0">
              <a:solidFill>
                <a:srgbClr val="4841D9"/>
              </a:solidFill>
              <a:cs typeface="Times New Roman" pitchFamily="18" charset="0"/>
            </a:endParaRPr>
          </a:p>
          <a:p>
            <a:pPr eaLnBrk="1" hangingPunct="1">
              <a:lnSpc>
                <a:spcPct val="90000"/>
              </a:lnSpc>
              <a:buFont typeface="Arial" pitchFamily="34" charset="0"/>
              <a:buNone/>
              <a:defRPr/>
            </a:pPr>
            <a:r>
              <a:rPr lang="en-US" sz="3000" dirty="0" smtClean="0">
                <a:solidFill>
                  <a:srgbClr val="4841D9"/>
                </a:solidFill>
                <a:cs typeface="Times New Roman" pitchFamily="18" charset="0"/>
              </a:rPr>
              <a:t>This is a place where I introduce the concept of protocols. I ask the group to define a protocol. (Typically a standard operating procedure). I then give examples of protocols from our program such as when canoeing on the river everyone always wears a life jacket. I explain that some protocols are always in place (like this example). Other protocols may be implemented in different situations (some up with an example from your program).  They key to this is the issue of leader judgment. There will be times when the leaders have to decide if they need to implement a particular protocol (we’ll give an example in a later slide). I talk about protocols as ‘someone else’s experience that is packaged to help you.’ For example, lightning procedures. Most programs have never had a lightning strike, but there are a set of procedures for what to do. </a:t>
            </a:r>
          </a:p>
          <a:p>
            <a:pPr eaLnBrk="1" hangingPunct="1">
              <a:lnSpc>
                <a:spcPct val="90000"/>
              </a:lnSpc>
              <a:buFont typeface="Arial" pitchFamily="34" charset="0"/>
              <a:buNone/>
              <a:defRPr/>
            </a:pPr>
            <a:endParaRPr lang="en-US" sz="3000" dirty="0" smtClean="0">
              <a:solidFill>
                <a:srgbClr val="4841D9"/>
              </a:solidFill>
              <a:cs typeface="Times New Roman" pitchFamily="18" charset="0"/>
            </a:endParaRPr>
          </a:p>
          <a:p>
            <a:pPr eaLnBrk="1" hangingPunct="1">
              <a:lnSpc>
                <a:spcPct val="90000"/>
              </a:lnSpc>
              <a:buFont typeface="Arial" pitchFamily="34" charset="0"/>
              <a:buNone/>
              <a:defRPr/>
            </a:pPr>
            <a:r>
              <a:rPr lang="en-US" sz="3000" dirty="0" smtClean="0">
                <a:solidFill>
                  <a:srgbClr val="4841D9"/>
                </a:solidFill>
                <a:cs typeface="Times New Roman" pitchFamily="18" charset="0"/>
              </a:rPr>
              <a:t>Here is an example of when a protocol is not always implemented (which you could also bring in later). </a:t>
            </a:r>
            <a:r>
              <a:rPr lang="en-US" dirty="0" smtClean="0"/>
              <a:t>When doing a stream crossing with a backpack it is a common protocol to undo your </a:t>
            </a:r>
            <a:r>
              <a:rPr lang="en-US" dirty="0" err="1" smtClean="0"/>
              <a:t>hipbelt</a:t>
            </a:r>
            <a:r>
              <a:rPr lang="en-US" dirty="0" smtClean="0"/>
              <a:t>. But if the stream is only has 6 inches deep, it's not necessary for everyone to undo their hip belts in order to walk across. Leader judgment becomes essential to assess the risk and determine if the water is deep enough that taking </a:t>
            </a:r>
            <a:r>
              <a:rPr lang="en-US" dirty="0" err="1" smtClean="0"/>
              <a:t>hipbelts</a:t>
            </a:r>
            <a:r>
              <a:rPr lang="en-US" dirty="0" smtClean="0"/>
              <a:t> off is an important Safety Factor.</a:t>
            </a:r>
            <a:endParaRPr lang="en-US" sz="3000" dirty="0" smtClean="0">
              <a:solidFill>
                <a:srgbClr val="4841D9"/>
              </a:solidFill>
              <a:cs typeface="Times New Roman" pitchFamily="18" charset="0"/>
            </a:endParaRPr>
          </a:p>
          <a:p>
            <a:pPr eaLnBrk="1" hangingPunct="1">
              <a:lnSpc>
                <a:spcPct val="90000"/>
              </a:lnSpc>
              <a:buFont typeface="Arial" pitchFamily="34" charset="0"/>
              <a:buNone/>
              <a:defRPr/>
            </a:pPr>
            <a:endParaRPr lang="en-US" sz="3000" dirty="0" smtClean="0">
              <a:solidFill>
                <a:srgbClr val="4841D9"/>
              </a:solidFill>
              <a:cs typeface="Times New Roman" pitchFamily="18" charset="0"/>
            </a:endParaRPr>
          </a:p>
          <a:p>
            <a:pPr eaLnBrk="1" hangingPunct="1">
              <a:lnSpc>
                <a:spcPct val="90000"/>
              </a:lnSpc>
              <a:buFont typeface="Arial" pitchFamily="34" charset="0"/>
              <a:buNone/>
              <a:defRPr/>
            </a:pPr>
            <a:r>
              <a:rPr lang="en-US" sz="3000" dirty="0" smtClean="0">
                <a:solidFill>
                  <a:srgbClr val="4841D9"/>
                </a:solidFill>
                <a:cs typeface="Times New Roman" pitchFamily="18" charset="0"/>
              </a:rPr>
              <a:t>If the group understands the Situational Leadership Model and different styles of leadership, you can mention how the correct leadership style can be an important safety factor.</a:t>
            </a:r>
          </a:p>
          <a:p>
            <a:pPr>
              <a:defRPr/>
            </a:pPr>
            <a:r>
              <a:rPr lang="en-US" dirty="0" smtClean="0"/>
              <a:t> </a:t>
            </a:r>
          </a:p>
          <a:p>
            <a:pPr>
              <a:defRPr/>
            </a:pPr>
            <a:endParaRPr lang="en-US" dirty="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C6991E8-D8CC-4B5C-95BA-CB6BD6C7DEE4}" type="slidenum">
              <a:rPr kumimoji="0" lang="en-US" altLang="en-US" sz="1300"/>
              <a:pPr eaLnBrk="1" hangingPunct="1">
                <a:spcBef>
                  <a:spcPct val="0"/>
                </a:spcBef>
              </a:pPr>
              <a:t>28</a:t>
            </a:fld>
            <a:endParaRPr kumimoji="0" lang="en-US" altLang="en-US" sz="1300"/>
          </a:p>
        </p:txBody>
      </p:sp>
    </p:spTree>
    <p:extLst>
      <p:ext uri="{BB962C8B-B14F-4D97-AF65-F5344CB8AC3E}">
        <p14:creationId xmlns:p14="http://schemas.microsoft.com/office/powerpoint/2010/main" val="3595203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Now we are seeing the other side of the RASM model. </a:t>
            </a:r>
          </a:p>
          <a:p>
            <a:r>
              <a:rPr lang="en-US" altLang="en-US" dirty="0" smtClean="0"/>
              <a:t> </a:t>
            </a:r>
          </a:p>
          <a:p>
            <a:r>
              <a:rPr lang="en-US" altLang="en-US" dirty="0" smtClean="0"/>
              <a:t>On the right side we now see another part of the balance </a:t>
            </a:r>
            <a:r>
              <a:rPr lang="en-US" altLang="en-US" dirty="0" err="1" smtClean="0"/>
              <a:t>scale</a:t>
            </a:r>
            <a:r>
              <a:rPr lang="en-US" altLang="en-US" dirty="0" err="1" smtClean="0">
                <a:sym typeface="Symbol" panose="05050102010706020507" pitchFamily="18" charset="2"/>
              </a:rPr>
              <a:t></a:t>
            </a:r>
            <a:r>
              <a:rPr lang="en-US" altLang="en-US" dirty="0" err="1" smtClean="0"/>
              <a:t>the</a:t>
            </a:r>
            <a:r>
              <a:rPr lang="en-US" altLang="en-US" dirty="0" smtClean="0"/>
              <a:t> Safety </a:t>
            </a:r>
            <a:r>
              <a:rPr lang="en-US" altLang="en-US" dirty="0" err="1" smtClean="0"/>
              <a:t>Factors</a:t>
            </a:r>
            <a:r>
              <a:rPr lang="en-US" altLang="en-US" dirty="0" err="1" smtClean="0">
                <a:sym typeface="Symbol" panose="05050102010706020507" pitchFamily="18" charset="2"/>
              </a:rPr>
              <a:t></a:t>
            </a:r>
            <a:r>
              <a:rPr lang="en-US" altLang="en-US" dirty="0" err="1" smtClean="0"/>
              <a:t>in</a:t>
            </a:r>
            <a:r>
              <a:rPr lang="en-US" altLang="en-US" dirty="0" smtClean="0"/>
              <a:t> three categories as before: Environmental Safety Factors, Equipment Safety Factors, and People Safety Factors. When we add “balls” into the Safety Factors we make the risk level go down. Of course it will never go to zero, but we can reduce the risks by adding Safety Factors in.</a:t>
            </a:r>
          </a:p>
          <a:p>
            <a:endParaRPr lang="en-US" altLang="en-US" dirty="0"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D12601F-842D-432C-9C4F-19AF67BC3D6F}" type="slidenum">
              <a:rPr kumimoji="0" lang="en-US" altLang="en-US" sz="1300"/>
              <a:pPr eaLnBrk="1" hangingPunct="1">
                <a:spcBef>
                  <a:spcPct val="0"/>
                </a:spcBef>
              </a:pPr>
              <a:t>29</a:t>
            </a:fld>
            <a:endParaRPr kumimoji="0" lang="en-US" altLang="en-US" sz="1300"/>
          </a:p>
        </p:txBody>
      </p:sp>
    </p:spTree>
    <p:extLst>
      <p:ext uri="{BB962C8B-B14F-4D97-AF65-F5344CB8AC3E}">
        <p14:creationId xmlns:p14="http://schemas.microsoft.com/office/powerpoint/2010/main" val="3687529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 All Balls are the Same Size’</a:t>
            </a:r>
          </a:p>
          <a:p>
            <a:endParaRPr lang="en-US" altLang="en-US" smtClean="0"/>
          </a:p>
          <a:p>
            <a:r>
              <a:rPr lang="en-US" altLang="en-US" smtClean="0"/>
              <a:t>Just like Hazard Balls the impact of Safety Balls is different in different situations. Here is an example of a Safety Ball—River Rescue Training. It can be used to help deal with a boat being pinned against a rock and to deal with foot entrapment—a potentially life threatening situation (river rescue training is for a lot more but we’ll keep it simple for this presentation).</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62E227B-B943-4D74-A598-9920EDD07E79}" type="slidenum">
              <a:rPr kumimoji="0" lang="en-US" altLang="en-US" sz="1300"/>
              <a:pPr eaLnBrk="1" hangingPunct="1">
                <a:spcBef>
                  <a:spcPct val="0"/>
                </a:spcBef>
              </a:pPr>
              <a:t>30</a:t>
            </a:fld>
            <a:endParaRPr kumimoji="0" lang="en-US" altLang="en-US" sz="1300"/>
          </a:p>
        </p:txBody>
      </p:sp>
    </p:spTree>
    <p:extLst>
      <p:ext uri="{BB962C8B-B14F-4D97-AF65-F5344CB8AC3E}">
        <p14:creationId xmlns:p14="http://schemas.microsoft.com/office/powerpoint/2010/main" val="1908401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Let’s imagine we are paddling on a small river with very little current. The chances for a canoe to get pinned by the current are quite low and similarly the chance for a foot entrapment are low. Therefore these ‘hazard balls’ are quite small. As a result the need for river rescue training is greatly reduced. In this case the impact the Safety Ball would have is actually small. Once again these numbers are arbitrary and exist just to illustrate the point.</a:t>
            </a:r>
          </a:p>
          <a:p>
            <a:endParaRPr lang="en-US" altLang="en-US" smtClean="0"/>
          </a:p>
          <a:p>
            <a:endParaRPr lang="en-US" alt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F026727B-AEB0-4F42-B3C5-0770D0C24BE2}" type="slidenum">
              <a:rPr kumimoji="0" lang="en-US" altLang="en-US" sz="1300"/>
              <a:pPr eaLnBrk="1" hangingPunct="1">
                <a:spcBef>
                  <a:spcPct val="0"/>
                </a:spcBef>
              </a:pPr>
              <a:t>31</a:t>
            </a:fld>
            <a:endParaRPr kumimoji="0" lang="en-US" altLang="en-US" sz="1300"/>
          </a:p>
        </p:txBody>
      </p:sp>
    </p:spTree>
    <p:extLst>
      <p:ext uri="{BB962C8B-B14F-4D97-AF65-F5344CB8AC3E}">
        <p14:creationId xmlns:p14="http://schemas.microsoft.com/office/powerpoint/2010/main" val="65663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are some examples of stories:</a:t>
            </a:r>
          </a:p>
          <a:p>
            <a:endParaRPr lang="en-US" altLang="en-US" dirty="0" smtClean="0"/>
          </a:p>
          <a:p>
            <a:r>
              <a:rPr lang="en-US" altLang="en-US" dirty="0" smtClean="0"/>
              <a:t>Into Thin Air – this book relates the</a:t>
            </a:r>
            <a:r>
              <a:rPr lang="en-US" altLang="en-US" baseline="0" dirty="0" smtClean="0"/>
              <a:t> 1996 deaths on Mount Everest. This is a great example of Environmental, Equipment and People Hazards resulting in deaths and injuries.</a:t>
            </a:r>
          </a:p>
          <a:p>
            <a:r>
              <a:rPr lang="en-US" altLang="en-US" baseline="0" dirty="0" smtClean="0"/>
              <a:t>The Challenger Disaster – Another example of Environmental Hazards (cold temperature at launch), Equipment Hazards (O-rings that weren’t designed to handle cold temperatures) and People Hazards (NASA managers decision to launch even after being warned about the O-rings).</a:t>
            </a:r>
            <a:endParaRPr lang="en-US" altLang="en-US" dirty="0"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1CEB9836-E570-4AD9-9F07-1BE14214B2DB}" type="slidenum">
              <a:rPr kumimoji="0" lang="en-US" altLang="en-US" sz="1300"/>
              <a:pPr eaLnBrk="1" hangingPunct="1">
                <a:spcBef>
                  <a:spcPct val="0"/>
                </a:spcBef>
              </a:pPr>
              <a:t>3</a:t>
            </a:fld>
            <a:endParaRPr kumimoji="0" lang="en-US" altLang="en-US" sz="1300"/>
          </a:p>
        </p:txBody>
      </p:sp>
    </p:spTree>
    <p:extLst>
      <p:ext uri="{BB962C8B-B14F-4D97-AF65-F5344CB8AC3E}">
        <p14:creationId xmlns:p14="http://schemas.microsoft.com/office/powerpoint/2010/main" val="2474466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 a Class III Whitewater river the risks of boat pinning or foot entrapment increase significantly. So River Rescue Training is a much more significant Safety Factor in reducing the Risk Level. What this means is that it is important to understand the impact a particular Safety Factor will have and determine which will get you the most ‘bang for the buck.’</a:t>
            </a:r>
          </a:p>
          <a:p>
            <a:endParaRPr lang="en-US" altLang="en-US" smtClean="0"/>
          </a:p>
          <a:p>
            <a:endParaRPr lang="en-US" altLang="en-US" smtClean="0"/>
          </a:p>
          <a:p>
            <a:endParaRPr lang="en-US" altLang="en-US" smtClean="0"/>
          </a:p>
          <a:p>
            <a:endParaRPr lang="en-US"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777A00D3-1493-4A83-B27D-A9001D0140AE}" type="slidenum">
              <a:rPr kumimoji="0" lang="en-US" altLang="en-US" sz="1300"/>
              <a:pPr eaLnBrk="1" hangingPunct="1">
                <a:spcBef>
                  <a:spcPct val="0"/>
                </a:spcBef>
              </a:pPr>
              <a:t>32</a:t>
            </a:fld>
            <a:endParaRPr kumimoji="0" lang="en-US" altLang="en-US" sz="1300"/>
          </a:p>
        </p:txBody>
      </p:sp>
    </p:spTree>
    <p:extLst>
      <p:ext uri="{BB962C8B-B14F-4D97-AF65-F5344CB8AC3E}">
        <p14:creationId xmlns:p14="http://schemas.microsoft.com/office/powerpoint/2010/main" val="930714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continue to build the model. </a:t>
            </a:r>
          </a:p>
          <a:p>
            <a:endParaRPr lang="en-US" baseline="0" dirty="0" smtClean="0"/>
          </a:p>
          <a:p>
            <a:r>
              <a:rPr lang="en-US" dirty="0" smtClean="0"/>
              <a:t>To Reduce</a:t>
            </a:r>
            <a:r>
              <a:rPr lang="en-US" baseline="0" dirty="0" smtClean="0"/>
              <a:t> the Risk Level</a:t>
            </a:r>
          </a:p>
          <a:p>
            <a:endParaRPr lang="en-US" baseline="0" dirty="0" smtClean="0"/>
          </a:p>
          <a:p>
            <a:pPr marL="228600" indent="-228600">
              <a:buAutoNum type="arabicPeriod"/>
            </a:pPr>
            <a:r>
              <a:rPr lang="en-US" baseline="0" dirty="0" smtClean="0"/>
              <a:t>Remove or Reduce all the Hazards you can</a:t>
            </a:r>
          </a:p>
          <a:p>
            <a:pPr marL="228600" indent="-228600">
              <a:buAutoNum type="arabicPeriod"/>
            </a:pPr>
            <a:r>
              <a:rPr lang="en-US" baseline="0" dirty="0" smtClean="0"/>
              <a:t>Add Safety Factors in to “counterbalance” the Hazard Factors</a:t>
            </a:r>
            <a:endParaRPr lang="en-US" dirty="0"/>
          </a:p>
        </p:txBody>
      </p:sp>
      <p:sp>
        <p:nvSpPr>
          <p:cNvPr id="4" name="Slide Number Placeholder 3"/>
          <p:cNvSpPr>
            <a:spLocks noGrp="1"/>
          </p:cNvSpPr>
          <p:nvPr>
            <p:ph type="sldNum" sz="quarter" idx="10"/>
          </p:nvPr>
        </p:nvSpPr>
        <p:spPr/>
        <p:txBody>
          <a:bodyPr/>
          <a:lstStyle/>
          <a:p>
            <a:pPr>
              <a:defRPr/>
            </a:pPr>
            <a:fld id="{3BE1DC23-9721-4E23-946C-967486DDDE8C}" type="slidenum">
              <a:rPr lang="en-US" smtClean="0"/>
              <a:pPr>
                <a:defRPr/>
              </a:pPr>
              <a:t>33</a:t>
            </a:fld>
            <a:endParaRPr lang="en-US"/>
          </a:p>
        </p:txBody>
      </p:sp>
    </p:spTree>
    <p:extLst>
      <p:ext uri="{BB962C8B-B14F-4D97-AF65-F5344CB8AC3E}">
        <p14:creationId xmlns:p14="http://schemas.microsoft.com/office/powerpoint/2010/main" val="443983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Now we are going to take another look at Tom Hanks in Cast Away. In case people haven’t seen the movie, at this point he has survived alone on the island for 1500 days. This is one of the few examples that I’ve found in movies where you can see the same scenario where the person has altered some of the factors and thereby reduced the risk level. Ask them to watch the clip and see what they can identify as being different this time around. </a:t>
            </a:r>
          </a:p>
          <a:p>
            <a:endParaRPr lang="en-US" altLang="en-US" smtClean="0"/>
          </a:p>
          <a:p>
            <a:r>
              <a:rPr lang="en-US" altLang="en-US" smtClean="0"/>
              <a:t>Show Chapter 23 of the DVD (starting around minute 1:34:00) from the time when the wind changes to direction and he sends his raft into the water until he gets through the wave. </a:t>
            </a:r>
          </a:p>
          <a:p>
            <a:endParaRPr lang="en-US" altLang="en-US" smtClean="0"/>
          </a:p>
          <a:p>
            <a:r>
              <a:rPr lang="en-US" altLang="en-US" smtClean="0"/>
              <a:t>After the video go back to the classes earlier brainstorm list of his initial accident and see what has changed (see the next slide).</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9D75FCC2-3315-4381-BDA1-84F1196A5C18}" type="slidenum">
              <a:rPr kumimoji="0" lang="en-US" altLang="en-US" sz="1300"/>
              <a:pPr eaLnBrk="1" hangingPunct="1">
                <a:spcBef>
                  <a:spcPct val="0"/>
                </a:spcBef>
              </a:pPr>
              <a:t>34</a:t>
            </a:fld>
            <a:endParaRPr kumimoji="0" lang="en-US" altLang="en-US" sz="1300"/>
          </a:p>
        </p:txBody>
      </p:sp>
    </p:spTree>
    <p:extLst>
      <p:ext uri="{BB962C8B-B14F-4D97-AF65-F5344CB8AC3E}">
        <p14:creationId xmlns:p14="http://schemas.microsoft.com/office/powerpoint/2010/main" val="3861560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illustrates how Tom Hanks was able to eliminate or reduce some of the Hazard Factors in the situation. Point out that the huge waves and the coral reef are still there, those, like some Hazard Factors in other situations, can’t be eliminated. In terms of fear and anxiety, I ask, “Was he afraid?” Yes, but less so.</a:t>
            </a:r>
          </a:p>
          <a:p>
            <a:endParaRPr lang="en-US" altLang="en-US" smtClean="0"/>
          </a:p>
          <a:p>
            <a:r>
              <a:rPr lang="en-US" altLang="en-US" smtClean="0"/>
              <a:t>You can also add some fun in here. If people know the movie, the first time he was alone. The second time he had his companion, Wilson.</a:t>
            </a:r>
          </a:p>
          <a:p>
            <a:endParaRPr lang="en-US" alt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A505265C-32F4-4DFC-B250-824BAD30EB36}" type="slidenum">
              <a:rPr kumimoji="0" lang="en-US" altLang="en-US" sz="1300"/>
              <a:pPr eaLnBrk="1" hangingPunct="1">
                <a:spcBef>
                  <a:spcPct val="0"/>
                </a:spcBef>
              </a:pPr>
              <a:t>35</a:t>
            </a:fld>
            <a:endParaRPr kumimoji="0" lang="en-US" altLang="en-US" sz="1300"/>
          </a:p>
        </p:txBody>
      </p:sp>
    </p:spTree>
    <p:extLst>
      <p:ext uri="{BB962C8B-B14F-4D97-AF65-F5344CB8AC3E}">
        <p14:creationId xmlns:p14="http://schemas.microsoft.com/office/powerpoint/2010/main" val="1797228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Reducing the Hazards wasn’t the only thing he did. He also added Safety Factors in. Some of these are in fact the same things that were hazards before. The underinflated raft in the first attempt was a hazard and has now been replaced with a much bigger, sturdier raft with much greater flotation and speed.</a:t>
            </a:r>
          </a:p>
          <a:p>
            <a:endParaRPr lang="en-US" altLang="en-US" smtClean="0"/>
          </a:p>
          <a:p>
            <a:r>
              <a:rPr lang="en-US" altLang="en-US" smtClean="0"/>
              <a:t>Also, ask them about what else he used to get over the wave. He used a sail. He realizes that even with huge oars he can’t paddle up over such huge waves. He needs the wind. [Note: A subtle detail of the movie is that for most of the year the wind blows in to the island. At a certain season the wind changes direction (as shown by the direction change of his ‘wind sock’ at the beginning of the clip). Tom knows this and has specifically planned his escape at that time of year. He has everything ready and is waiting for the wind to change.]</a:t>
            </a:r>
          </a:p>
          <a:p>
            <a:endParaRPr lang="en-US" altLang="en-US" smtClean="0"/>
          </a:p>
          <a:p>
            <a:r>
              <a:rPr lang="en-US" altLang="en-US" smtClean="0"/>
              <a:t>Then go into some of the People Safety Factors that he has added in.</a:t>
            </a:r>
          </a:p>
          <a:p>
            <a:endParaRPr lang="en-US" altLang="en-US" smtClean="0"/>
          </a:p>
          <a:p>
            <a:r>
              <a:rPr lang="en-US" altLang="en-US" smtClean="0"/>
              <a:t>These two clips do a great job of illustrating the entire model.</a:t>
            </a:r>
          </a:p>
          <a:p>
            <a:endParaRPr lang="en-US"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ABC98AEC-5138-48E4-AA36-60E8205AB08A}" type="slidenum">
              <a:rPr kumimoji="0" lang="en-US" altLang="en-US" sz="1300"/>
              <a:pPr eaLnBrk="1" hangingPunct="1">
                <a:spcBef>
                  <a:spcPct val="0"/>
                </a:spcBef>
              </a:pPr>
              <a:t>36</a:t>
            </a:fld>
            <a:endParaRPr kumimoji="0" lang="en-US" altLang="en-US" sz="1300"/>
          </a:p>
        </p:txBody>
      </p:sp>
    </p:spTree>
    <p:extLst>
      <p:ext uri="{BB962C8B-B14F-4D97-AF65-F5344CB8AC3E}">
        <p14:creationId xmlns:p14="http://schemas.microsoft.com/office/powerpoint/2010/main" val="868772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 now we are back at the overview of the model and I think you have a good sense of the dynamic interaction that this model provides. </a:t>
            </a:r>
          </a:p>
          <a:p>
            <a:r>
              <a:rPr lang="en-US" altLang="en-US" smtClean="0"/>
              <a:t> </a:t>
            </a:r>
          </a:p>
          <a:p>
            <a:r>
              <a:rPr lang="en-US" altLang="en-US" smtClean="0"/>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300"/>
              <a:pPr eaLnBrk="1" hangingPunct="1">
                <a:spcBef>
                  <a:spcPct val="0"/>
                </a:spcBef>
              </a:pPr>
              <a:t>37</a:t>
            </a:fld>
            <a:endParaRPr kumimoji="0" lang="en-US" altLang="en-US" sz="1300"/>
          </a:p>
        </p:txBody>
      </p:sp>
    </p:spTree>
    <p:extLst>
      <p:ext uri="{BB962C8B-B14F-4D97-AF65-F5344CB8AC3E}">
        <p14:creationId xmlns:p14="http://schemas.microsoft.com/office/powerpoint/2010/main" val="4237258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 like to reinforce the idea that some hazards can’t be removed and that only by adding Safety Factors in can you reduce the Risk Level. In this example having an environment with bees on the trail and having someone on the trip who is allergic to bees are the things increasing the Risk Level. You can’t remove these things so all you can do is to add Safety Factors on the other side of the equation to reduce the potential severity of the situation if the person gets stung.</a:t>
            </a:r>
          </a:p>
          <a:p>
            <a:endParaRPr lang="en-US" altLang="en-US" dirty="0" smtClean="0"/>
          </a:p>
          <a:p>
            <a:r>
              <a:rPr lang="en-US" altLang="en-US" dirty="0" smtClean="0"/>
              <a:t>Note: Some programs may not carry medications like Benadryl and Epinephrine or allow their staff to use such things. In that case you should come up with your own example that illustrates this point. Or you can refer people back to the Tom Hanks scenario where the waves and the coral reef were still there.</a:t>
            </a:r>
          </a:p>
          <a:p>
            <a:endParaRPr lang="en-US" altLang="en-US" dirty="0"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CA4E3F80-90F7-421F-A45E-68F541AFB974}" type="slidenum">
              <a:rPr kumimoji="0" lang="en-US" altLang="en-US" sz="1300"/>
              <a:pPr eaLnBrk="1" hangingPunct="1">
                <a:spcBef>
                  <a:spcPct val="0"/>
                </a:spcBef>
              </a:pPr>
              <a:t>38</a:t>
            </a:fld>
            <a:endParaRPr kumimoji="0" lang="en-US" altLang="en-US" sz="1300"/>
          </a:p>
        </p:txBody>
      </p:sp>
    </p:spTree>
    <p:extLst>
      <p:ext uri="{BB962C8B-B14F-4D97-AF65-F5344CB8AC3E}">
        <p14:creationId xmlns:p14="http://schemas.microsoft.com/office/powerpoint/2010/main" val="844243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continue to build the model. </a:t>
            </a:r>
          </a:p>
          <a:p>
            <a:endParaRPr lang="en-US" baseline="0" dirty="0" smtClean="0"/>
          </a:p>
          <a:p>
            <a:r>
              <a:rPr lang="en-US" dirty="0" smtClean="0"/>
              <a:t>To Reduce</a:t>
            </a:r>
            <a:r>
              <a:rPr lang="en-US" baseline="0" dirty="0" smtClean="0"/>
              <a:t> the Risk Level</a:t>
            </a:r>
          </a:p>
          <a:p>
            <a:endParaRPr lang="en-US" baseline="0" dirty="0" smtClean="0"/>
          </a:p>
          <a:p>
            <a:pPr marL="228600" indent="-228600">
              <a:buAutoNum type="arabicPeriod"/>
            </a:pPr>
            <a:r>
              <a:rPr lang="en-US" baseline="0" dirty="0" smtClean="0"/>
              <a:t>Remove or Reduce all the Hazards you can</a:t>
            </a:r>
          </a:p>
          <a:p>
            <a:pPr marL="228600" indent="-228600">
              <a:buAutoNum type="arabicPeriod"/>
            </a:pPr>
            <a:r>
              <a:rPr lang="en-US" baseline="0" dirty="0" smtClean="0"/>
              <a:t>Add Safety Factors in to “counterbalance” the Hazard Factors</a:t>
            </a:r>
          </a:p>
          <a:p>
            <a:pPr marL="228600" indent="-228600">
              <a:buAutoNum type="arabicPeriod"/>
            </a:pPr>
            <a:r>
              <a:rPr lang="en-US" baseline="0" dirty="0" smtClean="0"/>
              <a:t>Bail out of the Risk Level is still too high after removing/reducing Hazard Factors and adding Safety Factors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BE1DC23-9721-4E23-946C-967486DDDE8C}" type="slidenum">
              <a:rPr lang="en-US" smtClean="0"/>
              <a:pPr>
                <a:defRPr/>
              </a:pPr>
              <a:t>39</a:t>
            </a:fld>
            <a:endParaRPr lang="en-US"/>
          </a:p>
        </p:txBody>
      </p:sp>
    </p:spTree>
    <p:extLst>
      <p:ext uri="{BB962C8B-B14F-4D97-AF65-F5344CB8AC3E}">
        <p14:creationId xmlns:p14="http://schemas.microsoft.com/office/powerpoint/2010/main" val="3912984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Ask the class what happens when the Risk Level is high and you cannot bring it down to an acceptable level by reducing Hazard Factors or adding Safety Factors. The answer is to bail out. I give a detailed example from my program where leaders have made a good decision by bailing out. They looked at the situation and determined that there was no way to continue without a significant level of risk.</a:t>
            </a:r>
          </a:p>
          <a:p>
            <a:endParaRPr lang="en-US" altLang="en-US" smtClean="0"/>
          </a:p>
          <a:p>
            <a:r>
              <a:rPr lang="en-US" altLang="en-US" smtClean="0"/>
              <a:t>When you can’t bring the risk down, look at ‘changing the game.’</a:t>
            </a:r>
          </a:p>
          <a:p>
            <a:endParaRPr lang="en-US" alt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0F1891F-1FF8-4428-9B9B-89107C127907}" type="slidenum">
              <a:rPr kumimoji="0" lang="en-US" altLang="en-US" sz="1300"/>
              <a:pPr eaLnBrk="1" hangingPunct="1">
                <a:spcBef>
                  <a:spcPct val="0"/>
                </a:spcBef>
              </a:pPr>
              <a:t>40</a:t>
            </a:fld>
            <a:endParaRPr kumimoji="0" lang="en-US" altLang="en-US" sz="1300"/>
          </a:p>
        </p:txBody>
      </p:sp>
    </p:spTree>
    <p:extLst>
      <p:ext uri="{BB962C8B-B14F-4D97-AF65-F5344CB8AC3E}">
        <p14:creationId xmlns:p14="http://schemas.microsoft.com/office/powerpoint/2010/main" val="899659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good question is why not just throw in all the possible ‘safety balls’ from the beginning. The answer is more subtle than at first glance so the next slide gives an example from whitewater river running.</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E4C5E3D3-DCAD-4451-B1A0-58EAF370E11D}" type="slidenum">
              <a:rPr kumimoji="0" lang="en-US" altLang="en-US" sz="1300"/>
              <a:pPr eaLnBrk="1" hangingPunct="1">
                <a:spcBef>
                  <a:spcPct val="0"/>
                </a:spcBef>
              </a:pPr>
              <a:t>41</a:t>
            </a:fld>
            <a:endParaRPr kumimoji="0" lang="en-US" altLang="en-US" sz="1300"/>
          </a:p>
        </p:txBody>
      </p:sp>
    </p:spTree>
    <p:extLst>
      <p:ext uri="{BB962C8B-B14F-4D97-AF65-F5344CB8AC3E}">
        <p14:creationId xmlns:p14="http://schemas.microsoft.com/office/powerpoint/2010/main" val="391371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Hello my name is Rick Curtis. I’m the director of the Outdoor Action Program at Princeton University and the author of The Backpacker’s Field Manual published by Random House. I’m also the founder of OutdoorEd.com. This presentation is on the Risk Assessment and Safety Management model or RASM. This model is designed to provide your organization and your staff with a real-world tool to help you prepare for risk, analyze risk in the field, and help reduce it. I hope that you find this information helpful the overall risk management plan for your organization.</a:t>
            </a:r>
          </a:p>
          <a:p>
            <a:endParaRPr lang="en-US" altLang="en-US" smtClean="0"/>
          </a:p>
          <a:p>
            <a:r>
              <a:rPr lang="en-US" altLang="en-US" smtClean="0"/>
              <a:t>Like most models, this model is indebted to the work that came before. I’m particularly indebted to Alan Hale whose Dynamics of Accidents Model was my first exposure to the causes of accidents. Others who paved the way before me include Cathy Haddock from the New Zealand Mountain Safety Council for her book </a:t>
            </a:r>
            <a:r>
              <a:rPr lang="en-US" altLang="en-US" i="1" smtClean="0"/>
              <a:t>Managing Risks in Outdoor Activities </a:t>
            </a:r>
            <a:r>
              <a:rPr lang="en-US" altLang="en-US" smtClean="0"/>
              <a:t>and the Accident Matrix© developed by Dan Meyer and refined by Jed Williamson and  for the Accident Matrix.</a:t>
            </a:r>
          </a:p>
          <a:p>
            <a:endParaRPr lang="en-US" altLang="en-US" smtClean="0"/>
          </a:p>
          <a:p>
            <a:r>
              <a:rPr lang="en-US" altLang="en-US" smtClean="0"/>
              <a:t>All of these models addressed a part of how accidents happen but I didn’t find that they any of them told the whole story, so I developed the Risk Assessment and Safety Management Model (RASM). I hope that you find it a useful approach to risk management for your program.</a:t>
            </a:r>
          </a:p>
          <a:p>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CEB4D77B-DC06-4750-9471-653F103AAEAC}" type="slidenum">
              <a:rPr kumimoji="0" lang="en-US" altLang="en-US" sz="1300"/>
              <a:pPr eaLnBrk="1" hangingPunct="1">
                <a:spcBef>
                  <a:spcPct val="0"/>
                </a:spcBef>
              </a:pPr>
              <a:t>5</a:t>
            </a:fld>
            <a:endParaRPr kumimoji="0" lang="en-US" altLang="en-US" sz="1300"/>
          </a:p>
        </p:txBody>
      </p:sp>
    </p:spTree>
    <p:extLst>
      <p:ext uri="{BB962C8B-B14F-4D97-AF65-F5344CB8AC3E}">
        <p14:creationId xmlns:p14="http://schemas.microsoft.com/office/powerpoint/2010/main" val="3228921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Let's take a look at a real world example. Many people are familiar with the rating system for the difficulty of whitewater rapids. It starts at Class 1 which is basic moving flat water goes to Class 2 which is minor rapids requiring some maneuvering, up to Class 3 more difficult rapids and all the way up to Class 6 which is considered risk of life for a team of experts. In this table we can equate the whitewater class level with an arbitrary risk scale in this case one to six. When paddling on a Class 1 river there are some basic safety factors that are in place: a basic paddling knowledge of the river and checking river conditions, teaching paddling skills, everyone wearing a PFD, etc. These are things that we do in </a:t>
            </a:r>
            <a:r>
              <a:rPr lang="en-US" b="1" dirty="0" smtClean="0"/>
              <a:t>any situation </a:t>
            </a:r>
            <a:r>
              <a:rPr lang="en-US" dirty="0" smtClean="0"/>
              <a:t>when we are on the water. </a:t>
            </a:r>
          </a:p>
          <a:p>
            <a:pPr>
              <a:defRPr/>
            </a:pPr>
            <a:r>
              <a:rPr lang="en-US" dirty="0" smtClean="0"/>
              <a:t> </a:t>
            </a:r>
          </a:p>
          <a:p>
            <a:pPr>
              <a:defRPr/>
            </a:pPr>
            <a:r>
              <a:rPr lang="en-US" dirty="0" smtClean="0"/>
              <a:t>When we go to a Class 2 the section of river we add additional safety protocols. We are still using all of the protocols that we established for Class 1 and in addition, for example, we might have lead and sweep boats or use the buddy system, and have basic river rescue equipment and training like a throw bag. In the Class 1 situation these safety factors might not be considered necessary. So it's not the case that we suddenly add every possible safety factor into the equation at the very beginning. We evaluate the risk levels and hazards and add safety factors in as we feel they're needed. That’s where leader judgment comes in (we hinted at this earlier).</a:t>
            </a:r>
          </a:p>
          <a:p>
            <a:pPr>
              <a:defRPr/>
            </a:pPr>
            <a:endParaRPr lang="en-US" dirty="0" smtClean="0"/>
          </a:p>
          <a:p>
            <a:pPr>
              <a:defRPr/>
            </a:pPr>
            <a:r>
              <a:rPr lang="en-US" dirty="0" smtClean="0"/>
              <a:t>So now let's take a look at Class 3 whitewater. In this situation on top of the other protocols that we already are using we add some additional ones. We may scout each rapid from the boats before running them. Instructors are required to have river rescue training. </a:t>
            </a:r>
          </a:p>
          <a:p>
            <a:pPr>
              <a:defRPr/>
            </a:pPr>
            <a:endParaRPr lang="en-US" dirty="0" smtClean="0"/>
          </a:p>
          <a:p>
            <a:pPr>
              <a:defRPr/>
            </a:pPr>
            <a:r>
              <a:rPr lang="en-US" dirty="0" smtClean="0"/>
              <a:t>Another thing we can do is to set a program protocol that says we don’t do anything harder than Class 3 whitewater. That helps keep the level of risk from continuing to go up. It doesn’t mean there is no risk at Class 3, quite the contrary, but the risk level is certainly less than in Class 4.</a:t>
            </a:r>
          </a:p>
          <a:p>
            <a:pPr>
              <a:defRPr/>
            </a:pPr>
            <a:endParaRPr lang="en-US" dirty="0" smtClean="0"/>
          </a:p>
          <a:p>
            <a:pPr>
              <a:defRPr/>
            </a:pPr>
            <a:r>
              <a:rPr lang="en-US" dirty="0" smtClean="0"/>
              <a:t>In addition to this in Class 4 we stop and scout each rapid from shore. We may set the safety boat somewhere along the rapid in case anyone flips. For Class 5 rapids we actively screen the paddlers who are going, we may scout everything from shore, and we may set throw lines along the most difficult sections of the rapid or those with the most serious consequences if there is a swim. Finally, in a Class 6 situation in addition to everything else that we've been doing before we also have an established decision-making plan, agreed upon by all group members ahead of time, about how to decide whether the group and individuals are to run a particular drop.</a:t>
            </a:r>
          </a:p>
          <a:p>
            <a:pPr>
              <a:defRPr/>
            </a:pPr>
            <a:r>
              <a:rPr lang="en-US" dirty="0" smtClean="0"/>
              <a:t> </a:t>
            </a:r>
          </a:p>
          <a:p>
            <a:pPr>
              <a:defRPr/>
            </a:pPr>
            <a:r>
              <a:rPr lang="en-US" dirty="0" smtClean="0"/>
              <a:t>So this is a great example of how changing risk levels relate to changing safety levels. You can see that the whole system is dynamic: we have hazard factors changing risk levels, and safety factors changing risk levels.</a:t>
            </a:r>
          </a:p>
          <a:p>
            <a:pPr>
              <a:defRPr/>
            </a:pPr>
            <a:endParaRPr lang="en-US" dirty="0" smtClean="0"/>
          </a:p>
          <a:p>
            <a:pPr>
              <a:defRPr/>
            </a:pPr>
            <a:r>
              <a:rPr lang="en-US" dirty="0" smtClean="0"/>
              <a:t>[Note: I consciously use numbers rather than Roman numerals for the Whitewater Class since that might confuse people who don’t know the standard river rating system]</a:t>
            </a:r>
            <a:endParaRPr lang="en-US"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A31851D9-5C12-40A6-AFFB-41FF9B618E0C}" type="slidenum">
              <a:rPr kumimoji="0" lang="en-US" altLang="en-US" sz="1300"/>
              <a:pPr eaLnBrk="1" hangingPunct="1">
                <a:spcBef>
                  <a:spcPct val="0"/>
                </a:spcBef>
              </a:pPr>
              <a:t>42</a:t>
            </a:fld>
            <a:endParaRPr kumimoji="0" lang="en-US" altLang="en-US" sz="1300"/>
          </a:p>
        </p:txBody>
      </p:sp>
    </p:spTree>
    <p:extLst>
      <p:ext uri="{BB962C8B-B14F-4D97-AF65-F5344CB8AC3E}">
        <p14:creationId xmlns:p14="http://schemas.microsoft.com/office/powerpoint/2010/main" val="3330156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648858" indent="-648858" eaLnBrk="1" hangingPunct="1">
              <a:buFont typeface="Arial" pitchFamily="34" charset="0"/>
              <a:buNone/>
              <a:defRPr/>
            </a:pPr>
            <a:r>
              <a:rPr lang="en-US" dirty="0" smtClean="0">
                <a:solidFill>
                  <a:srgbClr val="363636"/>
                </a:solidFill>
              </a:rPr>
              <a:t>Overview of the model</a:t>
            </a:r>
          </a:p>
          <a:p>
            <a:pPr marL="648858" indent="-648858" eaLnBrk="1" hangingPunct="1">
              <a:buFont typeface="Arial" pitchFamily="34" charset="0"/>
              <a:buChar char="•"/>
              <a:defRPr/>
            </a:pPr>
            <a:endParaRPr lang="en-US" dirty="0" smtClean="0">
              <a:solidFill>
                <a:srgbClr val="363636"/>
              </a:solidFill>
            </a:endParaRPr>
          </a:p>
          <a:p>
            <a:pPr marL="648858" indent="-648858" eaLnBrk="1" hangingPunct="1">
              <a:buFont typeface="Arial" pitchFamily="34" charset="0"/>
              <a:buChar char="•"/>
              <a:defRPr/>
            </a:pPr>
            <a:r>
              <a:rPr lang="en-US" dirty="0" smtClean="0">
                <a:solidFill>
                  <a:srgbClr val="363636"/>
                </a:solidFill>
              </a:rPr>
              <a:t>Identify the </a:t>
            </a:r>
            <a:r>
              <a:rPr lang="en-US" dirty="0" smtClean="0">
                <a:solidFill>
                  <a:srgbClr val="4841D9"/>
                </a:solidFill>
              </a:rPr>
              <a:t>negative Hazard Factors </a:t>
            </a:r>
            <a:r>
              <a:rPr lang="en-US" dirty="0" smtClean="0">
                <a:solidFill>
                  <a:srgbClr val="363636"/>
                </a:solidFill>
              </a:rPr>
              <a:t>that serve to increase the Risk Level. </a:t>
            </a:r>
          </a:p>
          <a:p>
            <a:pPr marL="648858" indent="-648858" eaLnBrk="1" hangingPunct="1">
              <a:buFont typeface="Arial" pitchFamily="34" charset="0"/>
              <a:buChar char="•"/>
              <a:defRPr/>
            </a:pPr>
            <a:r>
              <a:rPr lang="en-US" dirty="0" smtClean="0">
                <a:solidFill>
                  <a:srgbClr val="363636"/>
                </a:solidFill>
              </a:rPr>
              <a:t>Identify the </a:t>
            </a:r>
            <a:r>
              <a:rPr lang="en-US" dirty="0" smtClean="0">
                <a:solidFill>
                  <a:srgbClr val="4841D9"/>
                </a:solidFill>
              </a:rPr>
              <a:t>positive Safety Factors </a:t>
            </a:r>
            <a:r>
              <a:rPr lang="en-US" dirty="0" smtClean="0">
                <a:solidFill>
                  <a:srgbClr val="363636"/>
                </a:solidFill>
              </a:rPr>
              <a:t>embodied in your programs which are designed to counteract hazards and decrease the Risk Level. </a:t>
            </a:r>
          </a:p>
          <a:p>
            <a:pPr marL="648858" indent="-648858" eaLnBrk="1" hangingPunct="1">
              <a:buFont typeface="Arial" pitchFamily="34" charset="0"/>
              <a:buChar char="•"/>
              <a:defRPr/>
            </a:pPr>
            <a:r>
              <a:rPr lang="en-US" dirty="0" smtClean="0">
                <a:solidFill>
                  <a:srgbClr val="363636"/>
                </a:solidFill>
              </a:rPr>
              <a:t>Assess the </a:t>
            </a:r>
            <a:r>
              <a:rPr lang="en-US" dirty="0" smtClean="0">
                <a:solidFill>
                  <a:srgbClr val="4841D9"/>
                </a:solidFill>
              </a:rPr>
              <a:t>current Risk Level </a:t>
            </a:r>
            <a:r>
              <a:rPr lang="en-US" dirty="0" smtClean="0">
                <a:solidFill>
                  <a:srgbClr val="363636"/>
                </a:solidFill>
              </a:rPr>
              <a:t>and apply the appropriate policies/procedures for that level.</a:t>
            </a:r>
          </a:p>
          <a:p>
            <a:pPr marL="648858" indent="-648858" eaLnBrk="1" hangingPunct="1">
              <a:buFont typeface="Arial" pitchFamily="34" charset="0"/>
              <a:buChar char="•"/>
              <a:defRPr/>
            </a:pPr>
            <a:r>
              <a:rPr lang="en-US" dirty="0" smtClean="0">
                <a:solidFill>
                  <a:srgbClr val="4841D9"/>
                </a:solidFill>
              </a:rPr>
              <a:t>Reassess the Risk Level </a:t>
            </a:r>
            <a:r>
              <a:rPr lang="en-US" dirty="0" smtClean="0">
                <a:solidFill>
                  <a:srgbClr val="363636"/>
                </a:solidFill>
              </a:rPr>
              <a:t>and have a plan if the Risk Level does not go down enough. Be ready with ‘bail out’ options.</a:t>
            </a:r>
          </a:p>
          <a:p>
            <a:pPr>
              <a:defRPr/>
            </a:pPr>
            <a:endParaRPr lang="en-US" dirty="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45F8B285-AE42-40DA-9885-C84796D1BCC2}" type="slidenum">
              <a:rPr kumimoji="0" lang="en-US" altLang="en-US" sz="1300"/>
              <a:pPr eaLnBrk="1" hangingPunct="1">
                <a:spcBef>
                  <a:spcPct val="0"/>
                </a:spcBef>
              </a:pPr>
              <a:t>43</a:t>
            </a:fld>
            <a:endParaRPr kumimoji="0" lang="en-US" altLang="en-US" sz="1300"/>
          </a:p>
        </p:txBody>
      </p:sp>
    </p:spTree>
    <p:extLst>
      <p:ext uri="{BB962C8B-B14F-4D97-AF65-F5344CB8AC3E}">
        <p14:creationId xmlns:p14="http://schemas.microsoft.com/office/powerpoint/2010/main" val="4002139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shows a sample form that can be used by staff to assess potential risk before going on a trip and looking to see what Hazard Factors may be present and what Safety Factors may be implemented.</a:t>
            </a:r>
          </a:p>
          <a:p>
            <a:endParaRPr lang="en-US" altLang="en-US" smtClean="0"/>
          </a:p>
          <a:p>
            <a:r>
              <a:rPr lang="en-US" altLang="en-US" smtClean="0"/>
              <a:t>I ask if anyone has ever been hiking in the desert. If so I ask if anyone knows what you do in the morning before putting your boots on. Shake them out to make sure there are no scorpions inside. We don’t operate in the southwest so this is something that our leaders don’t need to know about. But going to a new area, activity, location, etc. means researching that area and understanding the potential hazards and knowing how you may have to respond.</a:t>
            </a:r>
          </a:p>
          <a:p>
            <a:endParaRPr lang="en-US" altLang="en-US" smtClean="0"/>
          </a:p>
          <a:p>
            <a:r>
              <a:rPr lang="en-US" altLang="en-US" smtClean="0"/>
              <a:t>You can brainstorm or discuss other examples. (I also use summer afternoon thunderstorms in the Rocky Mountains and the need to plan a route to be down off high ridges and summits early. Other examples are glacier climbing early in the day before the sun melts things and rock fall increases.)</a:t>
            </a:r>
          </a:p>
          <a:p>
            <a:endParaRPr lang="en-US" alt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03817FEE-B7A4-44E4-B8A8-E70D1B2176E6}" type="slidenum">
              <a:rPr kumimoji="0" lang="en-US" altLang="en-US" sz="1300"/>
              <a:pPr eaLnBrk="1" hangingPunct="1">
                <a:spcBef>
                  <a:spcPct val="0"/>
                </a:spcBef>
              </a:pPr>
              <a:t>44</a:t>
            </a:fld>
            <a:endParaRPr kumimoji="0" lang="en-US" altLang="en-US" sz="1300"/>
          </a:p>
        </p:txBody>
      </p:sp>
    </p:spTree>
    <p:extLst>
      <p:ext uri="{BB962C8B-B14F-4D97-AF65-F5344CB8AC3E}">
        <p14:creationId xmlns:p14="http://schemas.microsoft.com/office/powerpoint/2010/main" val="3976415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are some important discussion questions to have the group discuss.</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90B102E-C74C-4739-8382-38812226C5D8}" type="slidenum">
              <a:rPr kumimoji="0" lang="en-US" altLang="en-US" sz="1300"/>
              <a:pPr eaLnBrk="1" hangingPunct="1">
                <a:spcBef>
                  <a:spcPct val="0"/>
                </a:spcBef>
              </a:pPr>
              <a:t>45</a:t>
            </a:fld>
            <a:endParaRPr kumimoji="0" lang="en-US" altLang="en-US" sz="1300"/>
          </a:p>
        </p:txBody>
      </p:sp>
    </p:spTree>
    <p:extLst>
      <p:ext uri="{BB962C8B-B14F-4D97-AF65-F5344CB8AC3E}">
        <p14:creationId xmlns:p14="http://schemas.microsoft.com/office/powerpoint/2010/main" val="2140620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explores how to implement the RASM model in your program. For each activity (backpacking, rock climbing, etc.) you should</a:t>
            </a:r>
          </a:p>
          <a:p>
            <a:endParaRPr lang="en-US" altLang="en-US" smtClean="0"/>
          </a:p>
          <a:p>
            <a:pPr>
              <a:buFontTx/>
              <a:buChar char="•"/>
            </a:pPr>
            <a:r>
              <a:rPr lang="en-US" altLang="en-US" smtClean="0"/>
              <a:t>Assess the Hazard Factors</a:t>
            </a:r>
            <a:endParaRPr lang="en-US" altLang="en-US" sz="1600" smtClean="0"/>
          </a:p>
          <a:p>
            <a:pPr lvl="1">
              <a:buFontTx/>
              <a:buChar char="•"/>
            </a:pPr>
            <a:r>
              <a:rPr lang="en-US" altLang="en-US" smtClean="0"/>
              <a:t>Environmental Hazard Factors</a:t>
            </a:r>
            <a:endParaRPr lang="en-US" altLang="en-US" sz="1600" smtClean="0"/>
          </a:p>
          <a:p>
            <a:pPr lvl="1">
              <a:buFontTx/>
              <a:buChar char="•"/>
            </a:pPr>
            <a:r>
              <a:rPr lang="en-US" altLang="en-US" smtClean="0"/>
              <a:t>Equipment Hazard Factors</a:t>
            </a:r>
            <a:endParaRPr lang="en-US" altLang="en-US" sz="1600" smtClean="0"/>
          </a:p>
          <a:p>
            <a:pPr lvl="1">
              <a:buFontTx/>
              <a:buChar char="•"/>
            </a:pPr>
            <a:r>
              <a:rPr lang="en-US" altLang="en-US" smtClean="0"/>
              <a:t>People Hazard Factors</a:t>
            </a:r>
            <a:endParaRPr lang="en-US" altLang="en-US" sz="1600" smtClean="0"/>
          </a:p>
          <a:p>
            <a:pPr>
              <a:buFontTx/>
              <a:buChar char="•"/>
            </a:pPr>
            <a:r>
              <a:rPr lang="en-US" altLang="en-US" smtClean="0"/>
              <a:t>Assess your Safety Factors to deal with the potential hazards </a:t>
            </a:r>
            <a:endParaRPr lang="en-US" altLang="en-US" sz="1600" smtClean="0"/>
          </a:p>
          <a:p>
            <a:pPr lvl="1">
              <a:buFontTx/>
              <a:buChar char="•"/>
            </a:pPr>
            <a:r>
              <a:rPr lang="en-US" altLang="en-US" smtClean="0"/>
              <a:t>Environmental Safety Factors</a:t>
            </a:r>
            <a:endParaRPr lang="en-US" altLang="en-US" sz="1600" smtClean="0"/>
          </a:p>
          <a:p>
            <a:pPr lvl="1">
              <a:buFontTx/>
              <a:buChar char="•"/>
            </a:pPr>
            <a:r>
              <a:rPr lang="en-US" altLang="en-US" smtClean="0"/>
              <a:t>Equipment Safety Factors</a:t>
            </a:r>
            <a:endParaRPr lang="en-US" altLang="en-US" sz="1600" smtClean="0"/>
          </a:p>
          <a:p>
            <a:pPr lvl="1">
              <a:buFontTx/>
              <a:buChar char="•"/>
            </a:pPr>
            <a:r>
              <a:rPr lang="en-US" altLang="en-US" smtClean="0"/>
              <a:t>People Safety Factors</a:t>
            </a:r>
            <a:endParaRPr lang="en-US" altLang="en-US" sz="1600" smtClean="0"/>
          </a:p>
          <a:p>
            <a:pPr>
              <a:buFontTx/>
              <a:buChar char="•"/>
            </a:pPr>
            <a:r>
              <a:rPr lang="en-US" altLang="en-US" smtClean="0"/>
              <a:t>Decide if the Risk Level is acceptable</a:t>
            </a:r>
            <a:endParaRPr lang="en-US" altLang="en-US" sz="1600" smtClean="0"/>
          </a:p>
          <a:p>
            <a:endParaRPr lang="en-US" altLang="en-US" smtClean="0"/>
          </a:p>
          <a:p>
            <a:r>
              <a:rPr lang="en-US" altLang="en-US" smtClean="0"/>
              <a:t>Based on your assessment you need to decide if this activity can be done at an acceptable risk level given your program’s resources.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202557A-265C-48BE-A7E9-CE19B4FE5B7F}" type="slidenum">
              <a:rPr kumimoji="0" lang="en-US" altLang="en-US" sz="1300"/>
              <a:pPr eaLnBrk="1" hangingPunct="1">
                <a:spcBef>
                  <a:spcPct val="0"/>
                </a:spcBef>
              </a:pPr>
              <a:t>46</a:t>
            </a:fld>
            <a:endParaRPr kumimoji="0" lang="en-US" altLang="en-US" sz="1300"/>
          </a:p>
        </p:txBody>
      </p:sp>
    </p:spTree>
    <p:extLst>
      <p:ext uri="{BB962C8B-B14F-4D97-AF65-F5344CB8AC3E}">
        <p14:creationId xmlns:p14="http://schemas.microsoft.com/office/powerpoint/2010/main" val="1676379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Once you are doing an activity before a trip goes out you need to have field staff run through this same process. </a:t>
            </a:r>
          </a:p>
          <a:p>
            <a:endParaRPr lang="en-US" altLang="en-US" smtClean="0"/>
          </a:p>
          <a:p>
            <a:pPr eaLnBrk="1" hangingPunct="1">
              <a:lnSpc>
                <a:spcPct val="90000"/>
              </a:lnSpc>
              <a:buClr>
                <a:schemeClr val="tx1"/>
              </a:buClr>
              <a:buFontTx/>
              <a:buChar char="•"/>
            </a:pPr>
            <a:r>
              <a:rPr lang="en-US" altLang="en-US" sz="2600" smtClean="0">
                <a:solidFill>
                  <a:srgbClr val="363636"/>
                </a:solidFill>
              </a:rPr>
              <a:t>Assess/Review the Hazard Factors</a:t>
            </a:r>
          </a:p>
          <a:p>
            <a:pPr lvl="1" eaLnBrk="1" hangingPunct="1">
              <a:lnSpc>
                <a:spcPct val="90000"/>
              </a:lnSpc>
              <a:buClr>
                <a:schemeClr val="tx1"/>
              </a:buClr>
              <a:buFontTx/>
              <a:buChar char="•"/>
            </a:pPr>
            <a:r>
              <a:rPr lang="en-US" altLang="en-US" sz="2400" smtClean="0">
                <a:solidFill>
                  <a:srgbClr val="363636"/>
                </a:solidFill>
              </a:rPr>
              <a:t>Environmental Hazard Factors</a:t>
            </a:r>
          </a:p>
          <a:p>
            <a:pPr lvl="1" eaLnBrk="1" hangingPunct="1">
              <a:lnSpc>
                <a:spcPct val="90000"/>
              </a:lnSpc>
              <a:buClr>
                <a:schemeClr val="tx1"/>
              </a:buClr>
              <a:buFontTx/>
              <a:buChar char="•"/>
            </a:pPr>
            <a:r>
              <a:rPr lang="en-US" altLang="en-US" sz="2400" smtClean="0">
                <a:solidFill>
                  <a:srgbClr val="363636"/>
                </a:solidFill>
              </a:rPr>
              <a:t>Equipment Hazard Factors</a:t>
            </a:r>
          </a:p>
          <a:p>
            <a:pPr lvl="1" eaLnBrk="1" hangingPunct="1">
              <a:lnSpc>
                <a:spcPct val="90000"/>
              </a:lnSpc>
              <a:buClr>
                <a:schemeClr val="tx1"/>
              </a:buClr>
              <a:buFontTx/>
              <a:buChar char="•"/>
            </a:pPr>
            <a:r>
              <a:rPr lang="en-US" altLang="en-US" sz="2400" smtClean="0">
                <a:solidFill>
                  <a:srgbClr val="363636"/>
                </a:solidFill>
              </a:rPr>
              <a:t>People Hazard Factors</a:t>
            </a:r>
          </a:p>
          <a:p>
            <a:pPr eaLnBrk="1" hangingPunct="1">
              <a:lnSpc>
                <a:spcPct val="90000"/>
              </a:lnSpc>
              <a:buFontTx/>
              <a:buChar char="•"/>
            </a:pPr>
            <a:r>
              <a:rPr lang="en-US" altLang="en-US" sz="2400" smtClean="0">
                <a:solidFill>
                  <a:srgbClr val="363636"/>
                </a:solidFill>
              </a:rPr>
              <a:t>Prepare an Hazard Briefing for participants</a:t>
            </a:r>
          </a:p>
          <a:p>
            <a:pPr lvl="1" eaLnBrk="1" hangingPunct="1">
              <a:lnSpc>
                <a:spcPct val="90000"/>
              </a:lnSpc>
              <a:buFontTx/>
              <a:buChar char="•"/>
            </a:pPr>
            <a:r>
              <a:rPr lang="en-US" altLang="en-US" sz="2400" smtClean="0">
                <a:solidFill>
                  <a:srgbClr val="363636"/>
                </a:solidFill>
              </a:rPr>
              <a:t>What do they need to know to keep themselves safe</a:t>
            </a:r>
          </a:p>
          <a:p>
            <a:pPr eaLnBrk="1" hangingPunct="1">
              <a:lnSpc>
                <a:spcPct val="90000"/>
              </a:lnSpc>
              <a:buClr>
                <a:schemeClr val="tx1"/>
              </a:buClr>
              <a:buFontTx/>
              <a:buChar char="•"/>
            </a:pPr>
            <a:r>
              <a:rPr lang="en-US" altLang="en-US" sz="2600" smtClean="0">
                <a:solidFill>
                  <a:srgbClr val="363636"/>
                </a:solidFill>
              </a:rPr>
              <a:t>Assess/Review your Safety Factors to deal with the potential hazards</a:t>
            </a:r>
            <a:r>
              <a:rPr lang="en-US" altLang="en-US" sz="2600" smtClean="0">
                <a:solidFill>
                  <a:srgbClr val="000000"/>
                </a:solidFill>
              </a:rPr>
              <a:t> </a:t>
            </a:r>
          </a:p>
          <a:p>
            <a:pPr lvl="1" eaLnBrk="1" hangingPunct="1">
              <a:lnSpc>
                <a:spcPct val="90000"/>
              </a:lnSpc>
              <a:buClr>
                <a:schemeClr val="tx1"/>
              </a:buClr>
              <a:buFontTx/>
              <a:buChar char="•"/>
            </a:pPr>
            <a:r>
              <a:rPr lang="en-US" altLang="en-US" sz="2400" smtClean="0">
                <a:solidFill>
                  <a:srgbClr val="363636"/>
                </a:solidFill>
              </a:rPr>
              <a:t>Environmental Safety Factors</a:t>
            </a:r>
          </a:p>
          <a:p>
            <a:pPr lvl="1" eaLnBrk="1" hangingPunct="1">
              <a:lnSpc>
                <a:spcPct val="90000"/>
              </a:lnSpc>
              <a:buClr>
                <a:schemeClr val="tx1"/>
              </a:buClr>
              <a:buFontTx/>
              <a:buChar char="•"/>
            </a:pPr>
            <a:r>
              <a:rPr lang="en-US" altLang="en-US" sz="2400" smtClean="0">
                <a:solidFill>
                  <a:srgbClr val="363636"/>
                </a:solidFill>
              </a:rPr>
              <a:t>Equipment Safety Factors</a:t>
            </a:r>
          </a:p>
          <a:p>
            <a:pPr lvl="1" eaLnBrk="1" hangingPunct="1">
              <a:lnSpc>
                <a:spcPct val="90000"/>
              </a:lnSpc>
              <a:buClr>
                <a:schemeClr val="tx1"/>
              </a:buClr>
              <a:buFontTx/>
              <a:buChar char="•"/>
            </a:pPr>
            <a:r>
              <a:rPr lang="en-US" altLang="en-US" sz="2400" smtClean="0">
                <a:solidFill>
                  <a:srgbClr val="363636"/>
                </a:solidFill>
              </a:rPr>
              <a:t>People Safety Factors</a:t>
            </a:r>
          </a:p>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C9760B9A-1C7C-4513-9034-240161D686B6}" type="slidenum">
              <a:rPr kumimoji="0" lang="en-US" altLang="en-US" sz="1300"/>
              <a:pPr eaLnBrk="1" hangingPunct="1">
                <a:spcBef>
                  <a:spcPct val="0"/>
                </a:spcBef>
              </a:pPr>
              <a:t>47</a:t>
            </a:fld>
            <a:endParaRPr kumimoji="0" lang="en-US" altLang="en-US" sz="1300"/>
          </a:p>
        </p:txBody>
      </p:sp>
    </p:spTree>
    <p:extLst>
      <p:ext uri="{BB962C8B-B14F-4D97-AF65-F5344CB8AC3E}">
        <p14:creationId xmlns:p14="http://schemas.microsoft.com/office/powerpoint/2010/main" val="400388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During the trip leaders should use the RASM model to regularly assess the situation for Hazard Factors and for increasing Risk Levels. Using a standard medical model you should “treat” (remove) all the Hazard Factors you can and “treat” (add) all the Safety Factors you can and then reassess the situation. </a:t>
            </a:r>
          </a:p>
          <a:p>
            <a:endParaRPr lang="en-US" altLang="en-US" smtClean="0"/>
          </a:p>
          <a:p>
            <a:r>
              <a:rPr lang="en-US" altLang="en-US" smtClean="0"/>
              <a:t>I remind people of the Patient Assessment System (PAS) taught in many first aid courses. This is a model that they probably know already and RASM mirrors this approach. Giving them another tool that syncs with logical frameworks they already use helps them remember.</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9A9F5A5-ED3D-41F1-BDF1-46DE589C723B}" type="slidenum">
              <a:rPr kumimoji="0" lang="en-US" altLang="en-US" sz="1300"/>
              <a:pPr eaLnBrk="1" hangingPunct="1">
                <a:spcBef>
                  <a:spcPct val="0"/>
                </a:spcBef>
              </a:pPr>
              <a:t>48</a:t>
            </a:fld>
            <a:endParaRPr kumimoji="0" lang="en-US" altLang="en-US" sz="1300"/>
          </a:p>
        </p:txBody>
      </p:sp>
    </p:spTree>
    <p:extLst>
      <p:ext uri="{BB962C8B-B14F-4D97-AF65-F5344CB8AC3E}">
        <p14:creationId xmlns:p14="http://schemas.microsoft.com/office/powerpoint/2010/main" val="859442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Gathering data for both accidents and close calls is essential to get the full picture of potential risk. Remind people about the Accident Iceberg and any examples you gave there.</a:t>
            </a:r>
          </a:p>
          <a:p>
            <a:endParaRPr lang="en-US" altLang="en-US" smtClean="0"/>
          </a:p>
          <a:p>
            <a:r>
              <a:rPr lang="en-US" altLang="en-US" smtClean="0"/>
              <a:t>Using whatever your program’s format is people should turn in both accident reports and close call reports. This is a time to reinforce with leaders how critical this is to overall risk management. </a:t>
            </a:r>
          </a:p>
          <a:p>
            <a:endParaRPr lang="en-US" altLang="en-US" smtClean="0"/>
          </a:p>
          <a:p>
            <a:r>
              <a:rPr lang="en-US" altLang="en-US" smtClean="0"/>
              <a:t>Note: People interested in tools for collecting and managing incident data should refer to the International Incident Database Project (www.incidentdatabase.org) </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248CC7F7-A0BB-4D43-8BA8-71C3A3AB5F63}" type="slidenum">
              <a:rPr kumimoji="0" lang="en-US" altLang="en-US" sz="1300"/>
              <a:pPr eaLnBrk="1" hangingPunct="1">
                <a:spcBef>
                  <a:spcPct val="0"/>
                </a:spcBef>
              </a:pPr>
              <a:t>49</a:t>
            </a:fld>
            <a:endParaRPr kumimoji="0" lang="en-US" altLang="en-US" sz="1300"/>
          </a:p>
        </p:txBody>
      </p:sp>
    </p:spTree>
    <p:extLst>
      <p:ext uri="{BB962C8B-B14F-4D97-AF65-F5344CB8AC3E}">
        <p14:creationId xmlns:p14="http://schemas.microsoft.com/office/powerpoint/2010/main" val="2339236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It can be really helpful to analyze accidents or near misses from your own program (preferably things that are not going to be difficult or embarrassing for current staff). </a:t>
            </a:r>
          </a:p>
          <a:p>
            <a:endParaRPr lang="en-US" altLang="en-US" smtClean="0"/>
          </a:p>
          <a:p>
            <a:r>
              <a:rPr lang="en-US" altLang="en-US" smtClean="0"/>
              <a:t>At this point if you wish you can go into your own Case Study (or see some of the sample case studies in the appendix). Having small groups analyze an incident and identify the Hazard Factors and Safety Factors can be a good group exercise. The depth you go into depends on your audience and the time you have.</a:t>
            </a:r>
          </a:p>
          <a:p>
            <a:endParaRPr lang="en-US" altLang="en-US" smtClean="0"/>
          </a:p>
          <a:p>
            <a:r>
              <a:rPr lang="en-US" altLang="en-US" smtClean="0"/>
              <a:t>You can present them with something from your program or bring in some other outside event. I’ve used things like the 1996 Everest Expedition chronicled by Jon Krakauer in “Into Thin Air.” Deb Ajango’s book “Lessons Learned’ has details about the Ptarmigan Peak accident. Large scale events like Hurricane Katrina can also be analyzed using the RASM model.</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A83FE3C7-6875-4F3C-AE99-9D41C0390807}" type="slidenum">
              <a:rPr kumimoji="0" lang="en-US" altLang="en-US" sz="1300"/>
              <a:pPr eaLnBrk="1" hangingPunct="1">
                <a:spcBef>
                  <a:spcPct val="0"/>
                </a:spcBef>
              </a:pPr>
              <a:t>50</a:t>
            </a:fld>
            <a:endParaRPr kumimoji="0" lang="en-US" altLang="en-US" sz="1300"/>
          </a:p>
        </p:txBody>
      </p:sp>
    </p:spTree>
    <p:extLst>
      <p:ext uri="{BB962C8B-B14F-4D97-AF65-F5344CB8AC3E}">
        <p14:creationId xmlns:p14="http://schemas.microsoft.com/office/powerpoint/2010/main" val="4172871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Everyone in the organization needs to think about the full cycle of the RASM Model. You implement the model in your pre-planning process. During a trip staff are assessing the situation and responding to trip events to keep the Risk Level at an acceptable level by removing Hazard Factors and/or adding in Safety factors. After a trip is over you need to record and analyze both incidents and close calls in order to determine if changes should be made to current program operations. Then the cycle starts again.</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19DF5AB-2CCF-4BAB-9649-9E2F47DF70D6}" type="slidenum">
              <a:rPr kumimoji="0" lang="en-US" altLang="en-US" sz="1300"/>
              <a:pPr eaLnBrk="1" hangingPunct="1">
                <a:spcBef>
                  <a:spcPct val="0"/>
                </a:spcBef>
              </a:pPr>
              <a:t>51</a:t>
            </a:fld>
            <a:endParaRPr kumimoji="0" lang="en-US" altLang="en-US" sz="1300"/>
          </a:p>
        </p:txBody>
      </p:sp>
    </p:spTree>
    <p:extLst>
      <p:ext uri="{BB962C8B-B14F-4D97-AF65-F5344CB8AC3E}">
        <p14:creationId xmlns:p14="http://schemas.microsoft.com/office/powerpoint/2010/main" val="367703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Risk Assessment and Safety Management model (RASM) takes into account the negative causation factors or hazards of previous models but it also adds in positive safety factors which interact dynamically with a hazard factors to alter the risk level. That means that managing risk can be accomplished by both reducing hazard factors and also by adding safety factors in the equation, something the earlier models didn’t focus on.</a:t>
            </a:r>
          </a:p>
          <a:p>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197DCF3E-420C-4893-AF31-204DE286AC40}" type="slidenum">
              <a:rPr kumimoji="0" lang="en-US" altLang="en-US" sz="1300"/>
              <a:pPr eaLnBrk="1" hangingPunct="1">
                <a:spcBef>
                  <a:spcPct val="0"/>
                </a:spcBef>
              </a:pPr>
              <a:t>7</a:t>
            </a:fld>
            <a:endParaRPr kumimoji="0" lang="en-US" altLang="en-US" sz="1300"/>
          </a:p>
        </p:txBody>
      </p:sp>
    </p:spTree>
    <p:extLst>
      <p:ext uri="{BB962C8B-B14F-4D97-AF65-F5344CB8AC3E}">
        <p14:creationId xmlns:p14="http://schemas.microsoft.com/office/powerpoint/2010/main" val="1939579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 now we are back at the overview of the model and I think you have a good sense of the dynamic interaction that this model provides. </a:t>
            </a:r>
          </a:p>
          <a:p>
            <a:r>
              <a:rPr lang="en-US" altLang="en-US" smtClean="0"/>
              <a:t> </a:t>
            </a:r>
          </a:p>
          <a:p>
            <a:r>
              <a:rPr lang="en-US" altLang="en-US" smtClean="0"/>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You manage risk by identifying and reducing Hazard Factors and/or by adding in Safety Factors.</a:t>
            </a:r>
          </a:p>
          <a:p>
            <a:endParaRPr lang="en-US" alt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4507BF83-FC24-47F0-8013-C91B0B4B7DCD}" type="slidenum">
              <a:rPr kumimoji="0" lang="en-US" altLang="en-US" sz="1300"/>
              <a:pPr eaLnBrk="1" hangingPunct="1">
                <a:spcBef>
                  <a:spcPct val="0"/>
                </a:spcBef>
              </a:pPr>
              <a:t>52</a:t>
            </a:fld>
            <a:endParaRPr kumimoji="0" lang="en-US" altLang="en-US" sz="1300"/>
          </a:p>
        </p:txBody>
      </p:sp>
    </p:spTree>
    <p:extLst>
      <p:ext uri="{BB962C8B-B14F-4D97-AF65-F5344CB8AC3E}">
        <p14:creationId xmlns:p14="http://schemas.microsoft.com/office/powerpoint/2010/main" val="3177724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are some key Take Home Action Steps for anyone planning to implement the RASM model.</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95EDB48A-7857-42C0-AEBD-2FBF0271228E}" type="slidenum">
              <a:rPr kumimoji="0" lang="en-US" altLang="en-US" sz="1300"/>
              <a:pPr eaLnBrk="1" hangingPunct="1">
                <a:spcBef>
                  <a:spcPct val="0"/>
                </a:spcBef>
              </a:pPr>
              <a:t>53</a:t>
            </a:fld>
            <a:endParaRPr kumimoji="0" lang="en-US" altLang="en-US" sz="1300"/>
          </a:p>
        </p:txBody>
      </p:sp>
    </p:spTree>
    <p:extLst>
      <p:ext uri="{BB962C8B-B14F-4D97-AF65-F5344CB8AC3E}">
        <p14:creationId xmlns:p14="http://schemas.microsoft.com/office/powerpoint/2010/main" val="2473809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4AB3A870-2C49-4C56-9D57-AFBC15DE1D86}" type="slidenum">
              <a:rPr kumimoji="0" lang="en-US" altLang="en-US" sz="1300"/>
              <a:pPr eaLnBrk="1" hangingPunct="1">
                <a:spcBef>
                  <a:spcPct val="0"/>
                </a:spcBef>
              </a:pPr>
              <a:t>54</a:t>
            </a:fld>
            <a:endParaRPr kumimoji="0" lang="en-US" altLang="en-US" sz="1300"/>
          </a:p>
        </p:txBody>
      </p:sp>
    </p:spTree>
    <p:extLst>
      <p:ext uri="{BB962C8B-B14F-4D97-AF65-F5344CB8AC3E}">
        <p14:creationId xmlns:p14="http://schemas.microsoft.com/office/powerpoint/2010/main" val="563226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Resources and Bibliography</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701D5D00-B225-44D8-BA4B-5312D94DC005}" type="slidenum">
              <a:rPr kumimoji="0" lang="en-US" altLang="en-US" sz="1300"/>
              <a:pPr eaLnBrk="1" hangingPunct="1">
                <a:spcBef>
                  <a:spcPct val="0"/>
                </a:spcBef>
              </a:pPr>
              <a:t>55</a:t>
            </a:fld>
            <a:endParaRPr kumimoji="0" lang="en-US" altLang="en-US" sz="1300"/>
          </a:p>
        </p:txBody>
      </p:sp>
    </p:spTree>
    <p:extLst>
      <p:ext uri="{BB962C8B-B14F-4D97-AF65-F5344CB8AC3E}">
        <p14:creationId xmlns:p14="http://schemas.microsoft.com/office/powerpoint/2010/main" val="4207679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technique after presenting the model is to give participants with a Case Study and ask them either individually or in small groups to brainstorm the Hazard Factors and potential Safety Factors for an incident and determine what actions they could take to reduce the Risk Level and go over the answers with them afterwards. A few samples are included and you can create your own.</a:t>
            </a:r>
          </a:p>
          <a:p>
            <a:endParaRPr lang="en-US" alt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998B88D2-EAE0-4F3D-AD11-A10AC12357EF}" type="slidenum">
              <a:rPr kumimoji="0" lang="en-US" altLang="en-US" sz="1300"/>
              <a:pPr eaLnBrk="1" hangingPunct="1">
                <a:spcBef>
                  <a:spcPct val="0"/>
                </a:spcBef>
              </a:pPr>
              <a:t>56</a:t>
            </a:fld>
            <a:endParaRPr kumimoji="0" lang="en-US" altLang="en-US" sz="1300"/>
          </a:p>
        </p:txBody>
      </p:sp>
    </p:spTree>
    <p:extLst>
      <p:ext uri="{BB962C8B-B14F-4D97-AF65-F5344CB8AC3E}">
        <p14:creationId xmlns:p14="http://schemas.microsoft.com/office/powerpoint/2010/main" val="26426204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Let the group read the following scenario. Then have them brainstorm the following:</a:t>
            </a:r>
          </a:p>
          <a:p>
            <a:endParaRPr lang="en-US" altLang="en-US" smtClean="0"/>
          </a:p>
          <a:p>
            <a:r>
              <a:rPr lang="en-US" altLang="en-US" smtClean="0"/>
              <a:t>What are the Environmental, Equipment and People Hazards?</a:t>
            </a:r>
          </a:p>
          <a:p>
            <a:r>
              <a:rPr lang="en-US" altLang="en-US" smtClean="0"/>
              <a:t>What hazards can be removed?</a:t>
            </a:r>
          </a:p>
          <a:p>
            <a:r>
              <a:rPr lang="en-US" altLang="en-US" smtClean="0"/>
              <a:t>What Safety Factors could be added in to reduce the Risk Level?</a:t>
            </a:r>
          </a:p>
          <a:p>
            <a:r>
              <a:rPr lang="en-US" altLang="en-US" smtClean="0"/>
              <a:t>What other possible accidents could have occurred in this scenario?</a:t>
            </a:r>
          </a:p>
          <a:p>
            <a:r>
              <a:rPr lang="en-US" altLang="en-US" smtClean="0"/>
              <a:t>What would be needed to reduce the risk of these other possible accidents?</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2945D5F1-CA72-46AE-9A77-881C84663081}" type="slidenum">
              <a:rPr kumimoji="0" lang="en-US" altLang="en-US" sz="1300"/>
              <a:pPr eaLnBrk="1" hangingPunct="1">
                <a:spcBef>
                  <a:spcPct val="0"/>
                </a:spcBef>
              </a:pPr>
              <a:t>57</a:t>
            </a:fld>
            <a:endParaRPr kumimoji="0" lang="en-US" altLang="en-US" sz="1300"/>
          </a:p>
        </p:txBody>
      </p:sp>
    </p:spTree>
    <p:extLst>
      <p:ext uri="{BB962C8B-B14F-4D97-AF65-F5344CB8AC3E}">
        <p14:creationId xmlns:p14="http://schemas.microsoft.com/office/powerpoint/2010/main" val="24788292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C5691E31-6E46-402A-AE96-C340E5214794}" type="slidenum">
              <a:rPr kumimoji="0" lang="en-US" altLang="en-US" sz="1300"/>
              <a:pPr eaLnBrk="1" hangingPunct="1">
                <a:spcBef>
                  <a:spcPct val="0"/>
                </a:spcBef>
              </a:pPr>
              <a:t>58</a:t>
            </a:fld>
            <a:endParaRPr kumimoji="0" lang="en-US" altLang="en-US" sz="1300"/>
          </a:p>
        </p:txBody>
      </p:sp>
    </p:spTree>
    <p:extLst>
      <p:ext uri="{BB962C8B-B14F-4D97-AF65-F5344CB8AC3E}">
        <p14:creationId xmlns:p14="http://schemas.microsoft.com/office/powerpoint/2010/main" val="1842597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8E23DAA-AF95-4482-8D54-270F0B668D9A}" type="slidenum">
              <a:rPr kumimoji="0" lang="en-US" altLang="en-US" sz="1300"/>
              <a:pPr eaLnBrk="1" hangingPunct="1">
                <a:spcBef>
                  <a:spcPct val="0"/>
                </a:spcBef>
              </a:pPr>
              <a:t>59</a:t>
            </a:fld>
            <a:endParaRPr kumimoji="0" lang="en-US" altLang="en-US" sz="1300"/>
          </a:p>
        </p:txBody>
      </p:sp>
    </p:spTree>
    <p:extLst>
      <p:ext uri="{BB962C8B-B14F-4D97-AF65-F5344CB8AC3E}">
        <p14:creationId xmlns:p14="http://schemas.microsoft.com/office/powerpoint/2010/main" val="4621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Let the group read the following scenario. Then have them brainstorm the following:</a:t>
            </a:r>
          </a:p>
          <a:p>
            <a:endParaRPr lang="en-US" altLang="en-US" smtClean="0"/>
          </a:p>
          <a:p>
            <a:r>
              <a:rPr lang="en-US" altLang="en-US" smtClean="0"/>
              <a:t>What are the Environmental, Equipment and People Hazards?</a:t>
            </a:r>
          </a:p>
          <a:p>
            <a:r>
              <a:rPr lang="en-US" altLang="en-US" smtClean="0"/>
              <a:t>What hazards can be removed?</a:t>
            </a:r>
          </a:p>
          <a:p>
            <a:r>
              <a:rPr lang="en-US" altLang="en-US" smtClean="0"/>
              <a:t>What Safety Factors could be added in to reduce the Risk Level?</a:t>
            </a:r>
          </a:p>
          <a:p>
            <a:r>
              <a:rPr lang="en-US" altLang="en-US" smtClean="0"/>
              <a:t>What other possible accidents could have occurred in this scenario?</a:t>
            </a:r>
          </a:p>
          <a:p>
            <a:r>
              <a:rPr lang="en-US" altLang="en-US" smtClean="0"/>
              <a:t>What would be needed to reduce the risk of these other possible accidents?</a:t>
            </a:r>
          </a:p>
          <a:p>
            <a:endParaRPr lang="en-US" alt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60DFD55-FE08-42DF-8B55-E0530E73326E}" type="slidenum">
              <a:rPr kumimoji="0" lang="en-US" altLang="en-US" sz="1300"/>
              <a:pPr eaLnBrk="1" hangingPunct="1">
                <a:spcBef>
                  <a:spcPct val="0"/>
                </a:spcBef>
              </a:pPr>
              <a:t>60</a:t>
            </a:fld>
            <a:endParaRPr kumimoji="0" lang="en-US" altLang="en-US" sz="1300"/>
          </a:p>
        </p:txBody>
      </p:sp>
    </p:spTree>
    <p:extLst>
      <p:ext uri="{BB962C8B-B14F-4D97-AF65-F5344CB8AC3E}">
        <p14:creationId xmlns:p14="http://schemas.microsoft.com/office/powerpoint/2010/main" val="35403147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6865A3BB-8FD0-45F4-8BCB-2D5CC814CB79}" type="slidenum">
              <a:rPr kumimoji="0" lang="en-US" altLang="en-US" sz="1300"/>
              <a:pPr eaLnBrk="1" hangingPunct="1">
                <a:spcBef>
                  <a:spcPct val="0"/>
                </a:spcBef>
              </a:pPr>
              <a:t>61</a:t>
            </a:fld>
            <a:endParaRPr kumimoji="0" lang="en-US" altLang="en-US" sz="1300"/>
          </a:p>
        </p:txBody>
      </p:sp>
    </p:spTree>
    <p:extLst>
      <p:ext uri="{BB962C8B-B14F-4D97-AF65-F5344CB8AC3E}">
        <p14:creationId xmlns:p14="http://schemas.microsoft.com/office/powerpoint/2010/main" val="258809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objectives of this presentation are to:</a:t>
            </a:r>
          </a:p>
          <a:p>
            <a:endParaRPr lang="en-US" altLang="en-US" smtClean="0"/>
          </a:p>
          <a:p>
            <a:pPr>
              <a:buFontTx/>
              <a:buChar char="•"/>
            </a:pPr>
            <a:r>
              <a:rPr lang="en-US" altLang="en-US" smtClean="0"/>
              <a:t>Define Risk</a:t>
            </a:r>
          </a:p>
          <a:p>
            <a:pPr>
              <a:buFontTx/>
              <a:buChar char="•"/>
            </a:pPr>
            <a:r>
              <a:rPr lang="en-US" altLang="en-US" smtClean="0"/>
              <a:t>Identify the major causal factors in accidents/near misses</a:t>
            </a:r>
          </a:p>
          <a:p>
            <a:pPr>
              <a:buFontTx/>
              <a:buChar char="•"/>
            </a:pPr>
            <a:r>
              <a:rPr lang="en-US" altLang="en-US" smtClean="0"/>
              <a:t>Explore a model for managing risk that incorporates the major causal factors</a:t>
            </a:r>
          </a:p>
          <a:p>
            <a:pPr>
              <a:buFontTx/>
              <a:buChar char="•"/>
            </a:pPr>
            <a:r>
              <a:rPr lang="en-US" altLang="en-US" smtClean="0"/>
              <a:t>Identify best practices for assessing and managing risk before an event</a:t>
            </a:r>
          </a:p>
          <a:p>
            <a:pPr>
              <a:buFontTx/>
              <a:buChar char="•"/>
            </a:pPr>
            <a:r>
              <a:rPr lang="en-US" altLang="en-US" smtClean="0"/>
              <a:t>Identify procedures for evaluating risk and mitigating it in the field</a:t>
            </a:r>
          </a:p>
          <a:p>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B4C1789D-2F86-45FA-B742-88459CA8326C}" type="slidenum">
              <a:rPr kumimoji="0" lang="en-US" altLang="en-US" sz="1300"/>
              <a:pPr eaLnBrk="1" hangingPunct="1">
                <a:spcBef>
                  <a:spcPct val="0"/>
                </a:spcBef>
              </a:pPr>
              <a:t>8</a:t>
            </a:fld>
            <a:endParaRPr kumimoji="0" lang="en-US" altLang="en-US" sz="1300"/>
          </a:p>
        </p:txBody>
      </p:sp>
    </p:spTree>
    <p:extLst>
      <p:ext uri="{BB962C8B-B14F-4D97-AF65-F5344CB8AC3E}">
        <p14:creationId xmlns:p14="http://schemas.microsoft.com/office/powerpoint/2010/main" val="21647060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FBEECB07-E565-4F7E-B02A-970F99365A57}" type="slidenum">
              <a:rPr kumimoji="0" lang="en-US" altLang="en-US" sz="1300"/>
              <a:pPr eaLnBrk="1" hangingPunct="1">
                <a:spcBef>
                  <a:spcPct val="0"/>
                </a:spcBef>
              </a:pPr>
              <a:t>62</a:t>
            </a:fld>
            <a:endParaRPr kumimoji="0" lang="en-US" altLang="en-US" sz="1300"/>
          </a:p>
        </p:txBody>
      </p:sp>
    </p:spTree>
    <p:extLst>
      <p:ext uri="{BB962C8B-B14F-4D97-AF65-F5344CB8AC3E}">
        <p14:creationId xmlns:p14="http://schemas.microsoft.com/office/powerpoint/2010/main" val="20068311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60AF6E3-3351-451C-B720-29491F6DE69D}" type="slidenum">
              <a:rPr kumimoji="0" lang="en-US" altLang="en-US" sz="1300"/>
              <a:pPr eaLnBrk="1" hangingPunct="1">
                <a:spcBef>
                  <a:spcPct val="0"/>
                </a:spcBef>
              </a:pPr>
              <a:t>63</a:t>
            </a:fld>
            <a:endParaRPr kumimoji="0" lang="en-US" altLang="en-US" sz="1300"/>
          </a:p>
        </p:txBody>
      </p:sp>
    </p:spTree>
    <p:extLst>
      <p:ext uri="{BB962C8B-B14F-4D97-AF65-F5344CB8AC3E}">
        <p14:creationId xmlns:p14="http://schemas.microsoft.com/office/powerpoint/2010/main" val="27932657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Let the group read the following scenario. Then have them brainstorm the following:</a:t>
            </a:r>
          </a:p>
          <a:p>
            <a:endParaRPr lang="en-US" altLang="en-US" smtClean="0"/>
          </a:p>
          <a:p>
            <a:r>
              <a:rPr lang="en-US" altLang="en-US" smtClean="0"/>
              <a:t>What are the Environmental, Equipment and People Hazards?</a:t>
            </a:r>
          </a:p>
          <a:p>
            <a:r>
              <a:rPr lang="en-US" altLang="en-US" smtClean="0"/>
              <a:t>What hazards can be removed?</a:t>
            </a:r>
          </a:p>
          <a:p>
            <a:r>
              <a:rPr lang="en-US" altLang="en-US" smtClean="0"/>
              <a:t>What Safety Factors could be added in to reduce the Risk Level?</a:t>
            </a:r>
          </a:p>
          <a:p>
            <a:r>
              <a:rPr lang="en-US" altLang="en-US" smtClean="0"/>
              <a:t>What other possible accidents could have occurred in this scenario?</a:t>
            </a:r>
          </a:p>
          <a:p>
            <a:r>
              <a:rPr lang="en-US" altLang="en-US" smtClean="0"/>
              <a:t>What would be needed to reduce the risk of these other possible accidents?</a:t>
            </a:r>
          </a:p>
          <a:p>
            <a:endParaRPr lang="en-US" alt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498A1914-0B56-4007-89B2-A93A91922E33}" type="slidenum">
              <a:rPr kumimoji="0" lang="en-US" altLang="en-US" sz="1300"/>
              <a:pPr eaLnBrk="1" hangingPunct="1">
                <a:spcBef>
                  <a:spcPct val="0"/>
                </a:spcBef>
              </a:pPr>
              <a:t>64</a:t>
            </a:fld>
            <a:endParaRPr kumimoji="0" lang="en-US" altLang="en-US" sz="1300"/>
          </a:p>
        </p:txBody>
      </p:sp>
    </p:spTree>
    <p:extLst>
      <p:ext uri="{BB962C8B-B14F-4D97-AF65-F5344CB8AC3E}">
        <p14:creationId xmlns:p14="http://schemas.microsoft.com/office/powerpoint/2010/main" val="21918944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0B9B5DD7-02DE-44D7-A022-A35BF15E048B}" type="slidenum">
              <a:rPr kumimoji="0" lang="en-US" altLang="en-US" sz="1300"/>
              <a:pPr eaLnBrk="1" hangingPunct="1">
                <a:spcBef>
                  <a:spcPct val="0"/>
                </a:spcBef>
              </a:pPr>
              <a:t>65</a:t>
            </a:fld>
            <a:endParaRPr kumimoji="0" lang="en-US" altLang="en-US" sz="1300"/>
          </a:p>
        </p:txBody>
      </p:sp>
    </p:spTree>
    <p:extLst>
      <p:ext uri="{BB962C8B-B14F-4D97-AF65-F5344CB8AC3E}">
        <p14:creationId xmlns:p14="http://schemas.microsoft.com/office/powerpoint/2010/main" val="27922424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699DBF0C-1854-42BE-BA83-0481A655D560}" type="slidenum">
              <a:rPr kumimoji="0" lang="en-US" altLang="en-US" sz="1300"/>
              <a:pPr eaLnBrk="1" hangingPunct="1">
                <a:spcBef>
                  <a:spcPct val="0"/>
                </a:spcBef>
              </a:pPr>
              <a:t>66</a:t>
            </a:fld>
            <a:endParaRPr kumimoji="0" lang="en-US" altLang="en-US" sz="1300"/>
          </a:p>
        </p:txBody>
      </p:sp>
    </p:spTree>
    <p:extLst>
      <p:ext uri="{BB962C8B-B14F-4D97-AF65-F5344CB8AC3E}">
        <p14:creationId xmlns:p14="http://schemas.microsoft.com/office/powerpoint/2010/main" val="13550314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3905945-67C1-4441-8E1C-B32EC41BF5F0}" type="slidenum">
              <a:rPr kumimoji="0" lang="en-US" altLang="en-US" sz="1300"/>
              <a:pPr eaLnBrk="1" hangingPunct="1">
                <a:spcBef>
                  <a:spcPct val="0"/>
                </a:spcBef>
              </a:pPr>
              <a:t>67</a:t>
            </a:fld>
            <a:endParaRPr kumimoji="0" lang="en-US" altLang="en-US" sz="1300"/>
          </a:p>
        </p:txBody>
      </p:sp>
    </p:spTree>
    <p:extLst>
      <p:ext uri="{BB962C8B-B14F-4D97-AF65-F5344CB8AC3E}">
        <p14:creationId xmlns:p14="http://schemas.microsoft.com/office/powerpoint/2010/main" val="3469750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some additional examples of Environmental Hazards.</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AE53F14-A998-4A61-AA71-F6A5BAC87141}" type="slidenum">
              <a:rPr kumimoji="0" lang="en-US" altLang="en-US" sz="1300"/>
              <a:pPr eaLnBrk="1" hangingPunct="1">
                <a:spcBef>
                  <a:spcPct val="0"/>
                </a:spcBef>
              </a:pPr>
              <a:t>69</a:t>
            </a:fld>
            <a:endParaRPr kumimoji="0" lang="en-US" altLang="en-US" sz="1300"/>
          </a:p>
        </p:txBody>
      </p:sp>
    </p:spTree>
    <p:extLst>
      <p:ext uri="{BB962C8B-B14F-4D97-AF65-F5344CB8AC3E}">
        <p14:creationId xmlns:p14="http://schemas.microsoft.com/office/powerpoint/2010/main" val="3643420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some additional examples of Environmental Hazards. Driving is the most dangerous activities that groups engage in. Roads are also dangerous since they bring cars into close contact with people (ex. Road crossings). In like to remind people that driving is a lot like whitewater kayaking. Not all roads are the same to drive, some are much more hazardous than others. To import the Whitewater River Classification as a metaphor, a long straight road, with good visibility, a shoulder on a dry day might be considered a Class 1 road in terms of general risk level. A windy mountain road in wet or snowy conditions, with decreased visibility or at night could be a Class 5 driving situation. Just like you wouldn’t put someone who is only a Class 2 kayaker in a Class 5 rapid you shouldn’t put a Class 2 driver into a Class 5 driving situation. This factor often gets ignored because people treat driving as a ‘universal skill.’ It’s not.</a:t>
            </a:r>
          </a:p>
          <a:p>
            <a:endParaRPr lang="en-US" alt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F6166BAF-452E-48F6-9E04-5299F80A928D}" type="slidenum">
              <a:rPr kumimoji="0" lang="en-US" altLang="en-US" sz="1300"/>
              <a:pPr eaLnBrk="1" hangingPunct="1">
                <a:spcBef>
                  <a:spcPct val="0"/>
                </a:spcBef>
              </a:pPr>
              <a:t>70</a:t>
            </a:fld>
            <a:endParaRPr kumimoji="0" lang="en-US" altLang="en-US" sz="1300"/>
          </a:p>
        </p:txBody>
      </p:sp>
    </p:spTree>
    <p:extLst>
      <p:ext uri="{BB962C8B-B14F-4D97-AF65-F5344CB8AC3E}">
        <p14:creationId xmlns:p14="http://schemas.microsoft.com/office/powerpoint/2010/main" val="14936795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some additional examples of Equipment Hazards. </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9545FE3D-56AC-4B2C-B360-ED291856AAC8}" type="slidenum">
              <a:rPr kumimoji="0" lang="en-US" altLang="en-US" sz="1300"/>
              <a:pPr eaLnBrk="1" hangingPunct="1">
                <a:spcBef>
                  <a:spcPct val="0"/>
                </a:spcBef>
              </a:pPr>
              <a:t>71</a:t>
            </a:fld>
            <a:endParaRPr kumimoji="0" lang="en-US" altLang="en-US" sz="1300"/>
          </a:p>
        </p:txBody>
      </p:sp>
    </p:spTree>
    <p:extLst>
      <p:ext uri="{BB962C8B-B14F-4D97-AF65-F5344CB8AC3E}">
        <p14:creationId xmlns:p14="http://schemas.microsoft.com/office/powerpoint/2010/main" val="38432713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some additional examples of People Hazards that apply to everyone. </a:t>
            </a:r>
          </a:p>
          <a:p>
            <a:endParaRPr lang="en-US" alt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2DEFCE6E-B8D9-4C38-B0E3-A6D7A24AE568}" type="slidenum">
              <a:rPr kumimoji="0" lang="en-US" altLang="en-US" sz="1300"/>
              <a:pPr eaLnBrk="1" hangingPunct="1">
                <a:spcBef>
                  <a:spcPct val="0"/>
                </a:spcBef>
              </a:pPr>
              <a:t>72</a:t>
            </a:fld>
            <a:endParaRPr kumimoji="0" lang="en-US" altLang="en-US" sz="1300"/>
          </a:p>
        </p:txBody>
      </p:sp>
    </p:spTree>
    <p:extLst>
      <p:ext uri="{BB962C8B-B14F-4D97-AF65-F5344CB8AC3E}">
        <p14:creationId xmlns:p14="http://schemas.microsoft.com/office/powerpoint/2010/main" val="303391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First let us take a look at some of the definitions of the word Risk. </a:t>
            </a:r>
          </a:p>
          <a:p>
            <a:endParaRPr lang="en-US" altLang="en-US" smtClean="0"/>
          </a:p>
          <a:p>
            <a:pPr eaLnBrk="1" hangingPunct="1">
              <a:buFontTx/>
              <a:buChar char="•"/>
            </a:pPr>
            <a:r>
              <a:rPr lang="en-US" altLang="en-US" smtClean="0">
                <a:solidFill>
                  <a:srgbClr val="363636"/>
                </a:solidFill>
              </a:rPr>
              <a:t>The probability that something will cause injury or harm</a:t>
            </a:r>
          </a:p>
          <a:p>
            <a:pPr eaLnBrk="1" hangingPunct="1">
              <a:buFontTx/>
              <a:buChar char="•"/>
            </a:pPr>
            <a:r>
              <a:rPr lang="en-US" altLang="en-US" smtClean="0">
                <a:solidFill>
                  <a:srgbClr val="363636"/>
                </a:solidFill>
              </a:rPr>
              <a:t>A venture undertaken without regard to possible loss or injury</a:t>
            </a:r>
          </a:p>
          <a:p>
            <a:pPr eaLnBrk="1" hangingPunct="1">
              <a:buFontTx/>
              <a:buChar char="•"/>
            </a:pPr>
            <a:r>
              <a:rPr lang="en-US" altLang="en-US" smtClean="0">
                <a:solidFill>
                  <a:srgbClr val="363636"/>
                </a:solidFill>
              </a:rPr>
              <a:t>Exposure to chance of loss or damage</a:t>
            </a:r>
          </a:p>
          <a:p>
            <a:pPr eaLnBrk="1" hangingPunct="1">
              <a:buFontTx/>
              <a:buChar char="•"/>
            </a:pPr>
            <a:r>
              <a:rPr lang="en-US" altLang="en-US" smtClean="0">
                <a:solidFill>
                  <a:srgbClr val="363636"/>
                </a:solidFill>
              </a:rPr>
              <a:t>The potential for losing something of value</a:t>
            </a:r>
          </a:p>
          <a:p>
            <a:pPr>
              <a:buFontTx/>
              <a:buChar char="•"/>
            </a:pPr>
            <a:r>
              <a:rPr lang="en-US" altLang="en-US" smtClean="0"/>
              <a:t>The insurance industry defines risk as any uncertainty about a future event that threatens your organization’s ability to a complete its mission. </a:t>
            </a:r>
          </a:p>
          <a:p>
            <a:pPr>
              <a:buFontTx/>
              <a:buChar char="•"/>
            </a:pPr>
            <a:r>
              <a:rPr lang="en-US" altLang="en-US" smtClean="0"/>
              <a:t>In the finance industry risk is defined as the potential of losing something of value but also the potential for gaining something of value.</a:t>
            </a:r>
          </a:p>
          <a:p>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7DDE2749-A5D5-4D34-9E34-967693DCB04A}" type="slidenum">
              <a:rPr kumimoji="0" lang="en-US" altLang="en-US" sz="1300"/>
              <a:pPr eaLnBrk="1" hangingPunct="1">
                <a:spcBef>
                  <a:spcPct val="0"/>
                </a:spcBef>
              </a:pPr>
              <a:t>9</a:t>
            </a:fld>
            <a:endParaRPr kumimoji="0" lang="en-US" altLang="en-US" sz="1300"/>
          </a:p>
        </p:txBody>
      </p:sp>
    </p:spTree>
    <p:extLst>
      <p:ext uri="{BB962C8B-B14F-4D97-AF65-F5344CB8AC3E}">
        <p14:creationId xmlns:p14="http://schemas.microsoft.com/office/powerpoint/2010/main" val="7130944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some additional examples of People Hazards that apply to participants. </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0142B5F9-4F1D-469D-A33D-388E35722096}" type="slidenum">
              <a:rPr kumimoji="0" lang="en-US" altLang="en-US" sz="1300"/>
              <a:pPr eaLnBrk="1" hangingPunct="1">
                <a:spcBef>
                  <a:spcPct val="0"/>
                </a:spcBef>
              </a:pPr>
              <a:t>73</a:t>
            </a:fld>
            <a:endParaRPr kumimoji="0" lang="en-US" altLang="en-US" sz="1300"/>
          </a:p>
        </p:txBody>
      </p:sp>
    </p:spTree>
    <p:extLst>
      <p:ext uri="{BB962C8B-B14F-4D97-AF65-F5344CB8AC3E}">
        <p14:creationId xmlns:p14="http://schemas.microsoft.com/office/powerpoint/2010/main" val="3067635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some additional examples of People Hazards that apply to leaders. </a:t>
            </a:r>
          </a:p>
          <a:p>
            <a:endParaRPr lang="en-US" alt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8E9E1FF-22C6-41C5-A0D8-1840503FE2FF}" type="slidenum">
              <a:rPr kumimoji="0" lang="en-US" altLang="en-US" sz="1300"/>
              <a:pPr eaLnBrk="1" hangingPunct="1">
                <a:spcBef>
                  <a:spcPct val="0"/>
                </a:spcBef>
              </a:pPr>
              <a:t>74</a:t>
            </a:fld>
            <a:endParaRPr kumimoji="0" lang="en-US" altLang="en-US" sz="1300"/>
          </a:p>
        </p:txBody>
      </p:sp>
    </p:spTree>
    <p:extLst>
      <p:ext uri="{BB962C8B-B14F-4D97-AF65-F5344CB8AC3E}">
        <p14:creationId xmlns:p14="http://schemas.microsoft.com/office/powerpoint/2010/main" val="19050393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some additional examples of People Hazards that apply to the entire group. </a:t>
            </a:r>
          </a:p>
          <a:p>
            <a:endParaRPr lang="en-US" alt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33A1A6A6-313D-405B-B460-17697491FF47}" type="slidenum">
              <a:rPr kumimoji="0" lang="en-US" altLang="en-US" sz="1300"/>
              <a:pPr eaLnBrk="1" hangingPunct="1">
                <a:spcBef>
                  <a:spcPct val="0"/>
                </a:spcBef>
              </a:pPr>
              <a:t>75</a:t>
            </a:fld>
            <a:endParaRPr kumimoji="0" lang="en-US" altLang="en-US" sz="1300"/>
          </a:p>
        </p:txBody>
      </p:sp>
    </p:spTree>
    <p:extLst>
      <p:ext uri="{BB962C8B-B14F-4D97-AF65-F5344CB8AC3E}">
        <p14:creationId xmlns:p14="http://schemas.microsoft.com/office/powerpoint/2010/main" val="186130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this model there are two different types of risk the first is what I call Negative R(isk) or Negative R. Negative R is the potential for loss injury or illness which is what we typically associate with accidents in the field. Positive R(isk) or Positive R is the potential for gain growth and development. So in all of our programs, we have both Negative R and Positive R. </a:t>
            </a:r>
          </a:p>
          <a:p>
            <a:endParaRPr lang="en-US" altLang="en-US" smtClean="0"/>
          </a:p>
          <a:p>
            <a:r>
              <a:rPr lang="en-US" altLang="en-US" smtClean="0"/>
              <a:t>We all know about the negative model of risk, what is the positive side of risk in our industry? Risk is an underlying principal in all of outdoor and adventure education. The fundamental philosophical principles of Kurt Hahn and others is that the exposure to risk/challenge is what impels people to personal growth. </a:t>
            </a:r>
          </a:p>
          <a:p>
            <a:endParaRPr lang="en-US" altLang="en-US" smtClean="0"/>
          </a:p>
          <a:p>
            <a:r>
              <a:rPr lang="en-US" altLang="en-US" smtClean="0"/>
              <a:t>Each program has to evaluate the level of Negative R that is appropriate for your organization's mission. For example, in my work running wilderness orientation programs for incoming college freshmen, the level of Negative R that is appropriate to accomplish our mission is low. However, if I am working in a therapeutic program with serious drug offenders, the consequences for them not getting off drugs have huge Negative R so I would tolerate running a program that might have a higher Negative R in order to influence behavior change. </a:t>
            </a:r>
          </a:p>
          <a:p>
            <a:endParaRPr lang="en-US" altLang="en-US" smtClean="0"/>
          </a:p>
          <a:p>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E93A8EC7-F3A3-47D7-9A16-11D4130144B9}" type="slidenum">
              <a:rPr kumimoji="0" lang="en-US" altLang="en-US" sz="1300"/>
              <a:pPr eaLnBrk="1" hangingPunct="1">
                <a:spcBef>
                  <a:spcPct val="0"/>
                </a:spcBef>
              </a:pPr>
              <a:t>10</a:t>
            </a:fld>
            <a:endParaRPr kumimoji="0" lang="en-US" altLang="en-US" sz="1300"/>
          </a:p>
        </p:txBody>
      </p:sp>
    </p:spTree>
    <p:extLst>
      <p:ext uri="{BB962C8B-B14F-4D97-AF65-F5344CB8AC3E}">
        <p14:creationId xmlns:p14="http://schemas.microsoft.com/office/powerpoint/2010/main" val="161025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 risk is inherent in our programs. That is Negative R exists in all adventure activities. Risk is expected. Negative R can occur at any time so we have to expect the unexpected. Risk is manufactured. We plan programs with the understanding that there is some Negative R. In fact our programs wouldn't function without some level of Negative R. And finally risk is integral. Both Negative R and Positive R are essential parts of our programs.</a:t>
            </a:r>
          </a:p>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6FD11922-2ECB-4A18-8F5D-56B93C1D30AA}" type="slidenum">
              <a:rPr kumimoji="0" lang="en-US" altLang="en-US" sz="1300"/>
              <a:pPr eaLnBrk="1" hangingPunct="1">
                <a:spcBef>
                  <a:spcPct val="0"/>
                </a:spcBef>
              </a:pPr>
              <a:t>11</a:t>
            </a:fld>
            <a:endParaRPr kumimoji="0" lang="en-US" altLang="en-US" sz="1300"/>
          </a:p>
        </p:txBody>
      </p:sp>
    </p:spTree>
    <p:extLst>
      <p:ext uri="{BB962C8B-B14F-4D97-AF65-F5344CB8AC3E}">
        <p14:creationId xmlns:p14="http://schemas.microsoft.com/office/powerpoint/2010/main" val="2266911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JLM-Washington-Alpine Lakes Wilderness-Spectacle Lake"/>
          <p:cNvPicPr>
            <a:picLocks noChangeAspect="1" noChangeArrowheads="1"/>
          </p:cNvPicPr>
          <p:nvPr userDrawn="1"/>
        </p:nvPicPr>
        <p:blipFill>
          <a:blip r:embed="rId2">
            <a:extLst>
              <a:ext uri="{28A0092B-C50C-407E-A947-70E740481C1C}">
                <a14:useLocalDpi xmlns:a14="http://schemas.microsoft.com/office/drawing/2010/main" val="0"/>
              </a:ext>
            </a:extLst>
          </a:blip>
          <a:srcRect b="34500"/>
          <a:stretch>
            <a:fillRect/>
          </a:stretch>
        </p:blipFill>
        <p:spPr bwMode="auto">
          <a:xfrm>
            <a:off x="0" y="2397125"/>
            <a:ext cx="91440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endParaRPr>
          </a:p>
        </p:txBody>
      </p:sp>
      <p:sp>
        <p:nvSpPr>
          <p:cNvPr id="6" name="Freeform 4"/>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a:defRPr/>
            </a:pPr>
            <a:endParaRPr lang="en-US">
              <a:latin typeface="Arial" charset="0"/>
            </a:endParaRPr>
          </a:p>
        </p:txBody>
      </p:sp>
      <p:sp>
        <p:nvSpPr>
          <p:cNvPr id="7" name="Freeform 5"/>
          <p:cNvSpPr>
            <a:spLocks/>
          </p:cNvSpPr>
          <p:nvPr/>
        </p:nvSpPr>
        <p:spPr bwMode="invGray">
          <a:xfrm>
            <a:off x="-6350" y="2379663"/>
            <a:ext cx="2139950" cy="455612"/>
          </a:xfrm>
          <a:custGeom>
            <a:avLst/>
            <a:gdLst>
              <a:gd name="T0" fmla="*/ 0 w 1348"/>
              <a:gd name="T1" fmla="*/ 0 h 287"/>
              <a:gd name="T2" fmla="*/ 1348 w 1348"/>
              <a:gd name="T3" fmla="*/ 0 h 287"/>
              <a:gd name="T4" fmla="*/ 1170 w 1348"/>
              <a:gd name="T5" fmla="*/ 287 h 287"/>
              <a:gd name="T6" fmla="*/ 0 w 1348"/>
              <a:gd name="T7" fmla="*/ 286 h 287"/>
              <a:gd name="T8" fmla="*/ 0 w 1348"/>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 h="287">
                <a:moveTo>
                  <a:pt x="0" y="0"/>
                </a:moveTo>
                <a:lnTo>
                  <a:pt x="1348" y="0"/>
                </a:lnTo>
                <a:lnTo>
                  <a:pt x="1170" y="287"/>
                </a:lnTo>
                <a:lnTo>
                  <a:pt x="0" y="286"/>
                </a:lnTo>
                <a:lnTo>
                  <a:pt x="0"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0774" name="Rectangle 6"/>
          <p:cNvSpPr>
            <a:spLocks noGrp="1" noChangeArrowheads="1"/>
          </p:cNvSpPr>
          <p:nvPr>
            <p:ph type="ctrTitle"/>
          </p:nvPr>
        </p:nvSpPr>
        <p:spPr>
          <a:xfrm>
            <a:off x="2819400" y="1608138"/>
            <a:ext cx="6324600" cy="685800"/>
          </a:xfrm>
        </p:spPr>
        <p:txBody>
          <a:bodyPr/>
          <a:lstStyle>
            <a:lvl1pPr>
              <a:defRPr sz="4400"/>
            </a:lvl1pPr>
          </a:lstStyle>
          <a:p>
            <a:r>
              <a:rPr lang="en-US"/>
              <a:t>Click to edit Master title style</a:t>
            </a:r>
          </a:p>
        </p:txBody>
      </p:sp>
      <p:sp>
        <p:nvSpPr>
          <p:cNvPr id="160775" name="Rectangle 7"/>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a:t>Click to edit Master subtitle style</a:t>
            </a:r>
          </a:p>
        </p:txBody>
      </p:sp>
      <p:sp>
        <p:nvSpPr>
          <p:cNvPr id="8" name="Rectangle 8"/>
          <p:cNvSpPr>
            <a:spLocks noGrp="1" noChangeArrowheads="1"/>
          </p:cNvSpPr>
          <p:nvPr>
            <p:ph type="dt" sz="half" idx="10"/>
          </p:nvPr>
        </p:nvSpPr>
        <p:spPr>
          <a:xfrm>
            <a:off x="457200" y="6400800"/>
            <a:ext cx="2133600" cy="320675"/>
          </a:xfrm>
          <a:prstGeom prst="rect">
            <a:avLst/>
          </a:prstGeom>
        </p:spPr>
        <p:txBody>
          <a:bodyPr/>
          <a:lstStyle>
            <a:lvl1pPr>
              <a:defRPr>
                <a:solidFill>
                  <a:schemeClr val="bg1"/>
                </a:solidFill>
                <a:latin typeface="Arial" charset="0"/>
              </a:defRPr>
            </a:lvl1pPr>
          </a:lstStyle>
          <a:p>
            <a:pPr>
              <a:defRPr/>
            </a:pPr>
            <a:endParaRPr lang="en-US"/>
          </a:p>
        </p:txBody>
      </p:sp>
      <p:sp>
        <p:nvSpPr>
          <p:cNvPr id="9" name="Rectangle 9"/>
          <p:cNvSpPr>
            <a:spLocks noGrp="1" noChangeArrowheads="1"/>
          </p:cNvSpPr>
          <p:nvPr>
            <p:ph type="ftr" sz="quarter" idx="11"/>
          </p:nvPr>
        </p:nvSpPr>
        <p:spPr>
          <a:xfrm>
            <a:off x="3124200" y="6400800"/>
            <a:ext cx="2895600" cy="320675"/>
          </a:xfrm>
          <a:prstGeom prst="rect">
            <a:avLst/>
          </a:prstGeom>
        </p:spPr>
        <p:txBody>
          <a:bodyPr/>
          <a:lstStyle>
            <a:lvl1pPr>
              <a:defRPr>
                <a:solidFill>
                  <a:schemeClr val="bg1"/>
                </a:solidFill>
                <a:latin typeface="Arial" charset="0"/>
              </a:defRPr>
            </a:lvl1pPr>
          </a:lstStyle>
          <a:p>
            <a:pPr>
              <a:defRPr/>
            </a:pPr>
            <a:endParaRPr lang="en-US"/>
          </a:p>
        </p:txBody>
      </p:sp>
      <p:sp>
        <p:nvSpPr>
          <p:cNvPr id="10" name="Rectangle 10"/>
          <p:cNvSpPr>
            <a:spLocks noGrp="1" noChangeArrowheads="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chemeClr val="bg1"/>
                </a:solidFill>
              </a:defRPr>
            </a:lvl1pPr>
          </a:lstStyle>
          <a:p>
            <a:fld id="{7CA47CA7-38FB-4FD9-9803-87DFA1004B8B}" type="slidenum">
              <a:rPr lang="en-US" altLang="en-US"/>
              <a:pPr/>
              <a:t>‹#›</a:t>
            </a:fld>
            <a:endParaRPr lang="en-US" altLang="en-US"/>
          </a:p>
        </p:txBody>
      </p:sp>
    </p:spTree>
    <p:extLst>
      <p:ext uri="{BB962C8B-B14F-4D97-AF65-F5344CB8AC3E}">
        <p14:creationId xmlns:p14="http://schemas.microsoft.com/office/powerpoint/2010/main" val="21356198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defRPr>
                <a:solidFill>
                  <a:schemeClr val="accent4">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893A722C-2E90-4AEE-946C-7293406D53A6}" type="slidenum">
              <a:rPr lang="en-US" altLang="en-US"/>
              <a:pPr/>
              <a:t>‹#›</a:t>
            </a:fld>
            <a:endParaRPr lang="en-US" altLang="en-US"/>
          </a:p>
        </p:txBody>
      </p:sp>
    </p:spTree>
    <p:extLst>
      <p:ext uri="{BB962C8B-B14F-4D97-AF65-F5344CB8AC3E}">
        <p14:creationId xmlns:p14="http://schemas.microsoft.com/office/powerpoint/2010/main" val="2562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1275643"/>
            <a:ext cx="2068512" cy="51219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75643"/>
            <a:ext cx="6053138" cy="5121981"/>
          </a:xfrm>
        </p:spPr>
        <p:txBody>
          <a:bodyPr vert="eaVert"/>
          <a:lstStyle>
            <a:lvl5pPr>
              <a:defRPr>
                <a:solidFill>
                  <a:schemeClr val="accent4">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D2C6A9CE-6E0D-408B-BEF7-91168DC718AD}" type="slidenum">
              <a:rPr lang="en-US" altLang="en-US"/>
              <a:pPr/>
              <a:t>‹#›</a:t>
            </a:fld>
            <a:endParaRPr lang="en-US" altLang="en-US"/>
          </a:p>
        </p:txBody>
      </p:sp>
    </p:spTree>
    <p:extLst>
      <p:ext uri="{BB962C8B-B14F-4D97-AF65-F5344CB8AC3E}">
        <p14:creationId xmlns:p14="http://schemas.microsoft.com/office/powerpoint/2010/main" val="1764101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038600" cy="2398713"/>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47800"/>
            <a:ext cx="4038600" cy="2398713"/>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half" idx="3"/>
          </p:nvPr>
        </p:nvSpPr>
        <p:spPr>
          <a:xfrm>
            <a:off x="457200" y="3998913"/>
            <a:ext cx="8229600" cy="2398712"/>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7" name="Footer Placeholder 6"/>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8" name="Slide Number Placeholder 7"/>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51CBC24D-5256-41D7-BCB2-C33445AD53FB}" type="slidenum">
              <a:rPr lang="en-US" altLang="en-US"/>
              <a:pPr/>
              <a:t>‹#›</a:t>
            </a:fld>
            <a:endParaRPr lang="en-US" altLang="en-US"/>
          </a:p>
        </p:txBody>
      </p:sp>
    </p:spTree>
    <p:extLst>
      <p:ext uri="{BB962C8B-B14F-4D97-AF65-F5344CB8AC3E}">
        <p14:creationId xmlns:p14="http://schemas.microsoft.com/office/powerpoint/2010/main" val="640084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endParaRPr lang="en-US" noProof="0" smtClean="0"/>
          </a:p>
        </p:txBody>
      </p:sp>
      <p:sp>
        <p:nvSpPr>
          <p:cNvPr id="4" name="Date Placeholder 3"/>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130C27D3-9C86-42C7-9730-390F3D24D279}" type="slidenum">
              <a:rPr lang="en-US" altLang="en-US"/>
              <a:pPr/>
              <a:t>‹#›</a:t>
            </a:fld>
            <a:endParaRPr lang="en-US" altLang="en-US"/>
          </a:p>
        </p:txBody>
      </p:sp>
    </p:spTree>
    <p:extLst>
      <p:ext uri="{BB962C8B-B14F-4D97-AF65-F5344CB8AC3E}">
        <p14:creationId xmlns:p14="http://schemas.microsoft.com/office/powerpoint/2010/main" val="109807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447800"/>
            <a:ext cx="4038600" cy="4949825"/>
          </a:xfrm>
        </p:spPr>
        <p:txBody>
          <a:bodyPr/>
          <a:lstStyle/>
          <a:p>
            <a:pPr lvl="0"/>
            <a:endParaRPr lang="en-US" noProof="0" smtClean="0"/>
          </a:p>
        </p:txBody>
      </p:sp>
      <p:sp>
        <p:nvSpPr>
          <p:cNvPr id="4" name="Text Placeholder 3"/>
          <p:cNvSpPr>
            <a:spLocks noGrp="1"/>
          </p:cNvSpPr>
          <p:nvPr>
            <p:ph type="body" sz="half" idx="2"/>
          </p:nvPr>
        </p:nvSpPr>
        <p:spPr>
          <a:xfrm>
            <a:off x="4648200" y="1447800"/>
            <a:ext cx="4038600" cy="4949825"/>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258654A8-6E99-460D-9374-FE3753C7078F}" type="slidenum">
              <a:rPr lang="en-US" altLang="en-US"/>
              <a:pPr/>
              <a:t>‹#›</a:t>
            </a:fld>
            <a:endParaRPr lang="en-US" altLang="en-US"/>
          </a:p>
        </p:txBody>
      </p:sp>
    </p:spTree>
    <p:extLst>
      <p:ext uri="{BB962C8B-B14F-4D97-AF65-F5344CB8AC3E}">
        <p14:creationId xmlns:p14="http://schemas.microsoft.com/office/powerpoint/2010/main" val="1572029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229600" cy="4949825"/>
          </a:xfrm>
        </p:spPr>
        <p:txBody>
          <a:bodyPr/>
          <a:lstStyle/>
          <a:p>
            <a:pPr lvl="0"/>
            <a:endParaRPr lang="en-US" noProof="0" smtClean="0"/>
          </a:p>
        </p:txBody>
      </p:sp>
      <p:sp>
        <p:nvSpPr>
          <p:cNvPr id="4" name="Date Placeholder 3"/>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7234E661-FCB9-493A-9994-51C561821280}" type="slidenum">
              <a:rPr lang="en-US" altLang="en-US"/>
              <a:pPr/>
              <a:t>‹#›</a:t>
            </a:fld>
            <a:endParaRPr lang="en-US" altLang="en-US"/>
          </a:p>
        </p:txBody>
      </p:sp>
    </p:spTree>
    <p:extLst>
      <p:ext uri="{BB962C8B-B14F-4D97-AF65-F5344CB8AC3E}">
        <p14:creationId xmlns:p14="http://schemas.microsoft.com/office/powerpoint/2010/main" val="42070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smtClean="0"/>
              <a:t>level</a:t>
            </a:r>
            <a:endParaRPr lang="en-US" dirty="0"/>
          </a:p>
        </p:txBody>
      </p:sp>
      <p:sp>
        <p:nvSpPr>
          <p:cNvPr id="4" name="Date Placeholder 3"/>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24DED20E-9603-4D0D-9409-73F8F07C1574}" type="slidenum">
              <a:rPr lang="en-US" altLang="en-US"/>
              <a:pPr/>
              <a:t>‹#›</a:t>
            </a:fld>
            <a:endParaRPr lang="en-US" altLang="en-US"/>
          </a:p>
        </p:txBody>
      </p:sp>
    </p:spTree>
    <p:extLst>
      <p:ext uri="{BB962C8B-B14F-4D97-AF65-F5344CB8AC3E}">
        <p14:creationId xmlns:p14="http://schemas.microsoft.com/office/powerpoint/2010/main" val="2997038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2E308F5B-A71E-469F-A9C0-7224BB5CDD7D}" type="slidenum">
              <a:rPr lang="en-US" altLang="en-US"/>
              <a:pPr/>
              <a:t>‹#›</a:t>
            </a:fld>
            <a:endParaRPr lang="en-US" altLang="en-US"/>
          </a:p>
        </p:txBody>
      </p:sp>
    </p:spTree>
    <p:extLst>
      <p:ext uri="{BB962C8B-B14F-4D97-AF65-F5344CB8AC3E}">
        <p14:creationId xmlns:p14="http://schemas.microsoft.com/office/powerpoint/2010/main" val="371761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solidFill>
                  <a:schemeClr val="accent4">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solidFill>
                  <a:schemeClr val="accent4">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4681E514-2AE3-41E8-8A40-F15D3F53556C}" type="slidenum">
              <a:rPr lang="en-US" altLang="en-US"/>
              <a:pPr/>
              <a:t>‹#›</a:t>
            </a:fld>
            <a:endParaRPr lang="en-US" altLang="en-US"/>
          </a:p>
        </p:txBody>
      </p:sp>
    </p:spTree>
    <p:extLst>
      <p:ext uri="{BB962C8B-B14F-4D97-AF65-F5344CB8AC3E}">
        <p14:creationId xmlns:p14="http://schemas.microsoft.com/office/powerpoint/2010/main" val="52607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70666" y="274638"/>
            <a:ext cx="6316133"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8" name="Footer Placeholder 7"/>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9" name="Slide Number Placeholder 8"/>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E4AA6746-E3D9-4F0E-8BA8-DC25A30D7970}" type="slidenum">
              <a:rPr lang="en-US" altLang="en-US"/>
              <a:pPr/>
              <a:t>‹#›</a:t>
            </a:fld>
            <a:endParaRPr lang="en-US" altLang="en-US"/>
          </a:p>
        </p:txBody>
      </p:sp>
    </p:spTree>
    <p:extLst>
      <p:ext uri="{BB962C8B-B14F-4D97-AF65-F5344CB8AC3E}">
        <p14:creationId xmlns:p14="http://schemas.microsoft.com/office/powerpoint/2010/main" val="31769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4" name="Footer Placeholder 3"/>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5" name="Slide Number Placeholder 4"/>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8E07EEC0-291A-403B-9AEF-4CB07AED464C}" type="slidenum">
              <a:rPr lang="en-US" altLang="en-US"/>
              <a:pPr/>
              <a:t>‹#›</a:t>
            </a:fld>
            <a:endParaRPr lang="en-US" altLang="en-US"/>
          </a:p>
        </p:txBody>
      </p:sp>
    </p:spTree>
    <p:extLst>
      <p:ext uri="{BB962C8B-B14F-4D97-AF65-F5344CB8AC3E}">
        <p14:creationId xmlns:p14="http://schemas.microsoft.com/office/powerpoint/2010/main" val="2079736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3" name="Footer Placeholder 2"/>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4" name="Slide Number Placeholder 3"/>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2731C353-8CF6-4C82-9AA0-3DB7B54153DE}" type="slidenum">
              <a:rPr lang="en-US" altLang="en-US"/>
              <a:pPr/>
              <a:t>‹#›</a:t>
            </a:fld>
            <a:endParaRPr lang="en-US" altLang="en-US"/>
          </a:p>
        </p:txBody>
      </p:sp>
    </p:spTree>
    <p:extLst>
      <p:ext uri="{BB962C8B-B14F-4D97-AF65-F5344CB8AC3E}">
        <p14:creationId xmlns:p14="http://schemas.microsoft.com/office/powerpoint/2010/main" val="238537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1956" y="273050"/>
            <a:ext cx="6626577"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56267"/>
            <a:ext cx="5111750" cy="4669896"/>
          </a:xfrm>
        </p:spPr>
        <p:txBody>
          <a:bodyPr/>
          <a:lstStyle>
            <a:lvl1pPr>
              <a:defRPr sz="3200"/>
            </a:lvl1pPr>
            <a:lvl2pPr>
              <a:defRPr sz="2800"/>
            </a:lvl2pPr>
            <a:lvl3pPr>
              <a:defRPr sz="2400"/>
            </a:lvl3pPr>
            <a:lvl4pPr>
              <a:defRPr sz="2000"/>
            </a:lvl4pPr>
            <a:lvl5pPr>
              <a:defRPr sz="2000">
                <a:solidFill>
                  <a:schemeClr val="accent4">
                    <a:lumMod val="50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9688C7C6-3AE1-479A-A9BE-6A321004931C}" type="slidenum">
              <a:rPr lang="en-US" altLang="en-US"/>
              <a:pPr/>
              <a:t>‹#›</a:t>
            </a:fld>
            <a:endParaRPr lang="en-US" altLang="en-US"/>
          </a:p>
        </p:txBody>
      </p:sp>
    </p:spTree>
    <p:extLst>
      <p:ext uri="{BB962C8B-B14F-4D97-AF65-F5344CB8AC3E}">
        <p14:creationId xmlns:p14="http://schemas.microsoft.com/office/powerpoint/2010/main" val="131897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53067"/>
            <a:ext cx="5486400" cy="34745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2268538" y="6477000"/>
            <a:ext cx="2133600" cy="244475"/>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477000"/>
            <a:ext cx="2895600" cy="24447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016625" y="6445250"/>
            <a:ext cx="2670175" cy="276225"/>
          </a:xfrm>
          <a:prstGeom prst="rect">
            <a:avLst/>
          </a:prstGeom>
        </p:spPr>
        <p:txBody>
          <a:bodyPr vert="horz" wrap="square" lIns="91440" tIns="45720" rIns="91440" bIns="45720" numCol="1" anchor="t" anchorCtr="0" compatLnSpc="1">
            <a:prstTxWarp prst="textNoShape">
              <a:avLst/>
            </a:prstTxWarp>
          </a:bodyPr>
          <a:lstStyle>
            <a:lvl1pPr>
              <a:defRPr/>
            </a:lvl1pPr>
          </a:lstStyle>
          <a:p>
            <a:fld id="{97137A6E-469F-4B07-BEB7-9D74A6EAB3EA}" type="slidenum">
              <a:rPr lang="en-US" altLang="en-US"/>
              <a:pPr/>
              <a:t>‹#›</a:t>
            </a:fld>
            <a:endParaRPr lang="en-US" altLang="en-US"/>
          </a:p>
        </p:txBody>
      </p:sp>
    </p:spTree>
    <p:extLst>
      <p:ext uri="{BB962C8B-B14F-4D97-AF65-F5344CB8AC3E}">
        <p14:creationId xmlns:p14="http://schemas.microsoft.com/office/powerpoint/2010/main" val="27008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pic>
        <p:nvPicPr>
          <p:cNvPr id="1026" name="Picture 12" descr="JLM-Washington-Alpine Lakes Wilderness-Spectacle Lake"/>
          <p:cNvPicPr>
            <a:picLocks noChangeAspect="1" noChangeArrowheads="1"/>
          </p:cNvPicPr>
          <p:nvPr/>
        </p:nvPicPr>
        <p:blipFill>
          <a:blip r:embed="rId17">
            <a:extLst>
              <a:ext uri="{28A0092B-C50C-407E-A947-70E740481C1C}">
                <a14:useLocalDpi xmlns:a14="http://schemas.microsoft.com/office/drawing/2010/main" val="0"/>
              </a:ext>
            </a:extLst>
          </a:blip>
          <a:srcRect b="85875"/>
          <a:stretch>
            <a:fillRect/>
          </a:stretch>
        </p:blipFill>
        <p:spPr bwMode="auto">
          <a:xfrm>
            <a:off x="0" y="0"/>
            <a:ext cx="9144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Freeform 4"/>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a:defRPr/>
            </a:pPr>
            <a:endParaRPr lang="en-US">
              <a:latin typeface="Arial" charset="0"/>
            </a:endParaRPr>
          </a:p>
        </p:txBody>
      </p:sp>
      <p:sp>
        <p:nvSpPr>
          <p:cNvPr id="1028" name="Freeform 5"/>
          <p:cNvSpPr>
            <a:spLocks/>
          </p:cNvSpPr>
          <p:nvPr/>
        </p:nvSpPr>
        <p:spPr bwMode="gray">
          <a:xfrm>
            <a:off x="0" y="966788"/>
            <a:ext cx="1828800" cy="288925"/>
          </a:xfrm>
          <a:custGeom>
            <a:avLst/>
            <a:gdLst>
              <a:gd name="T0" fmla="*/ 0 w 1338"/>
              <a:gd name="T1" fmla="*/ 0 h 182"/>
              <a:gd name="T2" fmla="*/ 1338 w 1338"/>
              <a:gd name="T3" fmla="*/ 0 h 182"/>
              <a:gd name="T4" fmla="*/ 1138 w 1338"/>
              <a:gd name="T5" fmla="*/ 182 h 182"/>
              <a:gd name="T6" fmla="*/ 0 w 1338"/>
              <a:gd name="T7" fmla="*/ 181 h 182"/>
              <a:gd name="T8" fmla="*/ 0 w 1338"/>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 h="182">
                <a:moveTo>
                  <a:pt x="0" y="0"/>
                </a:moveTo>
                <a:lnTo>
                  <a:pt x="1338" y="0"/>
                </a:lnTo>
                <a:lnTo>
                  <a:pt x="1138" y="182"/>
                </a:lnTo>
                <a:lnTo>
                  <a:pt x="0" y="181"/>
                </a:lnTo>
                <a:lnTo>
                  <a:pt x="0"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29" name="Rectangle 6"/>
          <p:cNvSpPr>
            <a:spLocks noGrp="1" noChangeArrowheads="1"/>
          </p:cNvSpPr>
          <p:nvPr>
            <p:ph type="title"/>
          </p:nvPr>
        </p:nvSpPr>
        <p:spPr bwMode="white">
          <a:xfrm>
            <a:off x="2406650" y="227013"/>
            <a:ext cx="632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7"/>
          <p:cNvSpPr>
            <a:spLocks noGrp="1" noChangeArrowheads="1"/>
          </p:cNvSpPr>
          <p:nvPr>
            <p:ph type="body" idx="1"/>
          </p:nvPr>
        </p:nvSpPr>
        <p:spPr bwMode="auto">
          <a:xfrm>
            <a:off x="457200" y="1447800"/>
            <a:ext cx="82296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1" name="Picture 14" descr="JLM - Washing Lakes Alpine Lakes Spectale reduced Grayscale Washe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3" y="3298825"/>
            <a:ext cx="82153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5"/>
          <p:cNvSpPr txBox="1">
            <a:spLocks noChangeArrowheads="1"/>
          </p:cNvSpPr>
          <p:nvPr/>
        </p:nvSpPr>
        <p:spPr bwMode="auto">
          <a:xfrm>
            <a:off x="6269038" y="6470650"/>
            <a:ext cx="2382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sz="1400" b="1" dirty="0">
                <a:solidFill>
                  <a:srgbClr val="363636"/>
                </a:solidFill>
                <a:latin typeface="Arial Narrow" panose="020B0606020202030204" pitchFamily="34" charset="0"/>
                <a:cs typeface="Arial" panose="020B0604020202020204" pitchFamily="34" charset="0"/>
              </a:rPr>
              <a:t>Copyright © Rick Curtis </a:t>
            </a:r>
            <a:r>
              <a:rPr lang="en-US" altLang="en-US" sz="1400" b="1" dirty="0" smtClean="0">
                <a:solidFill>
                  <a:srgbClr val="363636"/>
                </a:solidFill>
                <a:latin typeface="Arial Narrow" panose="020B0606020202030204" pitchFamily="34" charset="0"/>
                <a:cs typeface="Arial" panose="020B0604020202020204" pitchFamily="34" charset="0"/>
              </a:rPr>
              <a:t>2015</a:t>
            </a:r>
            <a:endParaRPr lang="en-US" altLang="en-US" sz="1400" b="1" dirty="0">
              <a:solidFill>
                <a:srgbClr val="363636"/>
              </a:solidFill>
              <a:latin typeface="Arial Narrow" panose="020B0606020202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 id="2147484328" r:id="rId13"/>
    <p:sldLayoutId id="2147484329" r:id="rId14"/>
    <p:sldLayoutId id="2147484330" r:id="rId15"/>
  </p:sldLayoutIdLst>
  <p:timing>
    <p:tnLst>
      <p:par>
        <p:cTn id="1" dur="indefinite" restart="never" nodeType="tmRoot"/>
      </p:par>
    </p:tnLst>
  </p:timing>
  <p:txStyles>
    <p:titleStyle>
      <a:lvl1pPr algn="l" rtl="0" eaLnBrk="0" fontAlgn="base" hangingPunct="0">
        <a:spcBef>
          <a:spcPct val="0"/>
        </a:spcBef>
        <a:spcAft>
          <a:spcPct val="0"/>
        </a:spcAft>
        <a:defRPr sz="4000" i="1">
          <a:solidFill>
            <a:schemeClr val="bg1"/>
          </a:solidFill>
          <a:latin typeface="+mj-lt"/>
          <a:ea typeface="+mj-ea"/>
          <a:cs typeface="+mj-cs"/>
        </a:defRPr>
      </a:lvl1pPr>
      <a:lvl2pPr algn="l" rtl="0" eaLnBrk="0" fontAlgn="base" hangingPunct="0">
        <a:spcBef>
          <a:spcPct val="0"/>
        </a:spcBef>
        <a:spcAft>
          <a:spcPct val="0"/>
        </a:spcAft>
        <a:defRPr sz="4000" i="1">
          <a:solidFill>
            <a:schemeClr val="bg1"/>
          </a:solidFill>
          <a:latin typeface="Arial" charset="0"/>
        </a:defRPr>
      </a:lvl2pPr>
      <a:lvl3pPr algn="l" rtl="0" eaLnBrk="0" fontAlgn="base" hangingPunct="0">
        <a:spcBef>
          <a:spcPct val="0"/>
        </a:spcBef>
        <a:spcAft>
          <a:spcPct val="0"/>
        </a:spcAft>
        <a:defRPr sz="4000" i="1">
          <a:solidFill>
            <a:schemeClr val="bg1"/>
          </a:solidFill>
          <a:latin typeface="Arial" charset="0"/>
        </a:defRPr>
      </a:lvl3pPr>
      <a:lvl4pPr algn="l" rtl="0" eaLnBrk="0" fontAlgn="base" hangingPunct="0">
        <a:spcBef>
          <a:spcPct val="0"/>
        </a:spcBef>
        <a:spcAft>
          <a:spcPct val="0"/>
        </a:spcAft>
        <a:defRPr sz="4000" i="1">
          <a:solidFill>
            <a:schemeClr val="bg1"/>
          </a:solidFill>
          <a:latin typeface="Arial" charset="0"/>
        </a:defRPr>
      </a:lvl4pPr>
      <a:lvl5pPr algn="l" rtl="0" eaLnBrk="0" fontAlgn="base" hangingPunct="0">
        <a:spcBef>
          <a:spcPct val="0"/>
        </a:spcBef>
        <a:spcAft>
          <a:spcPct val="0"/>
        </a:spcAft>
        <a:defRPr sz="4000" i="1">
          <a:solidFill>
            <a:schemeClr val="bg1"/>
          </a:solidFill>
          <a:latin typeface="Arial" charset="0"/>
        </a:defRPr>
      </a:lvl5pPr>
      <a:lvl6pPr marL="457200" algn="l" rtl="0" fontAlgn="base">
        <a:spcBef>
          <a:spcPct val="0"/>
        </a:spcBef>
        <a:spcAft>
          <a:spcPct val="0"/>
        </a:spcAft>
        <a:defRPr sz="4000" i="1">
          <a:solidFill>
            <a:schemeClr val="bg1"/>
          </a:solidFill>
          <a:latin typeface="Arial" charset="0"/>
        </a:defRPr>
      </a:lvl6pPr>
      <a:lvl7pPr marL="914400" algn="l" rtl="0" fontAlgn="base">
        <a:spcBef>
          <a:spcPct val="0"/>
        </a:spcBef>
        <a:spcAft>
          <a:spcPct val="0"/>
        </a:spcAft>
        <a:defRPr sz="4000" i="1">
          <a:solidFill>
            <a:schemeClr val="bg1"/>
          </a:solidFill>
          <a:latin typeface="Arial" charset="0"/>
        </a:defRPr>
      </a:lvl7pPr>
      <a:lvl8pPr marL="1371600" algn="l" rtl="0" fontAlgn="base">
        <a:spcBef>
          <a:spcPct val="0"/>
        </a:spcBef>
        <a:spcAft>
          <a:spcPct val="0"/>
        </a:spcAft>
        <a:defRPr sz="4000" i="1">
          <a:solidFill>
            <a:schemeClr val="bg1"/>
          </a:solidFill>
          <a:latin typeface="Arial" charset="0"/>
        </a:defRPr>
      </a:lvl8pPr>
      <a:lvl9pPr marL="1828800" algn="l" rtl="0" fontAlgn="base">
        <a:spcBef>
          <a:spcPct val="0"/>
        </a:spcBef>
        <a:spcAft>
          <a:spcPct val="0"/>
        </a:spcAft>
        <a:defRPr sz="4000" i="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363636"/>
          </a:solidFill>
          <a:latin typeface="+mn-lt"/>
          <a:ea typeface="+mn-ea"/>
          <a:cs typeface="+mn-cs"/>
        </a:defRPr>
      </a:lvl1pPr>
      <a:lvl2pPr marL="742950" indent="-285750" algn="l" rtl="0" eaLnBrk="0" fontAlgn="base" hangingPunct="0">
        <a:spcBef>
          <a:spcPct val="20000"/>
        </a:spcBef>
        <a:spcAft>
          <a:spcPct val="0"/>
        </a:spcAft>
        <a:buChar char="–"/>
        <a:defRPr sz="2800">
          <a:solidFill>
            <a:srgbClr val="363636"/>
          </a:solidFill>
          <a:latin typeface="+mn-lt"/>
        </a:defRPr>
      </a:lvl2pPr>
      <a:lvl3pPr marL="1143000" indent="-228600" algn="l" rtl="0" eaLnBrk="0" fontAlgn="base" hangingPunct="0">
        <a:spcBef>
          <a:spcPct val="20000"/>
        </a:spcBef>
        <a:spcAft>
          <a:spcPct val="0"/>
        </a:spcAft>
        <a:buChar char="•"/>
        <a:defRPr sz="2400">
          <a:solidFill>
            <a:srgbClr val="363636"/>
          </a:solidFill>
          <a:latin typeface="+mn-lt"/>
        </a:defRPr>
      </a:lvl3pPr>
      <a:lvl4pPr marL="1600200" indent="-228600" algn="l" rtl="0" eaLnBrk="0" fontAlgn="base" hangingPunct="0">
        <a:spcBef>
          <a:spcPct val="20000"/>
        </a:spcBef>
        <a:spcAft>
          <a:spcPct val="0"/>
        </a:spcAft>
        <a:buChar char="–"/>
        <a:defRPr sz="2000">
          <a:solidFill>
            <a:srgbClr val="363636"/>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curtis@alumni.princeto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utdoored.com/Community/wikis/articles/risk-assessment-and-safety-management-model-commercial-license.asp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28600" y="152400"/>
            <a:ext cx="8915400" cy="1143000"/>
          </a:xfrm>
        </p:spPr>
        <p:txBody>
          <a:bodyPr/>
          <a:lstStyle/>
          <a:p>
            <a:pPr eaLnBrk="1" hangingPunct="1"/>
            <a:r>
              <a:rPr lang="en-US" altLang="en-US" b="1" smtClean="0"/>
              <a:t>Risk Assessment &amp; Safety Management Model (RASM) ©</a:t>
            </a:r>
          </a:p>
        </p:txBody>
      </p:sp>
      <p:sp>
        <p:nvSpPr>
          <p:cNvPr id="17411" name="Rectangle 3"/>
          <p:cNvSpPr>
            <a:spLocks noGrp="1" noChangeArrowheads="1"/>
          </p:cNvSpPr>
          <p:nvPr>
            <p:ph type="subTitle" idx="1"/>
          </p:nvPr>
        </p:nvSpPr>
        <p:spPr>
          <a:xfrm>
            <a:off x="2590800" y="1524000"/>
            <a:ext cx="6400800" cy="990600"/>
          </a:xfrm>
        </p:spPr>
        <p:txBody>
          <a:bodyPr/>
          <a:lstStyle/>
          <a:p>
            <a:pPr algn="l" eaLnBrk="1" hangingPunct="1"/>
            <a:r>
              <a:rPr lang="en-US" altLang="en-US" b="1" smtClean="0"/>
              <a:t>Managing Program Safety</a:t>
            </a:r>
            <a:br>
              <a:rPr lang="en-US" altLang="en-US" b="1" smtClean="0"/>
            </a:br>
            <a:r>
              <a:rPr lang="en-US" altLang="en-US" b="1" smtClean="0"/>
              <a:t>through Active Leadership</a:t>
            </a:r>
          </a:p>
        </p:txBody>
      </p:sp>
      <p:sp>
        <p:nvSpPr>
          <p:cNvPr id="17412" name="Text Box 4"/>
          <p:cNvSpPr txBox="1">
            <a:spLocks noChangeArrowheads="1"/>
          </p:cNvSpPr>
          <p:nvPr/>
        </p:nvSpPr>
        <p:spPr bwMode="auto">
          <a:xfrm>
            <a:off x="3124200" y="5942013"/>
            <a:ext cx="6019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b="1">
                <a:solidFill>
                  <a:schemeClr val="bg1"/>
                </a:solidFill>
                <a:latin typeface="Arial Narrow" panose="020B0606020202030204" pitchFamily="34" charset="0"/>
              </a:rPr>
              <a:t>Rick Curtis</a:t>
            </a:r>
            <a:br>
              <a:rPr lang="en-US" altLang="en-US" sz="1800" b="1">
                <a:solidFill>
                  <a:schemeClr val="bg1"/>
                </a:solidFill>
                <a:latin typeface="Arial Narrow" panose="020B0606020202030204" pitchFamily="34" charset="0"/>
              </a:rPr>
            </a:br>
            <a:r>
              <a:rPr lang="en-US" altLang="en-US" sz="1800" b="1">
                <a:solidFill>
                  <a:schemeClr val="bg1"/>
                </a:solidFill>
                <a:latin typeface="Arial Narrow" panose="020B0606020202030204" pitchFamily="34" charset="0"/>
              </a:rPr>
              <a:t>www.OutdoorEd.com </a:t>
            </a:r>
            <a:br>
              <a:rPr lang="en-US" altLang="en-US" sz="1800" b="1">
                <a:solidFill>
                  <a:schemeClr val="bg1"/>
                </a:solidFill>
                <a:latin typeface="Arial Narrow" panose="020B0606020202030204" pitchFamily="34" charset="0"/>
              </a:rPr>
            </a:br>
            <a:r>
              <a:rPr lang="en-US" altLang="en-US" sz="1800" b="1">
                <a:solidFill>
                  <a:schemeClr val="bg1"/>
                </a:solidFill>
                <a:latin typeface="Arial Narrow" panose="020B0606020202030204" pitchFamily="34" charset="0"/>
              </a:rPr>
              <a:t>Princeton University Outdoor Action Program</a:t>
            </a:r>
          </a:p>
        </p:txBody>
      </p:sp>
      <p:sp>
        <p:nvSpPr>
          <p:cNvPr id="17413" name="Text Box 5"/>
          <p:cNvSpPr txBox="1">
            <a:spLocks noChangeArrowheads="1"/>
          </p:cNvSpPr>
          <p:nvPr/>
        </p:nvSpPr>
        <p:spPr bwMode="auto">
          <a:xfrm>
            <a:off x="79375" y="6491288"/>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bg1"/>
                </a:solidFill>
                <a:latin typeface="Arial Narrow" panose="020B0606020202030204" pitchFamily="34" charset="0"/>
                <a:cs typeface="Arial" panose="020B0604020202020204" pitchFamily="34" charset="0"/>
              </a:rPr>
              <a:t>Copyright © Rick Curtis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Defining Risk</a:t>
            </a:r>
          </a:p>
        </p:txBody>
      </p:sp>
      <p:sp>
        <p:nvSpPr>
          <p:cNvPr id="167939" name="Rectangle 3"/>
          <p:cNvSpPr>
            <a:spLocks noGrp="1" noChangeArrowheads="1"/>
          </p:cNvSpPr>
          <p:nvPr>
            <p:ph type="body" idx="1"/>
          </p:nvPr>
        </p:nvSpPr>
        <p:spPr/>
        <p:txBody>
          <a:bodyPr/>
          <a:lstStyle/>
          <a:p>
            <a:pPr eaLnBrk="1" hangingPunct="1">
              <a:defRPr/>
            </a:pPr>
            <a:r>
              <a:rPr lang="en-US" dirty="0" smtClean="0">
                <a:solidFill>
                  <a:srgbClr val="FF0000"/>
                </a:solidFill>
              </a:rPr>
              <a:t>-R</a:t>
            </a:r>
            <a:r>
              <a:rPr lang="en-US" dirty="0" smtClean="0"/>
              <a:t>: Negative Risk is the potential for loss, injury, illness</a:t>
            </a:r>
          </a:p>
          <a:p>
            <a:pPr eaLnBrk="1" hangingPunct="1">
              <a:defRPr/>
            </a:pPr>
            <a:r>
              <a:rPr lang="en-US" dirty="0" smtClean="0">
                <a:solidFill>
                  <a:schemeClr val="accent6">
                    <a:lumMod val="75000"/>
                  </a:schemeClr>
                </a:solidFill>
              </a:rPr>
              <a:t>+R</a:t>
            </a:r>
            <a:r>
              <a:rPr lang="en-US" dirty="0" smtClean="0"/>
              <a:t>: Positive Risk is the potential for gain, growth, development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2000"/>
                                        <p:tgtEl>
                                          <p:spTgt spid="167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fade">
                                      <p:cBhvr>
                                        <p:cTn id="12" dur="2000"/>
                                        <p:tgtEl>
                                          <p:spTgt spid="167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Risk is…</a:t>
            </a:r>
          </a:p>
        </p:txBody>
      </p:sp>
      <p:sp>
        <p:nvSpPr>
          <p:cNvPr id="168963" name="Rectangle 3"/>
          <p:cNvSpPr>
            <a:spLocks noGrp="1" noChangeArrowheads="1"/>
          </p:cNvSpPr>
          <p:nvPr>
            <p:ph type="body" idx="1"/>
          </p:nvPr>
        </p:nvSpPr>
        <p:spPr/>
        <p:txBody>
          <a:bodyPr/>
          <a:lstStyle/>
          <a:p>
            <a:pPr eaLnBrk="1" hangingPunct="1">
              <a:defRPr/>
            </a:pPr>
            <a:r>
              <a:rPr lang="en-US" b="1" dirty="0" smtClean="0"/>
              <a:t>Inherent:</a:t>
            </a:r>
            <a:r>
              <a:rPr lang="en-US" dirty="0" smtClean="0"/>
              <a:t> </a:t>
            </a:r>
            <a:r>
              <a:rPr lang="en-US" dirty="0" smtClean="0">
                <a:solidFill>
                  <a:srgbClr val="FF0000"/>
                </a:solidFill>
              </a:rPr>
              <a:t>-R</a:t>
            </a:r>
            <a:r>
              <a:rPr lang="en-US" dirty="0" smtClean="0"/>
              <a:t>: exists in outdoor adventure activities</a:t>
            </a:r>
          </a:p>
          <a:p>
            <a:pPr eaLnBrk="1" hangingPunct="1">
              <a:defRPr/>
            </a:pPr>
            <a:r>
              <a:rPr lang="en-US" b="1" dirty="0" smtClean="0"/>
              <a:t>Expected:</a:t>
            </a:r>
            <a:r>
              <a:rPr lang="en-US" dirty="0" smtClean="0"/>
              <a:t> </a:t>
            </a:r>
            <a:r>
              <a:rPr lang="en-US" dirty="0" smtClean="0">
                <a:solidFill>
                  <a:srgbClr val="FF0000"/>
                </a:solidFill>
              </a:rPr>
              <a:t>-R</a:t>
            </a:r>
            <a:r>
              <a:rPr lang="en-US" dirty="0" smtClean="0"/>
              <a:t> can occur at any time – expect the unexpected </a:t>
            </a:r>
          </a:p>
          <a:p>
            <a:pPr eaLnBrk="1" hangingPunct="1">
              <a:defRPr/>
            </a:pPr>
            <a:r>
              <a:rPr lang="en-US" b="1" dirty="0" smtClean="0"/>
              <a:t>Manufactured:</a:t>
            </a:r>
            <a:r>
              <a:rPr lang="en-US" dirty="0" smtClean="0"/>
              <a:t> we plan programs with the understanding that there is </a:t>
            </a:r>
            <a:r>
              <a:rPr lang="en-US" dirty="0" smtClean="0">
                <a:solidFill>
                  <a:srgbClr val="FF0000"/>
                </a:solidFill>
              </a:rPr>
              <a:t>-R</a:t>
            </a:r>
            <a:r>
              <a:rPr lang="en-US" dirty="0" smtClean="0"/>
              <a:t>. </a:t>
            </a:r>
            <a:endParaRPr lang="en-US" b="1" dirty="0" smtClean="0"/>
          </a:p>
          <a:p>
            <a:pPr eaLnBrk="1" hangingPunct="1">
              <a:defRPr/>
            </a:pPr>
            <a:r>
              <a:rPr lang="en-US" b="1" dirty="0" smtClean="0"/>
              <a:t>Integral:</a:t>
            </a:r>
            <a:r>
              <a:rPr lang="en-US" dirty="0" smtClean="0"/>
              <a:t> </a:t>
            </a:r>
            <a:r>
              <a:rPr lang="en-US" dirty="0" smtClean="0">
                <a:solidFill>
                  <a:srgbClr val="FF0000"/>
                </a:solidFill>
              </a:rPr>
              <a:t>-R</a:t>
            </a:r>
            <a:r>
              <a:rPr lang="en-US" dirty="0" smtClean="0"/>
              <a:t> and </a:t>
            </a:r>
            <a:r>
              <a:rPr lang="en-US" dirty="0" smtClean="0">
                <a:solidFill>
                  <a:schemeClr val="accent6">
                    <a:lumMod val="75000"/>
                  </a:schemeClr>
                </a:solidFill>
              </a:rPr>
              <a:t>+R</a:t>
            </a:r>
            <a:r>
              <a:rPr lang="en-US" dirty="0" smtClean="0"/>
              <a:t> are essential parts of our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20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fade">
                                      <p:cBhvr>
                                        <p:cTn id="12" dur="2000"/>
                                        <p:tgtEl>
                                          <p:spTgt spid="16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fade">
                                      <p:cBhvr>
                                        <p:cTn id="17" dur="2000"/>
                                        <p:tgtEl>
                                          <p:spTgt spid="168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fade">
                                      <p:cBhvr>
                                        <p:cTn id="22" dur="2000"/>
                                        <p:tgtEl>
                                          <p:spTgt spid="168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Risk Formula</a:t>
            </a:r>
          </a:p>
        </p:txBody>
      </p:sp>
      <p:sp>
        <p:nvSpPr>
          <p:cNvPr id="3" name="Content Placeholder 2"/>
          <p:cNvSpPr>
            <a:spLocks noGrp="1"/>
          </p:cNvSpPr>
          <p:nvPr>
            <p:ph idx="1"/>
          </p:nvPr>
        </p:nvSpPr>
        <p:spPr/>
        <p:txBody>
          <a:bodyPr/>
          <a:lstStyle/>
          <a:p>
            <a:pPr>
              <a:defRPr/>
            </a:pPr>
            <a:r>
              <a:rPr lang="en-US" b="1" dirty="0" smtClean="0"/>
              <a:t>Risk Equation for an Accident </a:t>
            </a:r>
            <a:r>
              <a:rPr lang="en-US" dirty="0" smtClean="0"/>
              <a:t/>
            </a:r>
            <a:br>
              <a:rPr lang="en-US" dirty="0" smtClean="0"/>
            </a:br>
            <a:r>
              <a:rPr lang="en-US" dirty="0" smtClean="0"/>
              <a:t> </a:t>
            </a:r>
            <a:br>
              <a:rPr lang="en-US" dirty="0" smtClean="0"/>
            </a:br>
            <a:r>
              <a:rPr lang="en-US" b="1" u="sng" dirty="0" smtClean="0">
                <a:solidFill>
                  <a:srgbClr val="7030A0"/>
                </a:solidFill>
              </a:rPr>
              <a:t>Probability</a:t>
            </a:r>
            <a:r>
              <a:rPr lang="en-US" b="1" dirty="0" smtClean="0">
                <a:solidFill>
                  <a:srgbClr val="7030A0"/>
                </a:solidFill>
              </a:rPr>
              <a:t> </a:t>
            </a:r>
            <a:r>
              <a:rPr lang="en-US" dirty="0" smtClean="0">
                <a:solidFill>
                  <a:srgbClr val="7030A0"/>
                </a:solidFill>
              </a:rPr>
              <a:t>that something will happen </a:t>
            </a:r>
            <a:r>
              <a:rPr lang="en-US" b="1" dirty="0" smtClean="0">
                <a:solidFill>
                  <a:srgbClr val="7030A0"/>
                </a:solidFill>
              </a:rPr>
              <a:t>x </a:t>
            </a:r>
            <a:r>
              <a:rPr lang="en-US" b="1" u="sng" dirty="0" smtClean="0">
                <a:solidFill>
                  <a:srgbClr val="7030A0"/>
                </a:solidFill>
              </a:rPr>
              <a:t>Severity</a:t>
            </a:r>
            <a:r>
              <a:rPr lang="en-US" b="1" dirty="0" smtClean="0">
                <a:solidFill>
                  <a:srgbClr val="7030A0"/>
                </a:solidFill>
              </a:rPr>
              <a:t> </a:t>
            </a:r>
            <a:r>
              <a:rPr lang="en-US" dirty="0" smtClean="0">
                <a:solidFill>
                  <a:srgbClr val="7030A0"/>
                </a:solidFill>
              </a:rPr>
              <a:t>if it does </a:t>
            </a:r>
            <a:r>
              <a:rPr lang="en-US" b="1" dirty="0" smtClean="0">
                <a:solidFill>
                  <a:srgbClr val="7030A0"/>
                </a:solidFill>
              </a:rPr>
              <a:t>= </a:t>
            </a:r>
            <a:r>
              <a:rPr lang="en-US" b="1" u="sng" dirty="0" smtClean="0">
                <a:solidFill>
                  <a:srgbClr val="7030A0"/>
                </a:solidFill>
              </a:rPr>
              <a:t>Risk Level</a:t>
            </a:r>
          </a:p>
          <a:p>
            <a:pPr>
              <a:defRPr/>
            </a:pPr>
            <a:endParaRPr lang="en-US" b="1" u="sng" dirty="0">
              <a:solidFill>
                <a:srgbClr val="7030A0"/>
              </a:solidFill>
            </a:endParaRPr>
          </a:p>
          <a:p>
            <a:pPr marL="0" indent="0" algn="ctr">
              <a:buNone/>
              <a:defRPr/>
            </a:pPr>
            <a:r>
              <a:rPr lang="en-US" sz="7200" b="1" dirty="0" err="1" smtClean="0">
                <a:solidFill>
                  <a:srgbClr val="7030A0"/>
                </a:solidFill>
              </a:rPr>
              <a:t>Prob</a:t>
            </a:r>
            <a:r>
              <a:rPr lang="en-US" sz="7200" b="1" dirty="0" smtClean="0">
                <a:solidFill>
                  <a:srgbClr val="7030A0"/>
                </a:solidFill>
              </a:rPr>
              <a:t> x </a:t>
            </a:r>
            <a:r>
              <a:rPr lang="en-US" sz="7200" b="1" dirty="0" err="1" smtClean="0">
                <a:solidFill>
                  <a:srgbClr val="7030A0"/>
                </a:solidFill>
              </a:rPr>
              <a:t>Sev</a:t>
            </a:r>
            <a:r>
              <a:rPr lang="en-US" sz="7200" b="1" dirty="0" smtClean="0">
                <a:solidFill>
                  <a:srgbClr val="7030A0"/>
                </a:solidFill>
              </a:rPr>
              <a:t> = Risk</a:t>
            </a:r>
          </a:p>
          <a:p>
            <a:pPr marL="0" indent="0">
              <a:buNone/>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Acceptable Risk Level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79" y="2490976"/>
            <a:ext cx="7956171" cy="27459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Accident Iceberg</a:t>
            </a:r>
          </a:p>
        </p:txBody>
      </p:sp>
      <p:pic>
        <p:nvPicPr>
          <p:cNvPr id="30723" name="Content Placeholder 3" descr="iceberg.jpg"/>
          <p:cNvPicPr>
            <a:picLocks noGrp="1" noChangeAspect="1"/>
          </p:cNvPicPr>
          <p:nvPr>
            <p:ph idx="1"/>
          </p:nvPr>
        </p:nvPicPr>
        <p:blipFill>
          <a:blip r:embed="rId3">
            <a:extLst>
              <a:ext uri="{28A0092B-C50C-407E-A947-70E740481C1C}">
                <a14:useLocalDpi xmlns:a14="http://schemas.microsoft.com/office/drawing/2010/main" val="0"/>
              </a:ext>
            </a:extLst>
          </a:blip>
          <a:srcRect t="11597" b="4218"/>
          <a:stretch>
            <a:fillRect/>
          </a:stretch>
        </p:blipFill>
        <p:spPr>
          <a:xfrm>
            <a:off x="1855788" y="1743075"/>
            <a:ext cx="3897312" cy="4481513"/>
          </a:xfrm>
        </p:spPr>
      </p:pic>
      <p:grpSp>
        <p:nvGrpSpPr>
          <p:cNvPr id="30724" name="Group 31"/>
          <p:cNvGrpSpPr>
            <a:grpSpLocks/>
          </p:cNvGrpSpPr>
          <p:nvPr/>
        </p:nvGrpSpPr>
        <p:grpSpPr bwMode="auto">
          <a:xfrm>
            <a:off x="2143125" y="2005013"/>
            <a:ext cx="3416300" cy="3757612"/>
            <a:chOff x="2143473" y="2004453"/>
            <a:chExt cx="3416300" cy="3758565"/>
          </a:xfrm>
        </p:grpSpPr>
        <p:sp>
          <p:nvSpPr>
            <p:cNvPr id="30743" name="Pyr1"/>
            <p:cNvSpPr>
              <a:spLocks noEditPoints="1" noChangeArrowheads="1"/>
            </p:cNvSpPr>
            <p:nvPr/>
          </p:nvSpPr>
          <p:spPr bwMode="auto">
            <a:xfrm>
              <a:off x="3472852" y="2004453"/>
              <a:ext cx="765722" cy="8331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alpha val="79999"/>
              </a:srgbClr>
            </a:solidFill>
            <a:ln w="9525">
              <a:solidFill>
                <a:srgbClr val="000000"/>
              </a:solidFill>
              <a:miter lim="800000"/>
              <a:headEnd/>
              <a:tailEnd/>
            </a:ln>
          </p:spPr>
          <p:txBody>
            <a:bodyPr/>
            <a:lstStyle/>
            <a:p>
              <a:endParaRPr lang="en-US"/>
            </a:p>
          </p:txBody>
        </p:sp>
        <p:sp>
          <p:nvSpPr>
            <p:cNvPr id="30744" name="Pyr2"/>
            <p:cNvSpPr>
              <a:spLocks noEditPoints="1" noChangeArrowheads="1"/>
            </p:cNvSpPr>
            <p:nvPr/>
          </p:nvSpPr>
          <p:spPr bwMode="auto">
            <a:xfrm>
              <a:off x="3029453" y="2837602"/>
              <a:ext cx="1648430" cy="977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alpha val="79999"/>
              </a:srgbClr>
            </a:solidFill>
            <a:ln w="9525">
              <a:solidFill>
                <a:srgbClr val="000000"/>
              </a:solidFill>
              <a:miter lim="800000"/>
              <a:headEnd/>
              <a:tailEnd/>
            </a:ln>
          </p:spPr>
          <p:txBody>
            <a:bodyPr/>
            <a:lstStyle/>
            <a:p>
              <a:endParaRPr lang="en-US"/>
            </a:p>
          </p:txBody>
        </p:sp>
        <p:sp>
          <p:nvSpPr>
            <p:cNvPr id="30745" name="Pyr3"/>
            <p:cNvSpPr>
              <a:spLocks noEditPoints="1" noChangeArrowheads="1"/>
            </p:cNvSpPr>
            <p:nvPr/>
          </p:nvSpPr>
          <p:spPr bwMode="auto">
            <a:xfrm>
              <a:off x="2590962" y="3814828"/>
              <a:ext cx="2525411" cy="97618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alpha val="79999"/>
              </a:srgbClr>
            </a:solidFill>
            <a:ln w="9525">
              <a:solidFill>
                <a:srgbClr val="000000"/>
              </a:solidFill>
              <a:miter lim="800000"/>
              <a:headEnd/>
              <a:tailEnd/>
            </a:ln>
          </p:spPr>
          <p:txBody>
            <a:bodyPr/>
            <a:lstStyle/>
            <a:p>
              <a:endParaRPr lang="en-US"/>
            </a:p>
          </p:txBody>
        </p:sp>
        <p:sp>
          <p:nvSpPr>
            <p:cNvPr id="30746" name="Pyr4"/>
            <p:cNvSpPr>
              <a:spLocks noEditPoints="1" noChangeArrowheads="1"/>
            </p:cNvSpPr>
            <p:nvPr/>
          </p:nvSpPr>
          <p:spPr bwMode="auto">
            <a:xfrm>
              <a:off x="2143473" y="4785791"/>
              <a:ext cx="3416300" cy="977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alpha val="79999"/>
              </a:srgbClr>
            </a:solidFill>
            <a:ln w="9525">
              <a:solidFill>
                <a:srgbClr val="000000"/>
              </a:solidFill>
              <a:miter lim="800000"/>
              <a:headEnd/>
              <a:tailEnd/>
            </a:ln>
          </p:spPr>
          <p:txBody>
            <a:bodyPr/>
            <a:lstStyle/>
            <a:p>
              <a:endParaRPr lang="en-US"/>
            </a:p>
          </p:txBody>
        </p:sp>
      </p:grpSp>
      <p:sp>
        <p:nvSpPr>
          <p:cNvPr id="7" name="Text Box 16"/>
          <p:cNvSpPr txBox="1">
            <a:spLocks noChangeArrowheads="1"/>
          </p:cNvSpPr>
          <p:nvPr/>
        </p:nvSpPr>
        <p:spPr bwMode="auto">
          <a:xfrm>
            <a:off x="5849938" y="1997075"/>
            <a:ext cx="2362200" cy="787400"/>
          </a:xfrm>
          <a:prstGeom prst="rect">
            <a:avLst/>
          </a:prstGeom>
          <a:solidFill>
            <a:srgbClr val="FFFFFF"/>
          </a:solidFill>
          <a:ln w="9525">
            <a:solidFill>
              <a:srgbClr val="000000"/>
            </a:solidFill>
            <a:miter lim="800000"/>
            <a:headEnd/>
            <a:tailEnd/>
          </a:ln>
        </p:spPr>
        <p:txBody>
          <a:bodyPr/>
          <a:lstStyle/>
          <a:p>
            <a:pPr>
              <a:defRPr/>
            </a:pPr>
            <a:r>
              <a:rPr lang="en-US" sz="1400" b="1" dirty="0">
                <a:solidFill>
                  <a:srgbClr val="4841D9"/>
                </a:solidFill>
                <a:latin typeface="+mn-lt"/>
              </a:rPr>
              <a:t>Serious or Major Injury:</a:t>
            </a:r>
            <a:r>
              <a:rPr lang="en-US" sz="1400" dirty="0">
                <a:solidFill>
                  <a:srgbClr val="4841D9"/>
                </a:solidFill>
                <a:latin typeface="+mn-lt"/>
              </a:rPr>
              <a:t> </a:t>
            </a:r>
            <a:r>
              <a:rPr lang="en-US" sz="1200" dirty="0">
                <a:solidFill>
                  <a:schemeClr val="accent4">
                    <a:lumMod val="50000"/>
                  </a:schemeClr>
                </a:solidFill>
                <a:latin typeface="+mn-lt"/>
              </a:rPr>
              <a:t>Includes disabling and serious injuries</a:t>
            </a:r>
            <a:endParaRPr lang="en-US" dirty="0">
              <a:solidFill>
                <a:schemeClr val="accent4">
                  <a:lumMod val="50000"/>
                </a:schemeClr>
              </a:solidFill>
              <a:latin typeface="+mn-lt"/>
            </a:endParaRPr>
          </a:p>
        </p:txBody>
      </p:sp>
      <p:sp>
        <p:nvSpPr>
          <p:cNvPr id="9" name="Text Box 18"/>
          <p:cNvSpPr txBox="1">
            <a:spLocks noChangeArrowheads="1"/>
          </p:cNvSpPr>
          <p:nvPr/>
        </p:nvSpPr>
        <p:spPr bwMode="auto">
          <a:xfrm>
            <a:off x="5849938" y="2911475"/>
            <a:ext cx="2362200" cy="787400"/>
          </a:xfrm>
          <a:prstGeom prst="rect">
            <a:avLst/>
          </a:prstGeom>
          <a:solidFill>
            <a:srgbClr val="FFFFFF"/>
          </a:solidFill>
          <a:ln w="9525">
            <a:solidFill>
              <a:srgbClr val="000000"/>
            </a:solidFill>
            <a:miter lim="800000"/>
            <a:headEnd/>
            <a:tailEnd/>
          </a:ln>
        </p:spPr>
        <p:txBody>
          <a:bodyPr/>
          <a:lstStyle/>
          <a:p>
            <a:pPr>
              <a:defRPr/>
            </a:pPr>
            <a:r>
              <a:rPr lang="en-US" sz="1400" b="1" dirty="0">
                <a:solidFill>
                  <a:srgbClr val="4841D9"/>
                </a:solidFill>
                <a:latin typeface="+mn-lt"/>
              </a:rPr>
              <a:t>Minor Injury:</a:t>
            </a:r>
            <a:r>
              <a:rPr lang="en-US" sz="1400" dirty="0">
                <a:solidFill>
                  <a:srgbClr val="4841D9"/>
                </a:solidFill>
                <a:latin typeface="+mn-lt"/>
              </a:rPr>
              <a:t> </a:t>
            </a:r>
            <a:r>
              <a:rPr lang="en-US" sz="1200" dirty="0">
                <a:latin typeface="+mn-lt"/>
              </a:rPr>
              <a:t/>
            </a:r>
            <a:br>
              <a:rPr lang="en-US" sz="1200" dirty="0">
                <a:latin typeface="+mn-lt"/>
              </a:rPr>
            </a:br>
            <a:r>
              <a:rPr lang="en-US" sz="1200" dirty="0">
                <a:solidFill>
                  <a:schemeClr val="accent4">
                    <a:lumMod val="50000"/>
                  </a:schemeClr>
                </a:solidFill>
                <a:latin typeface="+mn-lt"/>
              </a:rPr>
              <a:t>Any reported injury less than serious</a:t>
            </a:r>
            <a:endParaRPr lang="en-US" dirty="0">
              <a:solidFill>
                <a:schemeClr val="accent4">
                  <a:lumMod val="50000"/>
                </a:schemeClr>
              </a:solidFill>
              <a:latin typeface="+mn-lt"/>
            </a:endParaRPr>
          </a:p>
        </p:txBody>
      </p:sp>
      <p:sp>
        <p:nvSpPr>
          <p:cNvPr id="10" name="Text Box 19"/>
          <p:cNvSpPr txBox="1">
            <a:spLocks noChangeArrowheads="1"/>
          </p:cNvSpPr>
          <p:nvPr/>
        </p:nvSpPr>
        <p:spPr bwMode="auto">
          <a:xfrm>
            <a:off x="5849938" y="3863975"/>
            <a:ext cx="2362200" cy="787400"/>
          </a:xfrm>
          <a:prstGeom prst="rect">
            <a:avLst/>
          </a:prstGeom>
          <a:solidFill>
            <a:srgbClr val="FFFFFF"/>
          </a:solidFill>
          <a:ln w="9525">
            <a:solidFill>
              <a:srgbClr val="000000"/>
            </a:solidFill>
            <a:miter lim="800000"/>
            <a:headEnd/>
            <a:tailEnd/>
          </a:ln>
        </p:spPr>
        <p:txBody>
          <a:bodyPr/>
          <a:lstStyle/>
          <a:p>
            <a:pPr>
              <a:defRPr/>
            </a:pPr>
            <a:r>
              <a:rPr lang="en-US" sz="1400" b="1" dirty="0">
                <a:solidFill>
                  <a:srgbClr val="4841D9"/>
                </a:solidFill>
                <a:latin typeface="+mn-lt"/>
              </a:rPr>
              <a:t>Property Damage:</a:t>
            </a:r>
            <a:r>
              <a:rPr lang="en-US" sz="1200" b="1" dirty="0">
                <a:solidFill>
                  <a:srgbClr val="4841D9"/>
                </a:solidFill>
                <a:latin typeface="+mn-lt"/>
              </a:rPr>
              <a:t/>
            </a:r>
            <a:br>
              <a:rPr lang="en-US" sz="1200" b="1" dirty="0">
                <a:solidFill>
                  <a:srgbClr val="4841D9"/>
                </a:solidFill>
                <a:latin typeface="+mn-lt"/>
              </a:rPr>
            </a:br>
            <a:r>
              <a:rPr lang="en-US" sz="1200" dirty="0">
                <a:solidFill>
                  <a:schemeClr val="accent4">
                    <a:lumMod val="50000"/>
                  </a:schemeClr>
                </a:solidFill>
                <a:latin typeface="+mn-lt"/>
              </a:rPr>
              <a:t>All types</a:t>
            </a:r>
            <a:endParaRPr lang="en-US" dirty="0">
              <a:solidFill>
                <a:schemeClr val="accent4">
                  <a:lumMod val="50000"/>
                </a:schemeClr>
              </a:solidFill>
              <a:latin typeface="+mn-lt"/>
            </a:endParaRPr>
          </a:p>
        </p:txBody>
      </p:sp>
      <p:sp>
        <p:nvSpPr>
          <p:cNvPr id="11" name="Text Box 20"/>
          <p:cNvSpPr txBox="1">
            <a:spLocks noChangeArrowheads="1"/>
          </p:cNvSpPr>
          <p:nvPr/>
        </p:nvSpPr>
        <p:spPr bwMode="auto">
          <a:xfrm>
            <a:off x="5849938" y="4879975"/>
            <a:ext cx="2362200" cy="787400"/>
          </a:xfrm>
          <a:prstGeom prst="rect">
            <a:avLst/>
          </a:prstGeom>
          <a:solidFill>
            <a:srgbClr val="FFFFFF"/>
          </a:solidFill>
          <a:ln w="9525">
            <a:solidFill>
              <a:srgbClr val="000000"/>
            </a:solidFill>
            <a:miter lim="800000"/>
            <a:headEnd/>
            <a:tailEnd/>
          </a:ln>
        </p:spPr>
        <p:txBody>
          <a:bodyPr/>
          <a:lstStyle/>
          <a:p>
            <a:pPr>
              <a:defRPr/>
            </a:pPr>
            <a:r>
              <a:rPr lang="en-US" sz="1400" b="1" dirty="0">
                <a:solidFill>
                  <a:srgbClr val="4841D9"/>
                </a:solidFill>
                <a:latin typeface="+mn-lt"/>
              </a:rPr>
              <a:t>Incidents With No Visible Injury or Damage:</a:t>
            </a:r>
            <a:r>
              <a:rPr lang="en-US" sz="1400" dirty="0">
                <a:solidFill>
                  <a:srgbClr val="4841D9"/>
                </a:solidFill>
                <a:latin typeface="+mn-lt"/>
              </a:rPr>
              <a:t> </a:t>
            </a:r>
            <a:r>
              <a:rPr lang="en-US" sz="1200" dirty="0">
                <a:latin typeface="+mn-lt"/>
              </a:rPr>
              <a:t/>
            </a:r>
            <a:br>
              <a:rPr lang="en-US" sz="1200" dirty="0">
                <a:latin typeface="+mn-lt"/>
              </a:rPr>
            </a:br>
            <a:r>
              <a:rPr lang="en-US" sz="1200" dirty="0">
                <a:solidFill>
                  <a:schemeClr val="accent4">
                    <a:lumMod val="50000"/>
                  </a:schemeClr>
                </a:solidFill>
                <a:latin typeface="+mn-lt"/>
              </a:rPr>
              <a:t>Near accidents or close calls</a:t>
            </a:r>
            <a:endParaRPr lang="en-US" dirty="0">
              <a:solidFill>
                <a:schemeClr val="accent4">
                  <a:lumMod val="50000"/>
                </a:schemeClr>
              </a:solidFill>
              <a:latin typeface="+mn-lt"/>
            </a:endParaRPr>
          </a:p>
        </p:txBody>
      </p:sp>
      <p:sp>
        <p:nvSpPr>
          <p:cNvPr id="30729" name="Line 21"/>
          <p:cNvSpPr>
            <a:spLocks noChangeShapeType="1"/>
          </p:cNvSpPr>
          <p:nvPr/>
        </p:nvSpPr>
        <p:spPr bwMode="auto">
          <a:xfrm flipH="1">
            <a:off x="4418013" y="2403475"/>
            <a:ext cx="1371600"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0" name="Line 22"/>
          <p:cNvSpPr>
            <a:spLocks noChangeShapeType="1"/>
          </p:cNvSpPr>
          <p:nvPr/>
        </p:nvSpPr>
        <p:spPr bwMode="auto">
          <a:xfrm flipH="1">
            <a:off x="4418013" y="3292475"/>
            <a:ext cx="1371600"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1" name="Line 23"/>
          <p:cNvSpPr>
            <a:spLocks noChangeShapeType="1"/>
          </p:cNvSpPr>
          <p:nvPr/>
        </p:nvSpPr>
        <p:spPr bwMode="auto">
          <a:xfrm flipH="1">
            <a:off x="4427538" y="4257675"/>
            <a:ext cx="1371600"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2" name="Line 24"/>
          <p:cNvSpPr>
            <a:spLocks noChangeShapeType="1"/>
          </p:cNvSpPr>
          <p:nvPr/>
        </p:nvSpPr>
        <p:spPr bwMode="auto">
          <a:xfrm flipH="1">
            <a:off x="4418013" y="5248275"/>
            <a:ext cx="1371600"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25"/>
          <p:cNvSpPr txBox="1">
            <a:spLocks noChangeArrowheads="1"/>
          </p:cNvSpPr>
          <p:nvPr/>
        </p:nvSpPr>
        <p:spPr bwMode="auto">
          <a:xfrm>
            <a:off x="1736725" y="6327775"/>
            <a:ext cx="4098925" cy="292100"/>
          </a:xfrm>
          <a:prstGeom prst="rect">
            <a:avLst/>
          </a:prstGeom>
          <a:noFill/>
          <a:ln w="9525">
            <a:noFill/>
            <a:miter lim="800000"/>
            <a:headEnd/>
            <a:tailEnd/>
          </a:ln>
        </p:spPr>
        <p:txBody>
          <a:bodyPr/>
          <a:lstStyle/>
          <a:p>
            <a:pPr algn="ctr">
              <a:defRPr/>
            </a:pPr>
            <a:r>
              <a:rPr lang="en-US" sz="1400" b="1" i="1" dirty="0">
                <a:solidFill>
                  <a:schemeClr val="accent4">
                    <a:lumMod val="50000"/>
                  </a:schemeClr>
                </a:solidFill>
                <a:latin typeface="+mn-lt"/>
              </a:rPr>
              <a:t>Accident Ratio Study (Bird &amp; Germaine, 1989)</a:t>
            </a:r>
            <a:endParaRPr lang="en-US" sz="1400" b="1" dirty="0">
              <a:solidFill>
                <a:schemeClr val="accent4">
                  <a:lumMod val="50000"/>
                </a:schemeClr>
              </a:solidFill>
              <a:latin typeface="+mn-lt"/>
            </a:endParaRPr>
          </a:p>
        </p:txBody>
      </p:sp>
      <p:sp>
        <p:nvSpPr>
          <p:cNvPr id="26" name="Oval 25"/>
          <p:cNvSpPr/>
          <p:nvPr/>
        </p:nvSpPr>
        <p:spPr bwMode="auto">
          <a:xfrm>
            <a:off x="3441700" y="4838700"/>
            <a:ext cx="896938" cy="879475"/>
          </a:xfrm>
          <a:prstGeom prst="ellipse">
            <a:avLst/>
          </a:prstGeom>
          <a:solidFill>
            <a:srgbClr val="FFFF00">
              <a:alpha val="67000"/>
            </a:srgbClr>
          </a:solidFill>
          <a:ln w="19050" cap="flat" cmpd="sng" algn="ctr">
            <a:solidFill>
              <a:schemeClr val="accent4">
                <a:lumMod val="50000"/>
              </a:schemeClr>
            </a:solidFill>
            <a:prstDash val="solid"/>
            <a:round/>
            <a:headEnd type="none" w="med" len="med"/>
            <a:tailEnd type="none" w="med" len="med"/>
          </a:ln>
          <a:effectLst/>
        </p:spPr>
        <p:txBody>
          <a:bodyPr wrap="none"/>
          <a:lstStyle/>
          <a:p>
            <a:pPr>
              <a:defRPr/>
            </a:pPr>
            <a:endParaRPr lang="en-US" dirty="0">
              <a:solidFill>
                <a:srgbClr val="FFC000"/>
              </a:solidFill>
              <a:latin typeface="Arial" charset="0"/>
            </a:endParaRPr>
          </a:p>
        </p:txBody>
      </p:sp>
      <p:sp>
        <p:nvSpPr>
          <p:cNvPr id="27" name="Oval 26"/>
          <p:cNvSpPr/>
          <p:nvPr/>
        </p:nvSpPr>
        <p:spPr bwMode="auto">
          <a:xfrm>
            <a:off x="3490913" y="3954463"/>
            <a:ext cx="774700" cy="758825"/>
          </a:xfrm>
          <a:prstGeom prst="ellipse">
            <a:avLst/>
          </a:prstGeom>
          <a:solidFill>
            <a:srgbClr val="FFFF00">
              <a:alpha val="67000"/>
            </a:srgbClr>
          </a:solidFill>
          <a:ln w="19050" cap="flat" cmpd="sng" algn="ctr">
            <a:solidFill>
              <a:schemeClr val="accent4">
                <a:lumMod val="50000"/>
              </a:schemeClr>
            </a:solidFill>
            <a:prstDash val="solid"/>
            <a:round/>
            <a:headEnd type="none" w="med" len="med"/>
            <a:tailEnd type="none" w="med" len="med"/>
          </a:ln>
          <a:effectLst/>
        </p:spPr>
        <p:txBody>
          <a:bodyPr wrap="none"/>
          <a:lstStyle/>
          <a:p>
            <a:pPr>
              <a:defRPr/>
            </a:pPr>
            <a:endParaRPr lang="en-US" dirty="0">
              <a:solidFill>
                <a:srgbClr val="FFFF00"/>
              </a:solidFill>
              <a:latin typeface="Arial" charset="0"/>
            </a:endParaRPr>
          </a:p>
        </p:txBody>
      </p:sp>
      <p:sp>
        <p:nvSpPr>
          <p:cNvPr id="28" name="Oval 27"/>
          <p:cNvSpPr/>
          <p:nvPr/>
        </p:nvSpPr>
        <p:spPr bwMode="auto">
          <a:xfrm>
            <a:off x="3594100" y="3019425"/>
            <a:ext cx="587375" cy="574675"/>
          </a:xfrm>
          <a:prstGeom prst="ellipse">
            <a:avLst/>
          </a:prstGeom>
          <a:solidFill>
            <a:srgbClr val="FFFF00">
              <a:alpha val="67000"/>
            </a:srgbClr>
          </a:solidFill>
          <a:ln w="19050" cap="flat" cmpd="sng" algn="ctr">
            <a:solidFill>
              <a:schemeClr val="accent4">
                <a:lumMod val="50000"/>
              </a:schemeClr>
            </a:solidFill>
            <a:prstDash val="solid"/>
            <a:round/>
            <a:headEnd type="none" w="med" len="med"/>
            <a:tailEnd type="none" w="med" len="med"/>
          </a:ln>
          <a:effectLst/>
        </p:spPr>
        <p:txBody>
          <a:bodyPr wrap="none"/>
          <a:lstStyle/>
          <a:p>
            <a:pPr>
              <a:defRPr/>
            </a:pPr>
            <a:endParaRPr lang="en-US" dirty="0">
              <a:solidFill>
                <a:srgbClr val="FFC000"/>
              </a:solidFill>
              <a:latin typeface="Arial" charset="0"/>
            </a:endParaRPr>
          </a:p>
        </p:txBody>
      </p:sp>
      <p:sp>
        <p:nvSpPr>
          <p:cNvPr id="29" name="Oval 28"/>
          <p:cNvSpPr/>
          <p:nvPr/>
        </p:nvSpPr>
        <p:spPr bwMode="auto">
          <a:xfrm>
            <a:off x="3665538" y="2351088"/>
            <a:ext cx="401637" cy="393700"/>
          </a:xfrm>
          <a:prstGeom prst="ellipse">
            <a:avLst/>
          </a:prstGeom>
          <a:solidFill>
            <a:srgbClr val="FFFF00">
              <a:alpha val="67000"/>
            </a:srgbClr>
          </a:solidFill>
          <a:ln w="19050" cap="flat" cmpd="sng" algn="ctr">
            <a:solidFill>
              <a:schemeClr val="accent4">
                <a:lumMod val="50000"/>
              </a:schemeClr>
            </a:solidFill>
            <a:prstDash val="solid"/>
            <a:round/>
            <a:headEnd type="none" w="med" len="med"/>
            <a:tailEnd type="none" w="med" len="med"/>
          </a:ln>
          <a:effectLst/>
        </p:spPr>
        <p:txBody>
          <a:bodyPr wrap="none"/>
          <a:lstStyle/>
          <a:p>
            <a:pPr>
              <a:defRPr/>
            </a:pPr>
            <a:endParaRPr lang="en-US" dirty="0">
              <a:solidFill>
                <a:srgbClr val="FFC000"/>
              </a:solidFill>
              <a:latin typeface="Arial" charset="0"/>
            </a:endParaRPr>
          </a:p>
        </p:txBody>
      </p:sp>
      <p:sp>
        <p:nvSpPr>
          <p:cNvPr id="8" name="Text Box 17"/>
          <p:cNvSpPr txBox="1">
            <a:spLocks noChangeArrowheads="1"/>
          </p:cNvSpPr>
          <p:nvPr/>
        </p:nvSpPr>
        <p:spPr bwMode="auto">
          <a:xfrm>
            <a:off x="3440113" y="2354263"/>
            <a:ext cx="863600" cy="533400"/>
          </a:xfrm>
          <a:prstGeom prst="rect">
            <a:avLst/>
          </a:prstGeom>
          <a:noFill/>
          <a:ln w="9525">
            <a:noFill/>
            <a:miter lim="800000"/>
            <a:headEnd/>
            <a:tailEnd/>
          </a:ln>
        </p:spPr>
        <p:txBody>
          <a:bodyPr/>
          <a:lstStyle/>
          <a:p>
            <a:pPr algn="ctr">
              <a:defRPr/>
            </a:pPr>
            <a:r>
              <a:rPr lang="en-US" sz="2000" b="1" dirty="0">
                <a:solidFill>
                  <a:schemeClr val="accent4">
                    <a:lumMod val="50000"/>
                  </a:schemeClr>
                </a:solidFill>
                <a:latin typeface="Arial Black" pitchFamily="34" charset="0"/>
              </a:rPr>
              <a:t>1</a:t>
            </a:r>
            <a:endParaRPr lang="en-US" sz="2000" dirty="0">
              <a:solidFill>
                <a:schemeClr val="accent4">
                  <a:lumMod val="50000"/>
                </a:schemeClr>
              </a:solidFill>
              <a:latin typeface="Arial Black" pitchFamily="34" charset="0"/>
            </a:endParaRPr>
          </a:p>
        </p:txBody>
      </p:sp>
      <p:sp>
        <p:nvSpPr>
          <p:cNvPr id="19" name="Text Box 13"/>
          <p:cNvSpPr txBox="1">
            <a:spLocks noChangeArrowheads="1"/>
          </p:cNvSpPr>
          <p:nvPr/>
        </p:nvSpPr>
        <p:spPr bwMode="auto">
          <a:xfrm>
            <a:off x="3452813" y="3076575"/>
            <a:ext cx="863600" cy="533400"/>
          </a:xfrm>
          <a:prstGeom prst="rect">
            <a:avLst/>
          </a:prstGeom>
          <a:noFill/>
          <a:ln w="9525">
            <a:noFill/>
            <a:miter lim="800000"/>
            <a:headEnd/>
            <a:tailEnd/>
          </a:ln>
        </p:spPr>
        <p:txBody>
          <a:bodyPr/>
          <a:lstStyle/>
          <a:p>
            <a:pPr algn="ctr">
              <a:defRPr/>
            </a:pPr>
            <a:r>
              <a:rPr lang="en-US" sz="2400" b="1" dirty="0">
                <a:solidFill>
                  <a:schemeClr val="accent4">
                    <a:lumMod val="50000"/>
                  </a:schemeClr>
                </a:solidFill>
                <a:latin typeface="Arial Black" pitchFamily="34" charset="0"/>
              </a:rPr>
              <a:t>10</a:t>
            </a:r>
            <a:endParaRPr lang="en-US" sz="2400" dirty="0">
              <a:solidFill>
                <a:schemeClr val="accent4">
                  <a:lumMod val="50000"/>
                </a:schemeClr>
              </a:solidFill>
              <a:latin typeface="Arial Black" pitchFamily="34" charset="0"/>
            </a:endParaRPr>
          </a:p>
        </p:txBody>
      </p:sp>
      <p:sp>
        <p:nvSpPr>
          <p:cNvPr id="20" name="Text Box 14"/>
          <p:cNvSpPr txBox="1">
            <a:spLocks noChangeArrowheads="1"/>
          </p:cNvSpPr>
          <p:nvPr/>
        </p:nvSpPr>
        <p:spPr bwMode="auto">
          <a:xfrm>
            <a:off x="3452813" y="4081463"/>
            <a:ext cx="863600" cy="533400"/>
          </a:xfrm>
          <a:prstGeom prst="rect">
            <a:avLst/>
          </a:prstGeom>
          <a:noFill/>
          <a:ln w="9525">
            <a:noFill/>
            <a:miter lim="800000"/>
            <a:headEnd/>
            <a:tailEnd/>
          </a:ln>
        </p:spPr>
        <p:txBody>
          <a:bodyPr/>
          <a:lstStyle/>
          <a:p>
            <a:pPr algn="ctr">
              <a:defRPr/>
            </a:pPr>
            <a:r>
              <a:rPr lang="en-US" sz="2800" b="1" dirty="0">
                <a:solidFill>
                  <a:schemeClr val="accent4">
                    <a:lumMod val="50000"/>
                  </a:schemeClr>
                </a:solidFill>
                <a:latin typeface="Arial Black" pitchFamily="34" charset="0"/>
              </a:rPr>
              <a:t>30</a:t>
            </a:r>
            <a:endParaRPr lang="en-US" dirty="0">
              <a:solidFill>
                <a:schemeClr val="accent4">
                  <a:lumMod val="50000"/>
                </a:schemeClr>
              </a:solidFill>
              <a:latin typeface="Arial Black" pitchFamily="34" charset="0"/>
            </a:endParaRPr>
          </a:p>
        </p:txBody>
      </p:sp>
      <p:sp>
        <p:nvSpPr>
          <p:cNvPr id="21" name="Text Box 15"/>
          <p:cNvSpPr txBox="1">
            <a:spLocks noChangeArrowheads="1"/>
          </p:cNvSpPr>
          <p:nvPr/>
        </p:nvSpPr>
        <p:spPr bwMode="auto">
          <a:xfrm>
            <a:off x="3376613" y="4994275"/>
            <a:ext cx="1020762" cy="533400"/>
          </a:xfrm>
          <a:prstGeom prst="rect">
            <a:avLst/>
          </a:prstGeom>
          <a:noFill/>
          <a:ln w="9525">
            <a:noFill/>
            <a:miter lim="800000"/>
            <a:headEnd/>
            <a:tailEnd/>
          </a:ln>
        </p:spPr>
        <p:txBody>
          <a:bodyPr/>
          <a:lstStyle/>
          <a:p>
            <a:pPr algn="ctr">
              <a:tabLst>
                <a:tab pos="395288" algn="l"/>
              </a:tabLst>
              <a:defRPr/>
            </a:pPr>
            <a:r>
              <a:rPr lang="en-US" sz="3200" b="1" dirty="0">
                <a:solidFill>
                  <a:schemeClr val="accent4">
                    <a:lumMod val="50000"/>
                  </a:schemeClr>
                </a:solidFill>
                <a:latin typeface="Arial Black" pitchFamily="34" charset="0"/>
              </a:rPr>
              <a:t>600</a:t>
            </a:r>
            <a:endParaRPr lang="en-US" sz="3200" dirty="0">
              <a:solidFill>
                <a:schemeClr val="accent4">
                  <a:lumMod val="50000"/>
                </a:schemeClr>
              </a:solidFill>
              <a:latin typeface="Arial Black" pitchFamily="34" charset="0"/>
            </a:endParaRPr>
          </a:p>
        </p:txBody>
      </p:sp>
      <p:sp>
        <p:nvSpPr>
          <p:cNvPr id="33" name="TextBox 32"/>
          <p:cNvSpPr txBox="1"/>
          <p:nvPr/>
        </p:nvSpPr>
        <p:spPr>
          <a:xfrm>
            <a:off x="1941513" y="1109663"/>
            <a:ext cx="3802062" cy="646112"/>
          </a:xfrm>
          <a:prstGeom prst="rect">
            <a:avLst/>
          </a:prstGeom>
          <a:noFill/>
        </p:spPr>
        <p:txBody>
          <a:bodyPr>
            <a:spAutoFit/>
          </a:bodyPr>
          <a:lstStyle/>
          <a:p>
            <a:pPr algn="ctr">
              <a:defRPr/>
            </a:pPr>
            <a:r>
              <a:rPr lang="en-US" sz="2000" b="1" dirty="0">
                <a:solidFill>
                  <a:schemeClr val="accent4">
                    <a:lumMod val="50000"/>
                  </a:schemeClr>
                </a:solidFill>
                <a:latin typeface="Arial" charset="0"/>
              </a:rPr>
              <a:t>The Accident Ratio Study</a:t>
            </a:r>
          </a:p>
          <a:p>
            <a:pPr algn="ctr">
              <a:defRPr/>
            </a:pPr>
            <a:r>
              <a:rPr lang="en-US" sz="1600" b="1" dirty="0">
                <a:solidFill>
                  <a:schemeClr val="accent4">
                    <a:lumMod val="50000"/>
                  </a:schemeClr>
                </a:solidFill>
                <a:latin typeface="Arial" charset="0"/>
              </a:rPr>
              <a:t>Tip of the Iceberg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405063" y="228600"/>
            <a:ext cx="6586537" cy="762000"/>
          </a:xfrm>
        </p:spPr>
        <p:txBody>
          <a:bodyPr/>
          <a:lstStyle/>
          <a:p>
            <a:pPr eaLnBrk="1" hangingPunct="1"/>
            <a:r>
              <a:rPr lang="en-US" altLang="en-US" smtClean="0"/>
              <a:t>Why do Accidents Happen?</a:t>
            </a:r>
          </a:p>
        </p:txBody>
      </p:sp>
      <p:sp>
        <p:nvSpPr>
          <p:cNvPr id="81923" name="Rectangle 3"/>
          <p:cNvSpPr>
            <a:spLocks noGrp="1" noChangeAspect="1" noChangeArrowheads="1"/>
          </p:cNvSpPr>
          <p:nvPr>
            <p:ph type="body" idx="1"/>
          </p:nvPr>
        </p:nvSpPr>
        <p:spPr/>
        <p:txBody>
          <a:bodyPr/>
          <a:lstStyle/>
          <a:p>
            <a:pPr eaLnBrk="1" hangingPunct="1">
              <a:buFont typeface="Wingdings" pitchFamily="2" charset="2"/>
              <a:buChar char=""/>
              <a:defRPr/>
            </a:pPr>
            <a:endParaRPr lang="en-US" smtClean="0"/>
          </a:p>
        </p:txBody>
      </p:sp>
      <p:pic>
        <p:nvPicPr>
          <p:cNvPr id="3174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1462088"/>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nodePh="1">
                                  <p:stCondLst>
                                    <p:cond delay="0"/>
                                  </p:stCondLst>
                                  <p:endCondLst>
                                    <p:cond evt="begin" delay="0">
                                      <p:tn val="5"/>
                                    </p:cond>
                                  </p:end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3600" smtClean="0"/>
              <a:t>An Accident in the making…</a:t>
            </a:r>
          </a:p>
        </p:txBody>
      </p:sp>
      <p:sp>
        <p:nvSpPr>
          <p:cNvPr id="6147" name="Rectangle 3"/>
          <p:cNvSpPr>
            <a:spLocks noGrp="1" noChangeArrowheads="1"/>
          </p:cNvSpPr>
          <p:nvPr>
            <p:ph type="body" idx="1"/>
          </p:nvPr>
        </p:nvSpPr>
        <p:spPr/>
        <p:txBody>
          <a:bodyPr/>
          <a:lstStyle/>
          <a:p>
            <a:pPr eaLnBrk="1" hangingPunct="1">
              <a:buFont typeface="Wingdings" pitchFamily="2" charset="2"/>
              <a:buChar char=""/>
              <a:defRPr/>
            </a:pPr>
            <a:r>
              <a:rPr lang="en-US" dirty="0" smtClean="0"/>
              <a:t>Cast Away Scene 1</a:t>
            </a:r>
          </a:p>
        </p:txBody>
      </p:sp>
      <p:pic>
        <p:nvPicPr>
          <p:cNvPr id="32772" name="Picture 6" descr="CASTAWA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81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4"/>
          <p:cNvSpPr txBox="1">
            <a:spLocks noChangeArrowheads="1"/>
          </p:cNvSpPr>
          <p:nvPr/>
        </p:nvSpPr>
        <p:spPr bwMode="auto">
          <a:xfrm>
            <a:off x="485775" y="6062663"/>
            <a:ext cx="187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tx1"/>
                </a:solidFill>
              </a:rPr>
              <a:t>DVD Chapter 14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3200" smtClean="0"/>
              <a:t>Hazard Factors</a:t>
            </a:r>
          </a:p>
        </p:txBody>
      </p:sp>
      <p:sp>
        <p:nvSpPr>
          <p:cNvPr id="6" name="Can 5"/>
          <p:cNvSpPr/>
          <p:nvPr/>
        </p:nvSpPr>
        <p:spPr bwMode="auto">
          <a:xfrm>
            <a:off x="1468438" y="200501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2" name="Group 3"/>
          <p:cNvGrpSpPr>
            <a:grpSpLocks/>
          </p:cNvGrpSpPr>
          <p:nvPr/>
        </p:nvGrpSpPr>
        <p:grpSpPr bwMode="auto">
          <a:xfrm>
            <a:off x="1492250" y="4813300"/>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sp>
        <p:nvSpPr>
          <p:cNvPr id="33797" name="TextBox 37"/>
          <p:cNvSpPr txBox="1">
            <a:spLocks noChangeArrowheads="1"/>
          </p:cNvSpPr>
          <p:nvPr/>
        </p:nvSpPr>
        <p:spPr bwMode="auto">
          <a:xfrm>
            <a:off x="857250" y="1377950"/>
            <a:ext cx="277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rPr>
              <a:t>Equipment</a:t>
            </a:r>
          </a:p>
        </p:txBody>
      </p:sp>
      <p:sp>
        <p:nvSpPr>
          <p:cNvPr id="33798" name="TextBox 38"/>
          <p:cNvSpPr txBox="1">
            <a:spLocks noChangeArrowheads="1"/>
          </p:cNvSpPr>
          <p:nvPr/>
        </p:nvSpPr>
        <p:spPr bwMode="auto">
          <a:xfrm>
            <a:off x="5487988" y="1344613"/>
            <a:ext cx="277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rPr>
              <a:t>People</a:t>
            </a:r>
          </a:p>
        </p:txBody>
      </p:sp>
      <p:sp>
        <p:nvSpPr>
          <p:cNvPr id="33799" name="TextBox 48"/>
          <p:cNvSpPr txBox="1">
            <a:spLocks noChangeArrowheads="1"/>
          </p:cNvSpPr>
          <p:nvPr/>
        </p:nvSpPr>
        <p:spPr bwMode="auto">
          <a:xfrm>
            <a:off x="3324225" y="1368425"/>
            <a:ext cx="277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rPr>
              <a:t>Environment</a:t>
            </a:r>
          </a:p>
        </p:txBody>
      </p:sp>
      <p:grpSp>
        <p:nvGrpSpPr>
          <p:cNvPr id="3" name="Group 3"/>
          <p:cNvGrpSpPr>
            <a:grpSpLocks/>
          </p:cNvGrpSpPr>
          <p:nvPr/>
        </p:nvGrpSpPr>
        <p:grpSpPr bwMode="auto">
          <a:xfrm>
            <a:off x="1511300" y="2193925"/>
            <a:ext cx="1247775" cy="1255713"/>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1" y="1551867"/>
              <a:ext cx="961187" cy="96026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No Food Water</a:t>
              </a:r>
            </a:p>
          </p:txBody>
        </p:sp>
      </p:grpSp>
      <p:sp>
        <p:nvSpPr>
          <p:cNvPr id="54" name="Can 53"/>
          <p:cNvSpPr/>
          <p:nvPr/>
        </p:nvSpPr>
        <p:spPr bwMode="auto">
          <a:xfrm>
            <a:off x="3973513" y="1974850"/>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6388100" y="2000250"/>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4" name="Group 3"/>
          <p:cNvGrpSpPr>
            <a:grpSpLocks/>
          </p:cNvGrpSpPr>
          <p:nvPr/>
        </p:nvGrpSpPr>
        <p:grpSpPr bwMode="auto">
          <a:xfrm>
            <a:off x="1497013" y="3522663"/>
            <a:ext cx="1247775" cy="1254125"/>
            <a:chOff x="4736174" y="1352599"/>
            <a:chExt cx="1358800" cy="1358800"/>
          </a:xfrm>
        </p:grpSpPr>
        <p:sp>
          <p:nvSpPr>
            <p:cNvPr id="57" name="Oval 5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a:t>
              </a:r>
            </a:p>
          </p:txBody>
        </p:sp>
      </p:grpSp>
      <p:grpSp>
        <p:nvGrpSpPr>
          <p:cNvPr id="5" name="Group 3"/>
          <p:cNvGrpSpPr>
            <a:grpSpLocks/>
          </p:cNvGrpSpPr>
          <p:nvPr/>
        </p:nvGrpSpPr>
        <p:grpSpPr bwMode="auto">
          <a:xfrm>
            <a:off x="4033838" y="4827588"/>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Coral Reef</a:t>
              </a:r>
            </a:p>
          </p:txBody>
        </p:sp>
      </p:grpSp>
      <p:grpSp>
        <p:nvGrpSpPr>
          <p:cNvPr id="7" name="Group 3"/>
          <p:cNvGrpSpPr>
            <a:grpSpLocks/>
          </p:cNvGrpSpPr>
          <p:nvPr/>
        </p:nvGrpSpPr>
        <p:grpSpPr bwMode="auto">
          <a:xfrm>
            <a:off x="4008438" y="3498850"/>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60"/>
              <a:ext cx="1092572"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000" dirty="0"/>
                <a:t>Huge Waves</a:t>
              </a:r>
            </a:p>
          </p:txBody>
        </p:sp>
      </p:grpSp>
      <p:grpSp>
        <p:nvGrpSpPr>
          <p:cNvPr id="8" name="Group 3"/>
          <p:cNvGrpSpPr>
            <a:grpSpLocks/>
          </p:cNvGrpSpPr>
          <p:nvPr/>
        </p:nvGrpSpPr>
        <p:grpSpPr bwMode="auto">
          <a:xfrm>
            <a:off x="6450013" y="2212975"/>
            <a:ext cx="1247775" cy="1254125"/>
            <a:chOff x="4736174" y="1352599"/>
            <a:chExt cx="1358800" cy="1358800"/>
          </a:xfrm>
        </p:grpSpPr>
        <p:sp>
          <p:nvSpPr>
            <p:cNvPr id="71" name="Oval 7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2" name="Oval 4"/>
            <p:cNvSpPr/>
            <p:nvPr/>
          </p:nvSpPr>
          <p:spPr>
            <a:xfrm>
              <a:off x="4934980" y="1550400"/>
              <a:ext cx="107874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Fear / Anxiety</a:t>
              </a:r>
            </a:p>
          </p:txBody>
        </p:sp>
      </p:grpSp>
      <p:grpSp>
        <p:nvGrpSpPr>
          <p:cNvPr id="9" name="Group 3"/>
          <p:cNvGrpSpPr>
            <a:grpSpLocks/>
          </p:cNvGrpSpPr>
          <p:nvPr/>
        </p:nvGrpSpPr>
        <p:grpSpPr bwMode="auto">
          <a:xfrm>
            <a:off x="6446838" y="4878388"/>
            <a:ext cx="1247775" cy="1254125"/>
            <a:chOff x="4736174" y="1352599"/>
            <a:chExt cx="1358800" cy="1358800"/>
          </a:xfrm>
        </p:grpSpPr>
        <p:sp>
          <p:nvSpPr>
            <p:cNvPr id="74" name="Oval 73"/>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No Plan</a:t>
              </a:r>
            </a:p>
          </p:txBody>
        </p:sp>
      </p:grpSp>
      <p:grpSp>
        <p:nvGrpSpPr>
          <p:cNvPr id="10" name="Group 3"/>
          <p:cNvGrpSpPr>
            <a:grpSpLocks/>
          </p:cNvGrpSpPr>
          <p:nvPr/>
        </p:nvGrpSpPr>
        <p:grpSpPr bwMode="auto">
          <a:xfrm>
            <a:off x="6413500" y="3529013"/>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398"/>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Indecisive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lstStyle/>
          <a:p>
            <a:pPr eaLnBrk="1" hangingPunct="1"/>
            <a:r>
              <a:rPr lang="en-US" altLang="en-US" smtClean="0"/>
              <a:t>Hazard Factors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20850" y="1452094"/>
            <a:ext cx="5911850" cy="479892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2406650" y="227013"/>
            <a:ext cx="6737350" cy="762000"/>
          </a:xfrm>
        </p:spPr>
        <p:txBody>
          <a:bodyPr/>
          <a:lstStyle/>
          <a:p>
            <a:pPr eaLnBrk="1" hangingPunct="1"/>
            <a:r>
              <a:rPr lang="en-US" altLang="en-US" sz="2800" smtClean="0"/>
              <a:t>Risk Assessment &amp; Safety Management Model (RASM) ©</a:t>
            </a:r>
          </a:p>
        </p:txBody>
      </p:sp>
      <p:sp>
        <p:nvSpPr>
          <p:cNvPr id="5" name="Rounded Rectangle 4"/>
          <p:cNvSpPr/>
          <p:nvPr/>
        </p:nvSpPr>
        <p:spPr bwMode="auto">
          <a:xfrm>
            <a:off x="5286375" y="1219200"/>
            <a:ext cx="3665538" cy="3840163"/>
          </a:xfrm>
          <a:prstGeom prst="roundRect">
            <a:avLst/>
          </a:prstGeom>
          <a:solidFill>
            <a:schemeClr val="accent3"/>
          </a:solidFill>
          <a:ln w="9525" cap="flat" cmpd="sng" algn="ctr">
            <a:noFill/>
            <a:prstDash val="solid"/>
            <a:round/>
            <a:headEnd type="none" w="med" len="med"/>
            <a:tailEnd type="none" w="med" len="med"/>
          </a:ln>
          <a:effectLst/>
        </p:spPr>
        <p:txBody>
          <a:bodyPr wrap="none"/>
          <a:lstStyle/>
          <a:p>
            <a:pPr>
              <a:defRPr/>
            </a:pPr>
            <a:endParaRPr lang="en-US">
              <a:latin typeface="Arial" charset="0"/>
            </a:endParaRPr>
          </a:p>
        </p:txBody>
      </p:sp>
      <p:sp>
        <p:nvSpPr>
          <p:cNvPr id="35845" name="Rectangle 5"/>
          <p:cNvSpPr>
            <a:spLocks noChangeArrowheads="1"/>
          </p:cNvSpPr>
          <p:nvPr/>
        </p:nvSpPr>
        <p:spPr bwMode="auto">
          <a:xfrm>
            <a:off x="6400800" y="4970463"/>
            <a:ext cx="2395538" cy="1468437"/>
          </a:xfrm>
          <a:prstGeom prst="rect">
            <a:avLst/>
          </a:prstGeom>
          <a:solidFill>
            <a:schemeClr val="bg1"/>
          </a:solidFill>
          <a:ln w="9525" algn="ctr">
            <a:solidFill>
              <a:schemeClr val="bg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35846" name="Rectangle 6"/>
          <p:cNvSpPr>
            <a:spLocks noChangeArrowheads="1"/>
          </p:cNvSpPr>
          <p:nvPr/>
        </p:nvSpPr>
        <p:spPr bwMode="auto">
          <a:xfrm>
            <a:off x="4803775" y="6118225"/>
            <a:ext cx="1790700" cy="3984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3453" y="1447800"/>
            <a:ext cx="7997093" cy="49498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600" i="0" smtClean="0"/>
              <a:t>Creative Commons License</a:t>
            </a:r>
          </a:p>
        </p:txBody>
      </p:sp>
      <p:sp>
        <p:nvSpPr>
          <p:cNvPr id="3" name="Content Placeholder 2"/>
          <p:cNvSpPr>
            <a:spLocks noGrp="1"/>
          </p:cNvSpPr>
          <p:nvPr>
            <p:ph idx="1"/>
          </p:nvPr>
        </p:nvSpPr>
        <p:spPr/>
        <p:txBody>
          <a:bodyPr/>
          <a:lstStyle/>
          <a:p>
            <a:pPr>
              <a:buFontTx/>
              <a:buNone/>
              <a:defRPr/>
            </a:pPr>
            <a:r>
              <a:rPr lang="en-US" sz="1400" dirty="0" smtClean="0"/>
              <a:t>This presentation is </a:t>
            </a:r>
            <a:r>
              <a:rPr lang="en-US" sz="1400" dirty="0" smtClean="0"/>
              <a:t>copyrighted by Rick Curtis and is made </a:t>
            </a:r>
            <a:r>
              <a:rPr lang="en-US" sz="1400" dirty="0" smtClean="0"/>
              <a:t>available under the Creative Commons 3.0 License. The information below must  be included in all usage/display of this copyrighted work.</a:t>
            </a:r>
          </a:p>
          <a:p>
            <a:pPr>
              <a:defRPr/>
            </a:pPr>
            <a:endParaRPr lang="en-US" sz="800" dirty="0" smtClean="0"/>
          </a:p>
          <a:p>
            <a:pPr>
              <a:buFontTx/>
              <a:buNone/>
              <a:defRPr/>
            </a:pPr>
            <a:r>
              <a:rPr lang="en-US" sz="1400" b="1" dirty="0" smtClean="0">
                <a:solidFill>
                  <a:srgbClr val="7030A0"/>
                </a:solidFill>
              </a:rPr>
              <a:t>You are free:</a:t>
            </a:r>
          </a:p>
          <a:p>
            <a:pPr lvl="1">
              <a:defRPr/>
            </a:pPr>
            <a:r>
              <a:rPr lang="en-US" sz="1400" b="1" dirty="0" smtClean="0"/>
              <a:t>to Share</a:t>
            </a:r>
            <a:r>
              <a:rPr lang="en-US" sz="1400" dirty="0" smtClean="0"/>
              <a:t> — to copy, distribute, display, and perform the work</a:t>
            </a:r>
          </a:p>
          <a:p>
            <a:pPr lvl="1">
              <a:defRPr/>
            </a:pPr>
            <a:r>
              <a:rPr lang="en-US" sz="1400" b="1" dirty="0" smtClean="0"/>
              <a:t>to Remix</a:t>
            </a:r>
            <a:r>
              <a:rPr lang="en-US" sz="1400" dirty="0" smtClean="0"/>
              <a:t> — to make derivative works</a:t>
            </a:r>
          </a:p>
          <a:p>
            <a:pPr lvl="1">
              <a:defRPr/>
            </a:pPr>
            <a:endParaRPr lang="en-US" sz="800" dirty="0" smtClean="0"/>
          </a:p>
          <a:p>
            <a:pPr>
              <a:buFontTx/>
              <a:buNone/>
              <a:defRPr/>
            </a:pPr>
            <a:r>
              <a:rPr lang="en-US" sz="1400" b="1" dirty="0" smtClean="0">
                <a:solidFill>
                  <a:srgbClr val="7030A0"/>
                </a:solidFill>
              </a:rPr>
              <a:t>Under the following conditions:</a:t>
            </a:r>
          </a:p>
          <a:p>
            <a:pPr lvl="1">
              <a:defRPr/>
            </a:pPr>
            <a:r>
              <a:rPr lang="en-US" sz="1400" b="1" dirty="0" smtClean="0"/>
              <a:t>Attribution</a:t>
            </a:r>
            <a:r>
              <a:rPr lang="en-US" sz="1400" dirty="0" smtClean="0"/>
              <a:t>. You must attribute the work in the manner specified below under Attribution Statement.</a:t>
            </a:r>
          </a:p>
          <a:p>
            <a:pPr lvl="1">
              <a:defRPr/>
            </a:pPr>
            <a:r>
              <a:rPr lang="en-US" sz="1400" b="1" dirty="0" smtClean="0"/>
              <a:t>Noncommercial</a:t>
            </a:r>
            <a:r>
              <a:rPr lang="en-US" sz="1400" dirty="0" smtClean="0"/>
              <a:t>. You </a:t>
            </a:r>
            <a:r>
              <a:rPr lang="en-US" sz="1400" b="1" dirty="0" smtClean="0"/>
              <a:t>may not </a:t>
            </a:r>
            <a:r>
              <a:rPr lang="en-US" sz="1400" dirty="0" smtClean="0"/>
              <a:t>use this work or any derivative work for commercial purposes. Individuals or organizations wishing to use this material for commercial purposes may purchase a license. Contact </a:t>
            </a:r>
            <a:r>
              <a:rPr lang="en-US" sz="1400" dirty="0" smtClean="0">
                <a:solidFill>
                  <a:srgbClr val="7030A0"/>
                </a:solidFill>
                <a:hlinkClick r:id="rId3"/>
              </a:rPr>
              <a:t>rcurtis@alumni.princeton.edu</a:t>
            </a:r>
            <a:r>
              <a:rPr lang="en-US" sz="1400" dirty="0" smtClean="0"/>
              <a:t> for details.</a:t>
            </a:r>
          </a:p>
          <a:p>
            <a:pPr lvl="1">
              <a:defRPr/>
            </a:pPr>
            <a:r>
              <a:rPr lang="en-US" sz="1400" b="1" dirty="0" smtClean="0"/>
              <a:t>Share Alike</a:t>
            </a:r>
            <a:r>
              <a:rPr lang="en-US" sz="1400" dirty="0" smtClean="0"/>
              <a:t>. If you alter, transform, or build upon this work, you may distribute the resulting work only under the same license to this one. </a:t>
            </a:r>
          </a:p>
          <a:p>
            <a:pPr lvl="1">
              <a:defRPr/>
            </a:pPr>
            <a:endParaRPr lang="en-US" sz="800" dirty="0" smtClean="0"/>
          </a:p>
          <a:p>
            <a:pPr>
              <a:buFontTx/>
              <a:buNone/>
              <a:defRPr/>
            </a:pPr>
            <a:r>
              <a:rPr lang="en-US" sz="1400" dirty="0" smtClean="0"/>
              <a:t>Apart from the remix rights granted under this license, nothing in this license impairs or restricts the </a:t>
            </a:r>
            <a:r>
              <a:rPr lang="en-US" sz="1400" dirty="0" smtClean="0"/>
              <a:t>original author's </a:t>
            </a:r>
            <a:r>
              <a:rPr lang="en-US" sz="1400" dirty="0" smtClean="0"/>
              <a:t>rights.</a:t>
            </a:r>
          </a:p>
          <a:p>
            <a:pPr>
              <a:buFontTx/>
              <a:buNone/>
              <a:defRPr/>
            </a:pPr>
            <a:endParaRPr lang="en-US" sz="800" dirty="0" smtClean="0"/>
          </a:p>
          <a:p>
            <a:pPr>
              <a:buFontTx/>
              <a:buNone/>
              <a:defRPr/>
            </a:pPr>
            <a:r>
              <a:rPr lang="en-US" sz="1400" b="1" dirty="0" smtClean="0"/>
              <a:t>Attribution Statement (must be included in all </a:t>
            </a:r>
            <a:r>
              <a:rPr lang="en-US" sz="1400" b="1" dirty="0" smtClean="0"/>
              <a:t>works</a:t>
            </a:r>
            <a:r>
              <a:rPr lang="en-US" sz="1400" b="1" dirty="0" smtClean="0"/>
              <a:t>):</a:t>
            </a:r>
          </a:p>
          <a:p>
            <a:pPr>
              <a:buFontTx/>
              <a:buNone/>
              <a:defRPr/>
            </a:pPr>
            <a:r>
              <a:rPr lang="en-US" sz="1400" b="1" dirty="0" smtClean="0"/>
              <a:t>The Risk Assessment &amp; Safety Management Model is the creation of Rick Curtis, Director of the Outdoor Action Program at Princeton University and the founder of OutdoorEd.com.</a:t>
            </a:r>
          </a:p>
          <a:p>
            <a:pPr>
              <a:buFontTx/>
              <a:buNone/>
              <a:defRPr/>
            </a:pPr>
            <a:endParaRPr lang="en-US" sz="1400" dirty="0" smtClean="0"/>
          </a:p>
          <a:p>
            <a:pPr>
              <a:defRPr/>
            </a:pP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p:txBody>
          <a:bodyPr/>
          <a:lstStyle/>
          <a:p>
            <a:pPr eaLnBrk="1" hangingPunct="1"/>
            <a:r>
              <a:rPr lang="en-US" altLang="en-US" smtClean="0"/>
              <a:t>Hazard Factors</a:t>
            </a:r>
          </a:p>
        </p:txBody>
      </p:sp>
      <p:graphicFrame>
        <p:nvGraphicFramePr>
          <p:cNvPr id="4" name="Table 3"/>
          <p:cNvGraphicFramePr>
            <a:graphicFrameLocks noGrp="1"/>
          </p:cNvGraphicFramePr>
          <p:nvPr/>
        </p:nvGraphicFramePr>
        <p:xfrm>
          <a:off x="544513" y="3432175"/>
          <a:ext cx="8367711" cy="2556110"/>
        </p:xfrm>
        <a:graphic>
          <a:graphicData uri="http://schemas.openxmlformats.org/drawingml/2006/table">
            <a:tbl>
              <a:tblPr firstRow="1" bandRow="1">
                <a:tableStyleId>{5C22544A-7EE6-4342-B048-85BDC9FD1C3A}</a:tableStyleId>
              </a:tblPr>
              <a:tblGrid>
                <a:gridCol w="2789237"/>
                <a:gridCol w="2789237"/>
                <a:gridCol w="2789237"/>
              </a:tblGrid>
              <a:tr h="370742">
                <a:tc>
                  <a:txBody>
                    <a:bodyPr/>
                    <a:lstStyle/>
                    <a:p>
                      <a:r>
                        <a:rPr lang="en-US" sz="1800" dirty="0" smtClean="0"/>
                        <a:t>Equipment Hazards</a:t>
                      </a:r>
                      <a:endParaRPr lang="en-US" sz="1800" dirty="0"/>
                    </a:p>
                  </a:txBody>
                  <a:tcPr marL="91431" marR="91431" marT="45708" marB="45708"/>
                </a:tc>
                <a:tc>
                  <a:txBody>
                    <a:bodyPr/>
                    <a:lstStyle/>
                    <a:p>
                      <a:r>
                        <a:rPr lang="en-US" sz="1800" dirty="0" smtClean="0"/>
                        <a:t>Environmental Hazards</a:t>
                      </a:r>
                      <a:endParaRPr lang="en-US" sz="1800" dirty="0"/>
                    </a:p>
                  </a:txBody>
                  <a:tcPr marL="91431" marR="91431" marT="45708" marB="45708"/>
                </a:tc>
                <a:tc>
                  <a:txBody>
                    <a:bodyPr/>
                    <a:lstStyle/>
                    <a:p>
                      <a:r>
                        <a:rPr lang="en-US" sz="1800" dirty="0" smtClean="0"/>
                        <a:t>People Hazards</a:t>
                      </a:r>
                      <a:endParaRPr lang="en-US" sz="1800" dirty="0"/>
                    </a:p>
                  </a:txBody>
                  <a:tcPr marL="91431" marR="91431" marT="45708" marB="45708"/>
                </a:tc>
              </a:tr>
              <a:tr h="365703">
                <a:tc>
                  <a:txBody>
                    <a:bodyPr/>
                    <a:lstStyle/>
                    <a:p>
                      <a:endParaRPr lang="en-US" sz="1800" dirty="0"/>
                    </a:p>
                  </a:txBody>
                  <a:tcPr marL="91431" marR="91431" marT="45708" marB="45708"/>
                </a:tc>
                <a:tc>
                  <a:txBody>
                    <a:bodyPr/>
                    <a:lstStyle/>
                    <a:p>
                      <a:endParaRPr lang="en-US" sz="1800" dirty="0"/>
                    </a:p>
                  </a:txBody>
                  <a:tcPr marL="91431" marR="91431" marT="45708" marB="45708"/>
                </a:tc>
                <a:tc>
                  <a:txBody>
                    <a:bodyPr/>
                    <a:lstStyle/>
                    <a:p>
                      <a:endParaRPr lang="en-US" sz="1800" dirty="0"/>
                    </a:p>
                  </a:txBody>
                  <a:tcPr marL="91431" marR="91431" marT="45708" marB="45708"/>
                </a:tc>
              </a:tr>
              <a:tr h="1819430">
                <a:tc>
                  <a:txBody>
                    <a:bodyPr/>
                    <a:lstStyle/>
                    <a:p>
                      <a:pPr lvl="0" eaLnBrk="1" hangingPunct="1">
                        <a:lnSpc>
                          <a:spcPct val="90000"/>
                        </a:lnSpc>
                        <a:buFont typeface="Arial" pitchFamily="34" charset="0"/>
                        <a:buChar char="•"/>
                      </a:pPr>
                      <a:r>
                        <a:rPr lang="en-US" sz="1800" dirty="0" smtClean="0">
                          <a:solidFill>
                            <a:srgbClr val="363636"/>
                          </a:solidFill>
                          <a:cs typeface="Times New Roman" pitchFamily="18" charset="0"/>
                        </a:rPr>
                        <a:t>Improper gear</a:t>
                      </a:r>
                    </a:p>
                    <a:p>
                      <a:pPr lvl="1" eaLnBrk="1" hangingPunct="1">
                        <a:lnSpc>
                          <a:spcPct val="90000"/>
                        </a:lnSpc>
                        <a:buFont typeface="Arial" pitchFamily="34" charset="0"/>
                        <a:buChar char="•"/>
                      </a:pPr>
                      <a:r>
                        <a:rPr lang="en-US" sz="1800" dirty="0" smtClean="0">
                          <a:solidFill>
                            <a:srgbClr val="363636"/>
                          </a:solidFill>
                          <a:cs typeface="Times New Roman" pitchFamily="18" charset="0"/>
                        </a:rPr>
                        <a:t>Small paddle</a:t>
                      </a:r>
                    </a:p>
                    <a:p>
                      <a:pPr lvl="1" eaLnBrk="1" hangingPunct="1">
                        <a:lnSpc>
                          <a:spcPct val="90000"/>
                        </a:lnSpc>
                        <a:buFont typeface="Arial" pitchFamily="34" charset="0"/>
                        <a:buChar char="•"/>
                      </a:pPr>
                      <a:r>
                        <a:rPr lang="en-US" sz="1800" dirty="0" smtClean="0">
                          <a:solidFill>
                            <a:srgbClr val="363636"/>
                          </a:solidFill>
                          <a:cs typeface="Times New Roman" pitchFamily="18" charset="0"/>
                        </a:rPr>
                        <a:t>Under-inflated raft</a:t>
                      </a:r>
                    </a:p>
                    <a:p>
                      <a:pPr lvl="0" eaLnBrk="1" hangingPunct="1">
                        <a:lnSpc>
                          <a:spcPct val="90000"/>
                        </a:lnSpc>
                        <a:buFont typeface="Arial" pitchFamily="34" charset="0"/>
                        <a:buChar char="•"/>
                      </a:pPr>
                      <a:r>
                        <a:rPr lang="en-US" sz="1800" dirty="0" smtClean="0">
                          <a:solidFill>
                            <a:srgbClr val="363636"/>
                          </a:solidFill>
                          <a:cs typeface="Times New Roman" pitchFamily="18" charset="0"/>
                        </a:rPr>
                        <a:t>No food or water</a:t>
                      </a:r>
                      <a:endParaRPr lang="en-US" sz="1800" dirty="0"/>
                    </a:p>
                  </a:txBody>
                  <a:tcPr marL="91431" marR="91431" marT="45708" marB="45708"/>
                </a:tc>
                <a:tc>
                  <a:txBody>
                    <a:bodyPr/>
                    <a:lstStyle/>
                    <a:p>
                      <a:pPr marL="0" lvl="0" algn="l" defTabSz="914400" rtl="0" eaLnBrk="1" latinLnBrk="0" hangingPunct="1">
                        <a:lnSpc>
                          <a:spcPct val="90000"/>
                        </a:lnSpc>
                        <a:buClr>
                          <a:schemeClr val="tx1"/>
                        </a:buClr>
                        <a:buFont typeface="Arial" pitchFamily="34" charset="0"/>
                        <a:buChar char="•"/>
                      </a:pPr>
                      <a:r>
                        <a:rPr lang="en-US" sz="1800" kern="1200" dirty="0" smtClean="0">
                          <a:solidFill>
                            <a:srgbClr val="363636"/>
                          </a:solidFill>
                          <a:latin typeface="+mn-lt"/>
                          <a:ea typeface="+mn-ea"/>
                          <a:cs typeface="+mn-cs"/>
                        </a:rPr>
                        <a:t>Huge breaking waves</a:t>
                      </a:r>
                    </a:p>
                    <a:p>
                      <a:pPr marL="0" lvl="0" algn="l" defTabSz="914400" rtl="0" eaLnBrk="1" latinLnBrk="0" hangingPunct="1">
                        <a:lnSpc>
                          <a:spcPct val="90000"/>
                        </a:lnSpc>
                        <a:buClr>
                          <a:schemeClr val="tx1"/>
                        </a:buClr>
                        <a:buFont typeface="Arial" pitchFamily="34" charset="0"/>
                        <a:buChar char="•"/>
                      </a:pPr>
                      <a:r>
                        <a:rPr lang="en-US" sz="1800" kern="1200" dirty="0" smtClean="0">
                          <a:solidFill>
                            <a:srgbClr val="363636"/>
                          </a:solidFill>
                          <a:latin typeface="+mn-lt"/>
                          <a:ea typeface="+mn-ea"/>
                          <a:cs typeface="+mn-cs"/>
                        </a:rPr>
                        <a:t>Coral reef</a:t>
                      </a:r>
                    </a:p>
                    <a:p>
                      <a:endParaRPr lang="en-US" sz="1800" dirty="0"/>
                    </a:p>
                  </a:txBody>
                  <a:tcPr marL="91431" marR="91431" marT="45708" marB="45708"/>
                </a:tc>
                <a:tc>
                  <a:txBody>
                    <a:bodyPr/>
                    <a:lstStyle/>
                    <a:p>
                      <a:pPr lvl="0" eaLnBrk="1" hangingPunct="1">
                        <a:lnSpc>
                          <a:spcPct val="90000"/>
                        </a:lnSpc>
                        <a:buFont typeface="Arial" pitchFamily="34" charset="0"/>
                        <a:buChar char="•"/>
                      </a:pPr>
                      <a:r>
                        <a:rPr lang="en-US" sz="1800" dirty="0" smtClean="0">
                          <a:solidFill>
                            <a:srgbClr val="363636"/>
                          </a:solidFill>
                        </a:rPr>
                        <a:t>Indecisive</a:t>
                      </a:r>
                    </a:p>
                    <a:p>
                      <a:pPr lvl="0" eaLnBrk="1" hangingPunct="1">
                        <a:lnSpc>
                          <a:spcPct val="90000"/>
                        </a:lnSpc>
                        <a:buFont typeface="Arial" pitchFamily="34" charset="0"/>
                        <a:buChar char="•"/>
                      </a:pPr>
                      <a:r>
                        <a:rPr lang="en-US" sz="1800" dirty="0" smtClean="0">
                          <a:solidFill>
                            <a:srgbClr val="363636"/>
                          </a:solidFill>
                        </a:rPr>
                        <a:t>No plan</a:t>
                      </a:r>
                    </a:p>
                    <a:p>
                      <a:pPr lvl="0" eaLnBrk="1" hangingPunct="1">
                        <a:lnSpc>
                          <a:spcPct val="90000"/>
                        </a:lnSpc>
                        <a:buFont typeface="Arial" pitchFamily="34" charset="0"/>
                        <a:buChar char="•"/>
                      </a:pPr>
                      <a:r>
                        <a:rPr lang="en-US" sz="1800" dirty="0" smtClean="0">
                          <a:solidFill>
                            <a:srgbClr val="363636"/>
                          </a:solidFill>
                        </a:rPr>
                        <a:t>Fear/Anxiety</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a:p>
                  </a:txBody>
                  <a:tcPr marL="91431" marR="91431" marT="45708" marB="45708"/>
                </a:tc>
              </a:tr>
            </a:tbl>
          </a:graphicData>
        </a:graphic>
      </p:graphicFrame>
      <p:sp>
        <p:nvSpPr>
          <p:cNvPr id="2" name="Content Placeholder 1"/>
          <p:cNvSpPr>
            <a:spLocks noGrp="1"/>
          </p:cNvSpPr>
          <p:nvPr>
            <p:ph idx="1"/>
          </p:nvPr>
        </p:nvSpPr>
        <p:spPr/>
        <p:txBody>
          <a:bodyPr/>
          <a:lstStyle/>
          <a:p>
            <a:endParaRPr lang="en-US" dirty="0"/>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86100" y="1098455"/>
            <a:ext cx="2717800" cy="220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Hazard Factors</a:t>
            </a:r>
          </a:p>
        </p:txBody>
      </p:sp>
      <p:sp>
        <p:nvSpPr>
          <p:cNvPr id="146435" name="Rectangle 3"/>
          <p:cNvSpPr>
            <a:spLocks noGrp="1" noChangeArrowheads="1"/>
          </p:cNvSpPr>
          <p:nvPr>
            <p:ph type="body" idx="1"/>
          </p:nvPr>
        </p:nvSpPr>
        <p:spPr/>
        <p:txBody>
          <a:bodyPr/>
          <a:lstStyle/>
          <a:p>
            <a:pPr eaLnBrk="1" hangingPunct="1">
              <a:lnSpc>
                <a:spcPct val="90000"/>
              </a:lnSpc>
            </a:pPr>
            <a:r>
              <a:rPr lang="en-US" altLang="en-US" sz="2800" b="1" smtClean="0">
                <a:solidFill>
                  <a:srgbClr val="4841D9"/>
                </a:solidFill>
                <a:cs typeface="Times New Roman" panose="02020603050405020304" pitchFamily="18" charset="0"/>
              </a:rPr>
              <a:t>Environment</a:t>
            </a:r>
          </a:p>
          <a:p>
            <a:pPr lvl="1" eaLnBrk="1" hangingPunct="1">
              <a:lnSpc>
                <a:spcPct val="90000"/>
              </a:lnSpc>
              <a:buClr>
                <a:schemeClr val="tx1"/>
              </a:buClr>
            </a:pPr>
            <a:r>
              <a:rPr lang="en-US" altLang="en-US" sz="2400" smtClean="0">
                <a:solidFill>
                  <a:srgbClr val="363636"/>
                </a:solidFill>
                <a:cs typeface="Times New Roman" panose="02020603050405020304" pitchFamily="18" charset="0"/>
              </a:rPr>
              <a:t>High Water</a:t>
            </a:r>
          </a:p>
          <a:p>
            <a:pPr lvl="1" eaLnBrk="1" hangingPunct="1">
              <a:lnSpc>
                <a:spcPct val="90000"/>
              </a:lnSpc>
              <a:buClr>
                <a:schemeClr val="tx1"/>
              </a:buClr>
            </a:pPr>
            <a:r>
              <a:rPr lang="en-US" altLang="en-US" sz="2400" smtClean="0">
                <a:solidFill>
                  <a:srgbClr val="363636"/>
                </a:solidFill>
                <a:cs typeface="Times New Roman" panose="02020603050405020304" pitchFamily="18" charset="0"/>
              </a:rPr>
              <a:t>Cold Temperatures</a:t>
            </a:r>
          </a:p>
          <a:p>
            <a:pPr lvl="1" eaLnBrk="1" hangingPunct="1">
              <a:lnSpc>
                <a:spcPct val="90000"/>
              </a:lnSpc>
              <a:buClr>
                <a:schemeClr val="tx1"/>
              </a:buClr>
            </a:pPr>
            <a:r>
              <a:rPr lang="en-US" altLang="en-US" sz="2400" smtClean="0">
                <a:solidFill>
                  <a:srgbClr val="363636"/>
                </a:solidFill>
                <a:cs typeface="Times New Roman" panose="02020603050405020304" pitchFamily="18" charset="0"/>
              </a:rPr>
              <a:t>Lightning</a:t>
            </a:r>
          </a:p>
          <a:p>
            <a:pPr eaLnBrk="1" hangingPunct="1">
              <a:lnSpc>
                <a:spcPct val="90000"/>
              </a:lnSpc>
            </a:pPr>
            <a:r>
              <a:rPr lang="en-US" altLang="en-US" sz="2800" b="1" smtClean="0">
                <a:solidFill>
                  <a:srgbClr val="4841D9"/>
                </a:solidFill>
                <a:cs typeface="Times New Roman" panose="02020603050405020304" pitchFamily="18" charset="0"/>
              </a:rPr>
              <a:t>Equipment</a:t>
            </a:r>
          </a:p>
          <a:p>
            <a:pPr lvl="1" eaLnBrk="1" hangingPunct="1">
              <a:lnSpc>
                <a:spcPct val="90000"/>
              </a:lnSpc>
            </a:pPr>
            <a:r>
              <a:rPr lang="en-US" altLang="en-US" sz="2400" smtClean="0">
                <a:solidFill>
                  <a:srgbClr val="363636"/>
                </a:solidFill>
                <a:cs typeface="Times New Roman" panose="02020603050405020304" pitchFamily="18" charset="0"/>
              </a:rPr>
              <a:t>Improper gear</a:t>
            </a:r>
          </a:p>
          <a:p>
            <a:pPr lvl="1" eaLnBrk="1" hangingPunct="1">
              <a:lnSpc>
                <a:spcPct val="90000"/>
              </a:lnSpc>
            </a:pPr>
            <a:r>
              <a:rPr lang="en-US" altLang="en-US" sz="2400" smtClean="0">
                <a:solidFill>
                  <a:srgbClr val="363636"/>
                </a:solidFill>
                <a:cs typeface="Times New Roman" panose="02020603050405020304" pitchFamily="18" charset="0"/>
              </a:rPr>
              <a:t>Broken stove</a:t>
            </a:r>
          </a:p>
          <a:p>
            <a:pPr lvl="1" eaLnBrk="1" hangingPunct="1">
              <a:lnSpc>
                <a:spcPct val="90000"/>
              </a:lnSpc>
            </a:pPr>
            <a:r>
              <a:rPr lang="en-US" altLang="en-US" sz="2400" smtClean="0">
                <a:solidFill>
                  <a:srgbClr val="363636"/>
                </a:solidFill>
              </a:rPr>
              <a:t>People</a:t>
            </a:r>
          </a:p>
          <a:p>
            <a:pPr eaLnBrk="1" hangingPunct="1">
              <a:lnSpc>
                <a:spcPct val="90000"/>
              </a:lnSpc>
            </a:pPr>
            <a:r>
              <a:rPr lang="en-US" altLang="en-US" sz="2800" b="1" smtClean="0">
                <a:solidFill>
                  <a:srgbClr val="4841D9"/>
                </a:solidFill>
              </a:rPr>
              <a:t>People</a:t>
            </a:r>
          </a:p>
          <a:p>
            <a:pPr lvl="1" eaLnBrk="1" hangingPunct="1">
              <a:lnSpc>
                <a:spcPct val="90000"/>
              </a:lnSpc>
            </a:pPr>
            <a:r>
              <a:rPr lang="en-US" altLang="en-US" sz="2400" smtClean="0">
                <a:solidFill>
                  <a:srgbClr val="363636"/>
                </a:solidFill>
              </a:rPr>
              <a:t>Asthma</a:t>
            </a:r>
          </a:p>
          <a:p>
            <a:pPr lvl="1" eaLnBrk="1" hangingPunct="1">
              <a:lnSpc>
                <a:spcPct val="90000"/>
              </a:lnSpc>
            </a:pPr>
            <a:r>
              <a:rPr lang="en-US" altLang="en-US" sz="2400" smtClean="0">
                <a:solidFill>
                  <a:srgbClr val="363636"/>
                </a:solidFill>
              </a:rPr>
              <a:t>Poor Communication</a:t>
            </a:r>
          </a:p>
          <a:p>
            <a:pPr lvl="1" eaLnBrk="1" hangingPunct="1">
              <a:lnSpc>
                <a:spcPct val="90000"/>
              </a:lnSpc>
            </a:pPr>
            <a:r>
              <a:rPr lang="en-US" altLang="en-US" sz="2400" smtClean="0">
                <a:solidFill>
                  <a:srgbClr val="363636"/>
                </a:solidFill>
              </a:rPr>
              <a:t>Fear/Anxiety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2000"/>
                                        <p:tgtEl>
                                          <p:spTgt spid="146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fade">
                                      <p:cBhvr>
                                        <p:cTn id="12" dur="2000"/>
                                        <p:tgtEl>
                                          <p:spTgt spid="146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fade">
                                      <p:cBhvr>
                                        <p:cTn id="17" dur="2000"/>
                                        <p:tgtEl>
                                          <p:spTgt spid="146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fade">
                                      <p:cBhvr>
                                        <p:cTn id="22" dur="2000"/>
                                        <p:tgtEl>
                                          <p:spTgt spid="146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Effect transition="in" filter="fade">
                                      <p:cBhvr>
                                        <p:cTn id="27" dur="2000"/>
                                        <p:tgtEl>
                                          <p:spTgt spid="1464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Effect transition="in" filter="fade">
                                      <p:cBhvr>
                                        <p:cTn id="32" dur="2000"/>
                                        <p:tgtEl>
                                          <p:spTgt spid="1464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6435">
                                            <p:txEl>
                                              <p:pRg st="6" end="6"/>
                                            </p:txEl>
                                          </p:spTgt>
                                        </p:tgtEl>
                                        <p:attrNameLst>
                                          <p:attrName>style.visibility</p:attrName>
                                        </p:attrNameLst>
                                      </p:cBhvr>
                                      <p:to>
                                        <p:strVal val="visible"/>
                                      </p:to>
                                    </p:set>
                                    <p:animEffect transition="in" filter="fade">
                                      <p:cBhvr>
                                        <p:cTn id="37" dur="2000"/>
                                        <p:tgtEl>
                                          <p:spTgt spid="14643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6435">
                                            <p:txEl>
                                              <p:pRg st="7" end="7"/>
                                            </p:txEl>
                                          </p:spTgt>
                                        </p:tgtEl>
                                        <p:attrNameLst>
                                          <p:attrName>style.visibility</p:attrName>
                                        </p:attrNameLst>
                                      </p:cBhvr>
                                      <p:to>
                                        <p:strVal val="visible"/>
                                      </p:to>
                                    </p:set>
                                    <p:animEffect transition="in" filter="fade">
                                      <p:cBhvr>
                                        <p:cTn id="42" dur="2000"/>
                                        <p:tgtEl>
                                          <p:spTgt spid="14643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6435">
                                            <p:txEl>
                                              <p:pRg st="8" end="8"/>
                                            </p:txEl>
                                          </p:spTgt>
                                        </p:tgtEl>
                                        <p:attrNameLst>
                                          <p:attrName>style.visibility</p:attrName>
                                        </p:attrNameLst>
                                      </p:cBhvr>
                                      <p:to>
                                        <p:strVal val="visible"/>
                                      </p:to>
                                    </p:set>
                                    <p:animEffect transition="in" filter="fade">
                                      <p:cBhvr>
                                        <p:cTn id="47" dur="2000"/>
                                        <p:tgtEl>
                                          <p:spTgt spid="14643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46435">
                                            <p:txEl>
                                              <p:pRg st="9" end="9"/>
                                            </p:txEl>
                                          </p:spTgt>
                                        </p:tgtEl>
                                        <p:attrNameLst>
                                          <p:attrName>style.visibility</p:attrName>
                                        </p:attrNameLst>
                                      </p:cBhvr>
                                      <p:to>
                                        <p:strVal val="visible"/>
                                      </p:to>
                                    </p:set>
                                    <p:animEffect transition="in" filter="fade">
                                      <p:cBhvr>
                                        <p:cTn id="52" dur="2000"/>
                                        <p:tgtEl>
                                          <p:spTgt spid="14643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46435">
                                            <p:txEl>
                                              <p:pRg st="10" end="10"/>
                                            </p:txEl>
                                          </p:spTgt>
                                        </p:tgtEl>
                                        <p:attrNameLst>
                                          <p:attrName>style.visibility</p:attrName>
                                        </p:attrNameLst>
                                      </p:cBhvr>
                                      <p:to>
                                        <p:strVal val="visible"/>
                                      </p:to>
                                    </p:set>
                                    <p:animEffect transition="in" filter="fade">
                                      <p:cBhvr>
                                        <p:cTn id="57" dur="2000"/>
                                        <p:tgtEl>
                                          <p:spTgt spid="14643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46435">
                                            <p:txEl>
                                              <p:pRg st="11" end="11"/>
                                            </p:txEl>
                                          </p:spTgt>
                                        </p:tgtEl>
                                        <p:attrNameLst>
                                          <p:attrName>style.visibility</p:attrName>
                                        </p:attrNameLst>
                                      </p:cBhvr>
                                      <p:to>
                                        <p:strVal val="visible"/>
                                      </p:to>
                                    </p:set>
                                    <p:animEffect transition="in" filter="fade">
                                      <p:cBhvr>
                                        <p:cTn id="62" dur="2000"/>
                                        <p:tgtEl>
                                          <p:spTgt spid="146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406650" y="227013"/>
            <a:ext cx="6737350" cy="762000"/>
          </a:xfrm>
        </p:spPr>
        <p:txBody>
          <a:bodyPr/>
          <a:lstStyle/>
          <a:p>
            <a:r>
              <a:rPr lang="en-US" altLang="en-US" sz="2400" b="1" smtClean="0"/>
              <a:t>Factors which influence the types of Hazards</a:t>
            </a:r>
          </a:p>
        </p:txBody>
      </p:sp>
      <p:sp>
        <p:nvSpPr>
          <p:cNvPr id="3" name="Content Placeholder 2"/>
          <p:cNvSpPr>
            <a:spLocks noGrp="1"/>
          </p:cNvSpPr>
          <p:nvPr>
            <p:ph idx="1"/>
          </p:nvPr>
        </p:nvSpPr>
        <p:spPr/>
        <p:txBody>
          <a:bodyPr/>
          <a:lstStyle/>
          <a:p>
            <a:pPr>
              <a:defRPr/>
            </a:pPr>
            <a:r>
              <a:rPr lang="en-US" sz="2800" b="1" dirty="0" smtClean="0">
                <a:solidFill>
                  <a:srgbClr val="4841D9"/>
                </a:solidFill>
                <a:cs typeface="Times New Roman" pitchFamily="18" charset="0"/>
              </a:rPr>
              <a:t>Location</a:t>
            </a:r>
          </a:p>
          <a:p>
            <a:pPr lvl="1">
              <a:defRPr/>
            </a:pPr>
            <a:r>
              <a:rPr lang="en-US" sz="2400" dirty="0" smtClean="0"/>
              <a:t>Close to resources</a:t>
            </a:r>
          </a:p>
          <a:p>
            <a:pPr lvl="1">
              <a:defRPr/>
            </a:pPr>
            <a:r>
              <a:rPr lang="en-US" sz="2400" dirty="0" smtClean="0"/>
              <a:t>Remote</a:t>
            </a:r>
          </a:p>
          <a:p>
            <a:pPr>
              <a:defRPr/>
            </a:pPr>
            <a:r>
              <a:rPr lang="en-US" sz="2800" b="1" dirty="0" smtClean="0">
                <a:solidFill>
                  <a:srgbClr val="4841D9"/>
                </a:solidFill>
                <a:cs typeface="Times New Roman" pitchFamily="18" charset="0"/>
              </a:rPr>
              <a:t>Activity</a:t>
            </a:r>
          </a:p>
          <a:p>
            <a:pPr lvl="1">
              <a:defRPr/>
            </a:pPr>
            <a:r>
              <a:rPr lang="en-US" sz="2400" dirty="0" smtClean="0"/>
              <a:t>Static</a:t>
            </a:r>
          </a:p>
          <a:p>
            <a:pPr lvl="2">
              <a:defRPr/>
            </a:pPr>
            <a:r>
              <a:rPr lang="en-US" sz="2000" dirty="0" smtClean="0"/>
              <a:t>Hiking</a:t>
            </a:r>
          </a:p>
          <a:p>
            <a:pPr lvl="1">
              <a:defRPr/>
            </a:pPr>
            <a:r>
              <a:rPr lang="en-US" sz="2400" dirty="0" smtClean="0"/>
              <a:t>Dynamic</a:t>
            </a:r>
          </a:p>
          <a:p>
            <a:pPr lvl="2">
              <a:defRPr/>
            </a:pPr>
            <a:r>
              <a:rPr lang="en-US" sz="2000" dirty="0" smtClean="0"/>
              <a:t>Whitewater Kayaking</a:t>
            </a:r>
          </a:p>
          <a:p>
            <a:pPr>
              <a:defRPr/>
            </a:pPr>
            <a:r>
              <a:rPr lang="en-US" sz="2800" b="1" dirty="0" smtClean="0">
                <a:solidFill>
                  <a:srgbClr val="4841D9"/>
                </a:solidFill>
                <a:cs typeface="Times New Roman" pitchFamily="18" charset="0"/>
              </a:rPr>
              <a:t>Season</a:t>
            </a:r>
          </a:p>
          <a:p>
            <a:pPr lvl="1">
              <a:defRPr/>
            </a:pPr>
            <a:r>
              <a:rPr lang="en-US" sz="2400" dirty="0" smtClean="0"/>
              <a:t>Climate</a:t>
            </a:r>
          </a:p>
          <a:p>
            <a:pPr lvl="1">
              <a:defRPr/>
            </a:pPr>
            <a:r>
              <a:rPr lang="en-US" sz="2400" dirty="0" smtClean="0"/>
              <a:t>Weather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Hazard Impact</a:t>
            </a:r>
          </a:p>
        </p:txBody>
      </p:sp>
      <p:sp>
        <p:nvSpPr>
          <p:cNvPr id="3" name="Content Placeholder 2"/>
          <p:cNvSpPr>
            <a:spLocks noGrp="1"/>
          </p:cNvSpPr>
          <p:nvPr>
            <p:ph idx="1"/>
          </p:nvPr>
        </p:nvSpPr>
        <p:spPr>
          <a:xfrm>
            <a:off x="4597400" y="2903538"/>
            <a:ext cx="4127500" cy="3613150"/>
          </a:xfrm>
        </p:spPr>
        <p:txBody>
          <a:bodyPr/>
          <a:lstStyle/>
          <a:p>
            <a:pPr>
              <a:defRPr/>
            </a:pPr>
            <a:r>
              <a:rPr lang="en-US" sz="2400" dirty="0" smtClean="0"/>
              <a:t>Mild Altitude Sickness</a:t>
            </a:r>
            <a:br>
              <a:rPr lang="en-US" sz="2400" dirty="0" smtClean="0"/>
            </a:br>
            <a:r>
              <a:rPr lang="en-US" sz="2400" dirty="0" smtClean="0"/>
              <a:t/>
            </a:r>
            <a:br>
              <a:rPr lang="en-US" sz="2400" dirty="0" smtClean="0"/>
            </a:br>
            <a:endParaRPr lang="en-US" sz="2400" dirty="0" smtClean="0"/>
          </a:p>
          <a:p>
            <a:pPr>
              <a:defRPr/>
            </a:pPr>
            <a:r>
              <a:rPr lang="en-US" sz="2400" dirty="0" smtClean="0"/>
              <a:t>High Altitude Pulmonary Edema (HAPE)</a:t>
            </a:r>
            <a:br>
              <a:rPr lang="en-US" sz="2400" dirty="0" smtClean="0"/>
            </a:br>
            <a:r>
              <a:rPr lang="en-US" sz="2400" dirty="0" smtClean="0"/>
              <a:t/>
            </a:r>
            <a:br>
              <a:rPr lang="en-US" sz="2400" dirty="0" smtClean="0"/>
            </a:br>
            <a:endParaRPr lang="en-US" sz="2400" dirty="0" smtClean="0"/>
          </a:p>
          <a:p>
            <a:pPr>
              <a:defRPr/>
            </a:pPr>
            <a:r>
              <a:rPr lang="en-US" sz="2400" dirty="0" smtClean="0"/>
              <a:t>High Altitude Cerebral Edema (HACE)</a:t>
            </a:r>
            <a:endParaRPr lang="en-US" sz="2400" dirty="0"/>
          </a:p>
        </p:txBody>
      </p:sp>
      <p:grpSp>
        <p:nvGrpSpPr>
          <p:cNvPr id="39940" name="Group 3"/>
          <p:cNvGrpSpPr>
            <a:grpSpLocks/>
          </p:cNvGrpSpPr>
          <p:nvPr/>
        </p:nvGrpSpPr>
        <p:grpSpPr bwMode="auto">
          <a:xfrm>
            <a:off x="620713" y="3081338"/>
            <a:ext cx="2651125" cy="2468562"/>
            <a:chOff x="4736174" y="1352599"/>
            <a:chExt cx="1358800" cy="1358800"/>
          </a:xfrm>
        </p:grpSpPr>
        <p:sp>
          <p:nvSpPr>
            <p:cNvPr id="5" name="Oval 4"/>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High Altitude</a:t>
              </a:r>
            </a:p>
          </p:txBody>
        </p:sp>
      </p:grpSp>
      <p:cxnSp>
        <p:nvCxnSpPr>
          <p:cNvPr id="9" name="Straight Arrow Connector 8"/>
          <p:cNvCxnSpPr/>
          <p:nvPr/>
        </p:nvCxnSpPr>
        <p:spPr bwMode="auto">
          <a:xfrm flipV="1">
            <a:off x="3322638" y="3090863"/>
            <a:ext cx="1300162" cy="46355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3451225" y="4327525"/>
            <a:ext cx="1185863" cy="1270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3194050" y="5229225"/>
            <a:ext cx="1455738" cy="52705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528638" y="1365250"/>
            <a:ext cx="7791450" cy="1570038"/>
          </a:xfrm>
          <a:prstGeom prst="rect">
            <a:avLst/>
          </a:prstGeom>
          <a:noFill/>
        </p:spPr>
        <p:txBody>
          <a:bodyPr>
            <a:spAutoFit/>
          </a:bodyPr>
          <a:lstStyle/>
          <a:p>
            <a:pPr>
              <a:defRPr/>
            </a:pPr>
            <a:r>
              <a:rPr lang="en-US" sz="2400" dirty="0">
                <a:solidFill>
                  <a:schemeClr val="accent4">
                    <a:lumMod val="50000"/>
                  </a:schemeClr>
                </a:solidFill>
                <a:latin typeface="+mn-lt"/>
              </a:rPr>
              <a:t>Analyzing the actual Hazard is essential in determining the extent to which it is a large or small factor.</a:t>
            </a:r>
          </a:p>
          <a:p>
            <a:pPr>
              <a:defRPr/>
            </a:pPr>
            <a:endParaRPr lang="en-US" sz="2400" dirty="0">
              <a:solidFill>
                <a:schemeClr val="accent4">
                  <a:lumMod val="50000"/>
                </a:schemeClr>
              </a:solidFill>
              <a:latin typeface="+mn-lt"/>
            </a:endParaRPr>
          </a:p>
          <a:p>
            <a:pPr>
              <a:defRPr/>
            </a:pPr>
            <a:r>
              <a:rPr lang="en-US" sz="2400" b="1" u="sng" dirty="0">
                <a:solidFill>
                  <a:schemeClr val="accent4">
                    <a:lumMod val="50000"/>
                  </a:schemeClr>
                </a:solidFill>
                <a:latin typeface="+mn-lt"/>
              </a:rPr>
              <a:t>Potential Consequences of High Altitude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Hazard Impact = ‘Ball Size’</a:t>
            </a:r>
          </a:p>
        </p:txBody>
      </p:sp>
      <p:sp>
        <p:nvSpPr>
          <p:cNvPr id="3" name="Content Placeholder 2"/>
          <p:cNvSpPr>
            <a:spLocks noGrp="1"/>
          </p:cNvSpPr>
          <p:nvPr>
            <p:ph idx="1"/>
          </p:nvPr>
        </p:nvSpPr>
        <p:spPr>
          <a:xfrm>
            <a:off x="4649788" y="1989138"/>
            <a:ext cx="4127500" cy="4449762"/>
          </a:xfrm>
        </p:spPr>
        <p:txBody>
          <a:bodyPr/>
          <a:lstStyle/>
          <a:p>
            <a:pPr>
              <a:defRPr/>
            </a:pPr>
            <a:r>
              <a:rPr lang="en-US" sz="2400" dirty="0" smtClean="0"/>
              <a:t>Mild Altitude Sickness</a:t>
            </a:r>
            <a:br>
              <a:rPr lang="en-US" sz="2400" dirty="0" smtClean="0"/>
            </a:br>
            <a:r>
              <a:rPr lang="en-US" sz="1800" dirty="0" smtClean="0"/>
              <a:t>Frequency High * Severity Moderate = </a:t>
            </a:r>
            <a:r>
              <a:rPr lang="en-US" sz="1800" dirty="0" smtClean="0">
                <a:solidFill>
                  <a:srgbClr val="4841D9"/>
                </a:solidFill>
              </a:rPr>
              <a:t>Moderate Risk (10)</a:t>
            </a:r>
            <a:r>
              <a:rPr lang="en-US" sz="2400" dirty="0" smtClean="0"/>
              <a:t/>
            </a:r>
            <a:br>
              <a:rPr lang="en-US" sz="2400" dirty="0" smtClean="0"/>
            </a:br>
            <a:endParaRPr lang="en-US" sz="2400" dirty="0" smtClean="0"/>
          </a:p>
          <a:p>
            <a:pPr>
              <a:defRPr/>
            </a:pPr>
            <a:r>
              <a:rPr lang="en-US" sz="2400" dirty="0" smtClean="0"/>
              <a:t>High Altitude Pulmonary Edema (HAPE)</a:t>
            </a:r>
            <a:br>
              <a:rPr lang="en-US" sz="2400" dirty="0" smtClean="0"/>
            </a:br>
            <a:r>
              <a:rPr lang="en-US" sz="1800" dirty="0" smtClean="0"/>
              <a:t>Frequency Low * Severity High = </a:t>
            </a:r>
            <a:r>
              <a:rPr lang="en-US" sz="1800" dirty="0" smtClean="0">
                <a:solidFill>
                  <a:srgbClr val="4841D9"/>
                </a:solidFill>
              </a:rPr>
              <a:t>Low Risk (5)</a:t>
            </a:r>
            <a:r>
              <a:rPr lang="en-US" sz="2400" dirty="0" smtClean="0"/>
              <a:t/>
            </a:r>
            <a:br>
              <a:rPr lang="en-US" sz="2400" dirty="0" smtClean="0"/>
            </a:br>
            <a:endParaRPr lang="en-US" sz="2400" dirty="0" smtClean="0"/>
          </a:p>
          <a:p>
            <a:pPr>
              <a:defRPr/>
            </a:pPr>
            <a:r>
              <a:rPr lang="en-US" sz="2400" dirty="0" smtClean="0"/>
              <a:t>High Altitude Cerebral Edema (HACE)</a:t>
            </a:r>
            <a:br>
              <a:rPr lang="en-US" sz="2400" dirty="0" smtClean="0"/>
            </a:br>
            <a:r>
              <a:rPr lang="en-US" sz="1800" dirty="0" smtClean="0"/>
              <a:t>Frequency Very High * Severity High = </a:t>
            </a:r>
            <a:r>
              <a:rPr lang="en-US" sz="1800" dirty="0" smtClean="0">
                <a:solidFill>
                  <a:srgbClr val="4841D9"/>
                </a:solidFill>
              </a:rPr>
              <a:t>Low Risk (1)</a:t>
            </a:r>
            <a:endParaRPr lang="en-US" sz="1800" dirty="0">
              <a:solidFill>
                <a:srgbClr val="4841D9"/>
              </a:solidFill>
            </a:endParaRPr>
          </a:p>
        </p:txBody>
      </p:sp>
      <p:cxnSp>
        <p:nvCxnSpPr>
          <p:cNvPr id="9" name="Straight Arrow Connector 8"/>
          <p:cNvCxnSpPr/>
          <p:nvPr/>
        </p:nvCxnSpPr>
        <p:spPr bwMode="auto">
          <a:xfrm flipV="1">
            <a:off x="3322638" y="2370138"/>
            <a:ext cx="1300162" cy="46355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3451225" y="3606800"/>
            <a:ext cx="1185863" cy="1270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3194050" y="4506913"/>
            <a:ext cx="1455738" cy="528637"/>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2576513" y="1042988"/>
            <a:ext cx="6567487" cy="646112"/>
          </a:xfrm>
          <a:prstGeom prst="rect">
            <a:avLst/>
          </a:prstGeom>
          <a:noFill/>
        </p:spPr>
        <p:txBody>
          <a:bodyPr>
            <a:spAutoFit/>
          </a:bodyPr>
          <a:lstStyle/>
          <a:p>
            <a:pPr algn="r">
              <a:defRPr/>
            </a:pPr>
            <a:r>
              <a:rPr lang="en-US" sz="3600" b="1" u="sng" dirty="0">
                <a:solidFill>
                  <a:schemeClr val="accent4">
                    <a:lumMod val="50000"/>
                  </a:schemeClr>
                </a:solidFill>
                <a:latin typeface="+mn-lt"/>
              </a:rPr>
              <a:t>10,000 feet/3,048 meters</a:t>
            </a:r>
          </a:p>
        </p:txBody>
      </p:sp>
      <p:sp>
        <p:nvSpPr>
          <p:cNvPr id="40968" name="TextBox 11"/>
          <p:cNvSpPr txBox="1">
            <a:spLocks noChangeArrowheads="1"/>
          </p:cNvSpPr>
          <p:nvPr/>
        </p:nvSpPr>
        <p:spPr bwMode="auto">
          <a:xfrm>
            <a:off x="952500" y="5010150"/>
            <a:ext cx="2898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Risk Level = 12</a:t>
            </a:r>
            <a:br>
              <a:rPr lang="en-US" altLang="en-US" sz="2800"/>
            </a:br>
            <a:r>
              <a:rPr lang="en-US" altLang="en-US" sz="2800"/>
              <a:t>(arbitrary)</a:t>
            </a:r>
          </a:p>
        </p:txBody>
      </p:sp>
      <p:grpSp>
        <p:nvGrpSpPr>
          <p:cNvPr id="2" name="Group 3"/>
          <p:cNvGrpSpPr>
            <a:grpSpLocks/>
          </p:cNvGrpSpPr>
          <p:nvPr/>
        </p:nvGrpSpPr>
        <p:grpSpPr bwMode="auto">
          <a:xfrm>
            <a:off x="644525" y="2374900"/>
            <a:ext cx="2651125" cy="2468563"/>
            <a:chOff x="4736174" y="1352599"/>
            <a:chExt cx="1358800" cy="1358800"/>
          </a:xfrm>
        </p:grpSpPr>
        <p:sp>
          <p:nvSpPr>
            <p:cNvPr id="13" name="Oval 12"/>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High Altitude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bwMode="auto">
          <a:xfrm>
            <a:off x="3194050" y="4506913"/>
            <a:ext cx="1455738" cy="528637"/>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3451225" y="3606800"/>
            <a:ext cx="1185863" cy="1270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bwMode="auto">
          <a:xfrm flipV="1">
            <a:off x="3322638" y="2370138"/>
            <a:ext cx="1300162" cy="46355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1989" name="Title 1"/>
          <p:cNvSpPr>
            <a:spLocks noGrp="1"/>
          </p:cNvSpPr>
          <p:nvPr>
            <p:ph type="title"/>
          </p:nvPr>
        </p:nvSpPr>
        <p:spPr/>
        <p:txBody>
          <a:bodyPr/>
          <a:lstStyle/>
          <a:p>
            <a:r>
              <a:rPr lang="en-US" altLang="en-US" smtClean="0"/>
              <a:t>Hazard Impact = ‘Ball Size’</a:t>
            </a:r>
          </a:p>
        </p:txBody>
      </p:sp>
      <p:sp>
        <p:nvSpPr>
          <p:cNvPr id="3" name="Content Placeholder 2"/>
          <p:cNvSpPr>
            <a:spLocks noGrp="1"/>
          </p:cNvSpPr>
          <p:nvPr>
            <p:ph idx="1"/>
          </p:nvPr>
        </p:nvSpPr>
        <p:spPr>
          <a:xfrm>
            <a:off x="4713288" y="2016125"/>
            <a:ext cx="4127500" cy="4500563"/>
          </a:xfrm>
        </p:spPr>
        <p:txBody>
          <a:bodyPr/>
          <a:lstStyle/>
          <a:p>
            <a:pPr>
              <a:defRPr/>
            </a:pPr>
            <a:r>
              <a:rPr lang="en-US" sz="2400" dirty="0" smtClean="0"/>
              <a:t>Mild Altitude Sickness</a:t>
            </a:r>
            <a:br>
              <a:rPr lang="en-US" sz="2400" dirty="0" smtClean="0"/>
            </a:br>
            <a:r>
              <a:rPr lang="en-US" sz="1800" dirty="0" smtClean="0"/>
              <a:t>Frequency Very High * Severity Moderate = </a:t>
            </a:r>
            <a:r>
              <a:rPr lang="en-US" sz="1800" dirty="0" smtClean="0">
                <a:solidFill>
                  <a:srgbClr val="4841D9"/>
                </a:solidFill>
              </a:rPr>
              <a:t>Moderate Risk (20)</a:t>
            </a:r>
            <a:r>
              <a:rPr lang="en-US" sz="1800" dirty="0" smtClean="0"/>
              <a:t/>
            </a:r>
            <a:br>
              <a:rPr lang="en-US" sz="1800" dirty="0" smtClean="0"/>
            </a:br>
            <a:endParaRPr lang="en-US" sz="1800" dirty="0" smtClean="0"/>
          </a:p>
          <a:p>
            <a:pPr>
              <a:defRPr/>
            </a:pPr>
            <a:r>
              <a:rPr lang="en-US" sz="2400" dirty="0" smtClean="0"/>
              <a:t>High Altitude Pulmonary Edema (HAPE)</a:t>
            </a:r>
            <a:br>
              <a:rPr lang="en-US" sz="2400" dirty="0" smtClean="0"/>
            </a:br>
            <a:r>
              <a:rPr lang="en-US" sz="1800" dirty="0" smtClean="0"/>
              <a:t>Frequency High * Severity High = </a:t>
            </a:r>
            <a:r>
              <a:rPr lang="en-US" sz="1800" dirty="0" smtClean="0">
                <a:solidFill>
                  <a:srgbClr val="4841D9"/>
                </a:solidFill>
              </a:rPr>
              <a:t>High Risk (50)</a:t>
            </a:r>
            <a:r>
              <a:rPr lang="en-US" sz="2400" dirty="0" smtClean="0"/>
              <a:t/>
            </a:r>
            <a:br>
              <a:rPr lang="en-US" sz="2400" dirty="0" smtClean="0"/>
            </a:br>
            <a:endParaRPr lang="en-US" sz="2400" dirty="0" smtClean="0"/>
          </a:p>
          <a:p>
            <a:pPr>
              <a:defRPr/>
            </a:pPr>
            <a:r>
              <a:rPr lang="en-US" sz="2400" dirty="0" smtClean="0"/>
              <a:t>High Altitude Cerebral Edema (HACE)</a:t>
            </a:r>
            <a:br>
              <a:rPr lang="en-US" sz="2400" dirty="0" smtClean="0"/>
            </a:br>
            <a:r>
              <a:rPr lang="en-US" sz="1800" dirty="0" smtClean="0"/>
              <a:t>Frequency High * Severity High = </a:t>
            </a:r>
            <a:r>
              <a:rPr lang="en-US" sz="1800" dirty="0" smtClean="0">
                <a:solidFill>
                  <a:srgbClr val="4841D9"/>
                </a:solidFill>
              </a:rPr>
              <a:t>High Risk (50)</a:t>
            </a:r>
            <a:endParaRPr lang="en-US" sz="1800" dirty="0">
              <a:solidFill>
                <a:srgbClr val="4841D9"/>
              </a:solidFill>
            </a:endParaRPr>
          </a:p>
        </p:txBody>
      </p:sp>
      <p:sp>
        <p:nvSpPr>
          <p:cNvPr id="6" name="Oval 4"/>
          <p:cNvSpPr/>
          <p:nvPr/>
        </p:nvSpPr>
        <p:spPr bwMode="auto">
          <a:xfrm>
            <a:off x="750888" y="2473325"/>
            <a:ext cx="2771775" cy="258127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6000" dirty="0"/>
              <a:t>High Altitude</a:t>
            </a:r>
            <a:br>
              <a:rPr lang="en-US" sz="6000" dirty="0"/>
            </a:br>
            <a:r>
              <a:rPr lang="en-US" sz="6000" dirty="0"/>
              <a:t>(12)</a:t>
            </a:r>
          </a:p>
        </p:txBody>
      </p:sp>
      <p:sp>
        <p:nvSpPr>
          <p:cNvPr id="24" name="TextBox 23"/>
          <p:cNvSpPr txBox="1"/>
          <p:nvPr/>
        </p:nvSpPr>
        <p:spPr>
          <a:xfrm>
            <a:off x="2640013" y="979488"/>
            <a:ext cx="6503987" cy="646112"/>
          </a:xfrm>
          <a:prstGeom prst="rect">
            <a:avLst/>
          </a:prstGeom>
          <a:noFill/>
        </p:spPr>
        <p:txBody>
          <a:bodyPr>
            <a:spAutoFit/>
          </a:bodyPr>
          <a:lstStyle/>
          <a:p>
            <a:pPr algn="r">
              <a:defRPr/>
            </a:pPr>
            <a:r>
              <a:rPr lang="en-US" sz="3600" b="1" u="sng" dirty="0">
                <a:solidFill>
                  <a:schemeClr val="accent4">
                    <a:lumMod val="50000"/>
                  </a:schemeClr>
                </a:solidFill>
                <a:latin typeface="+mn-lt"/>
              </a:rPr>
              <a:t>18,000 feet/5,486 meters</a:t>
            </a:r>
          </a:p>
        </p:txBody>
      </p:sp>
      <p:sp>
        <p:nvSpPr>
          <p:cNvPr id="41993" name="TextBox 15"/>
          <p:cNvSpPr txBox="1">
            <a:spLocks noChangeArrowheads="1"/>
          </p:cNvSpPr>
          <p:nvPr/>
        </p:nvSpPr>
        <p:spPr bwMode="auto">
          <a:xfrm>
            <a:off x="823913" y="5692775"/>
            <a:ext cx="2898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Risk Level = 120</a:t>
            </a:r>
            <a:br>
              <a:rPr lang="en-US" altLang="en-US" sz="2800"/>
            </a:br>
            <a:r>
              <a:rPr lang="en-US" altLang="en-US" sz="2800"/>
              <a:t>(arbitrary)</a:t>
            </a:r>
          </a:p>
        </p:txBody>
      </p:sp>
      <p:grpSp>
        <p:nvGrpSpPr>
          <p:cNvPr id="2" name="Group 3"/>
          <p:cNvGrpSpPr>
            <a:grpSpLocks/>
          </p:cNvGrpSpPr>
          <p:nvPr/>
        </p:nvGrpSpPr>
        <p:grpSpPr bwMode="auto">
          <a:xfrm>
            <a:off x="655638" y="2363788"/>
            <a:ext cx="2651125" cy="2468562"/>
            <a:chOff x="4753972" y="1352599"/>
            <a:chExt cx="1358800" cy="1358800"/>
          </a:xfrm>
        </p:grpSpPr>
        <p:sp>
          <p:nvSpPr>
            <p:cNvPr id="13" name="Oval 12"/>
            <p:cNvSpPr/>
            <p:nvPr/>
          </p:nvSpPr>
          <p:spPr>
            <a:xfrm>
              <a:off x="4753972"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416"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High Altitude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the Risk Level</a:t>
            </a:r>
            <a:endParaRPr lang="en-US" dirty="0"/>
          </a:p>
        </p:txBody>
      </p:sp>
      <p:sp>
        <p:nvSpPr>
          <p:cNvPr id="3" name="Content Placeholder 2"/>
          <p:cNvSpPr>
            <a:spLocks noGrp="1"/>
          </p:cNvSpPr>
          <p:nvPr>
            <p:ph idx="1"/>
          </p:nvPr>
        </p:nvSpPr>
        <p:spPr/>
        <p:txBody>
          <a:bodyPr/>
          <a:lstStyle/>
          <a:p>
            <a:r>
              <a:rPr lang="en-US" dirty="0" smtClean="0"/>
              <a:t>How Do You Reduce the Risk Level?</a:t>
            </a:r>
          </a:p>
          <a:p>
            <a:pPr marL="971550" lvl="1" indent="-514350">
              <a:buFont typeface="+mj-lt"/>
              <a:buAutoNum type="arabicPeriod"/>
            </a:pPr>
            <a:r>
              <a:rPr lang="en-US" dirty="0" smtClean="0"/>
              <a:t>Remove or Reduce all the Hazards you can</a:t>
            </a:r>
          </a:p>
          <a:p>
            <a:pPr marL="971550" lvl="1" indent="-514350">
              <a:buFont typeface="+mj-lt"/>
              <a:buAutoNum type="arabicPeriod"/>
            </a:pPr>
            <a:r>
              <a:rPr lang="en-US" dirty="0" smtClean="0"/>
              <a:t>What if that’s not Enough?</a:t>
            </a:r>
          </a:p>
        </p:txBody>
      </p:sp>
    </p:spTree>
    <p:extLst>
      <p:ext uri="{BB962C8B-B14F-4D97-AF65-F5344CB8AC3E}">
        <p14:creationId xmlns:p14="http://schemas.microsoft.com/office/powerpoint/2010/main" val="5742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Safety Factors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5407" y="1257803"/>
            <a:ext cx="5976793" cy="487414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Safety Factors</a:t>
            </a:r>
          </a:p>
        </p:txBody>
      </p:sp>
      <p:sp>
        <p:nvSpPr>
          <p:cNvPr id="146435" name="Rectangle 3"/>
          <p:cNvSpPr>
            <a:spLocks noGrp="1" noChangeArrowheads="1"/>
          </p:cNvSpPr>
          <p:nvPr>
            <p:ph type="body" idx="1"/>
          </p:nvPr>
        </p:nvSpPr>
        <p:spPr/>
        <p:txBody>
          <a:bodyPr/>
          <a:lstStyle/>
          <a:p>
            <a:pPr eaLnBrk="1" hangingPunct="1">
              <a:lnSpc>
                <a:spcPct val="90000"/>
              </a:lnSpc>
            </a:pPr>
            <a:r>
              <a:rPr lang="en-US" altLang="en-US" sz="2800" b="1" smtClean="0">
                <a:solidFill>
                  <a:srgbClr val="4841D9"/>
                </a:solidFill>
                <a:cs typeface="Times New Roman" panose="02020603050405020304" pitchFamily="18" charset="0"/>
              </a:rPr>
              <a:t>Equipment</a:t>
            </a:r>
          </a:p>
          <a:p>
            <a:pPr lvl="1" eaLnBrk="1" hangingPunct="1">
              <a:lnSpc>
                <a:spcPct val="90000"/>
              </a:lnSpc>
            </a:pPr>
            <a:r>
              <a:rPr lang="en-US" altLang="en-US" sz="2400" smtClean="0">
                <a:solidFill>
                  <a:srgbClr val="363636"/>
                </a:solidFill>
              </a:rPr>
              <a:t>Proper Equipment in good repair</a:t>
            </a:r>
          </a:p>
          <a:p>
            <a:pPr lvl="1" eaLnBrk="1" hangingPunct="1">
              <a:lnSpc>
                <a:spcPct val="90000"/>
              </a:lnSpc>
            </a:pPr>
            <a:r>
              <a:rPr lang="en-US" altLang="en-US" sz="2400" smtClean="0">
                <a:solidFill>
                  <a:srgbClr val="363636"/>
                </a:solidFill>
              </a:rPr>
              <a:t>First Aid Kit</a:t>
            </a:r>
          </a:p>
          <a:p>
            <a:pPr lvl="1" eaLnBrk="1" hangingPunct="1">
              <a:lnSpc>
                <a:spcPct val="90000"/>
              </a:lnSpc>
            </a:pPr>
            <a:r>
              <a:rPr lang="en-US" altLang="en-US" sz="2400" smtClean="0">
                <a:solidFill>
                  <a:srgbClr val="363636"/>
                </a:solidFill>
              </a:rPr>
              <a:t>Cell or Satellite Phones</a:t>
            </a:r>
            <a:endParaRPr lang="en-US" altLang="en-US" sz="2400" smtClean="0">
              <a:solidFill>
                <a:srgbClr val="363636"/>
              </a:solidFill>
              <a:cs typeface="Times New Roman" panose="02020603050405020304" pitchFamily="18" charset="0"/>
            </a:endParaRPr>
          </a:p>
          <a:p>
            <a:pPr eaLnBrk="1" hangingPunct="1">
              <a:lnSpc>
                <a:spcPct val="90000"/>
              </a:lnSpc>
            </a:pPr>
            <a:r>
              <a:rPr lang="en-US" altLang="en-US" sz="2800" b="1" smtClean="0">
                <a:solidFill>
                  <a:srgbClr val="4841D9"/>
                </a:solidFill>
                <a:cs typeface="Times New Roman" panose="02020603050405020304" pitchFamily="18" charset="0"/>
              </a:rPr>
              <a:t>Environment</a:t>
            </a:r>
          </a:p>
          <a:p>
            <a:pPr lvl="1" eaLnBrk="1" hangingPunct="1">
              <a:lnSpc>
                <a:spcPct val="90000"/>
              </a:lnSpc>
            </a:pPr>
            <a:r>
              <a:rPr lang="en-US" altLang="en-US" sz="2400" smtClean="0">
                <a:solidFill>
                  <a:srgbClr val="363636"/>
                </a:solidFill>
                <a:cs typeface="Times New Roman" panose="02020603050405020304" pitchFamily="18" charset="0"/>
              </a:rPr>
              <a:t>Avoid areas with high avalanche danger</a:t>
            </a:r>
          </a:p>
          <a:p>
            <a:pPr lvl="1" eaLnBrk="1" hangingPunct="1">
              <a:lnSpc>
                <a:spcPct val="90000"/>
              </a:lnSpc>
            </a:pPr>
            <a:r>
              <a:rPr lang="en-US" altLang="en-US" sz="2400" smtClean="0">
                <a:solidFill>
                  <a:srgbClr val="363636"/>
                </a:solidFill>
                <a:cs typeface="Times New Roman" panose="02020603050405020304" pitchFamily="18" charset="0"/>
              </a:rPr>
              <a:t>Good emergency access</a:t>
            </a:r>
          </a:p>
          <a:p>
            <a:pPr eaLnBrk="1" hangingPunct="1">
              <a:lnSpc>
                <a:spcPct val="90000"/>
              </a:lnSpc>
            </a:pPr>
            <a:r>
              <a:rPr lang="en-US" altLang="en-US" sz="2800" b="1" smtClean="0">
                <a:solidFill>
                  <a:srgbClr val="4841D9"/>
                </a:solidFill>
                <a:cs typeface="Times New Roman" panose="02020603050405020304" pitchFamily="18" charset="0"/>
              </a:rPr>
              <a:t>People</a:t>
            </a:r>
          </a:p>
          <a:p>
            <a:pPr lvl="1" eaLnBrk="1" hangingPunct="1">
              <a:lnSpc>
                <a:spcPct val="90000"/>
              </a:lnSpc>
            </a:pPr>
            <a:r>
              <a:rPr lang="en-US" altLang="en-US" sz="2400" smtClean="0">
                <a:solidFill>
                  <a:srgbClr val="363636"/>
                </a:solidFill>
                <a:cs typeface="Times New Roman" panose="02020603050405020304" pitchFamily="18" charset="0"/>
              </a:rPr>
              <a:t>Correct Leadership Style</a:t>
            </a:r>
          </a:p>
          <a:p>
            <a:pPr lvl="1" eaLnBrk="1" hangingPunct="1">
              <a:lnSpc>
                <a:spcPct val="90000"/>
              </a:lnSpc>
              <a:buClr>
                <a:schemeClr val="tx1"/>
              </a:buClr>
            </a:pPr>
            <a:r>
              <a:rPr lang="en-US" altLang="en-US" sz="2400" smtClean="0">
                <a:solidFill>
                  <a:srgbClr val="363636"/>
                </a:solidFill>
                <a:cs typeface="Times New Roman" panose="02020603050405020304" pitchFamily="18" charset="0"/>
              </a:rPr>
              <a:t>Good Judgment</a:t>
            </a:r>
          </a:p>
          <a:p>
            <a:pPr lvl="1" eaLnBrk="1" hangingPunct="1">
              <a:lnSpc>
                <a:spcPct val="90000"/>
              </a:lnSpc>
              <a:buClr>
                <a:schemeClr val="tx1"/>
              </a:buClr>
            </a:pPr>
            <a:r>
              <a:rPr lang="en-US" altLang="en-US" sz="2400" smtClean="0">
                <a:solidFill>
                  <a:srgbClr val="363636"/>
                </a:solidFill>
                <a:cs typeface="Times New Roman" panose="02020603050405020304" pitchFamily="18" charset="0"/>
              </a:rPr>
              <a:t>Skills Training</a:t>
            </a:r>
          </a:p>
          <a:p>
            <a:pPr lvl="1" eaLnBrk="1" hangingPunct="1">
              <a:lnSpc>
                <a:spcPct val="90000"/>
              </a:lnSpc>
              <a:buClr>
                <a:schemeClr val="tx1"/>
              </a:buClr>
            </a:pPr>
            <a:r>
              <a:rPr lang="en-US" altLang="en-US" sz="2400" smtClean="0">
                <a:solidFill>
                  <a:srgbClr val="363636"/>
                </a:solidFill>
                <a:cs typeface="Times New Roman" panose="02020603050405020304" pitchFamily="18" charset="0"/>
              </a:rPr>
              <a:t>Protocols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2000"/>
                                        <p:tgtEl>
                                          <p:spTgt spid="146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fade">
                                      <p:cBhvr>
                                        <p:cTn id="12" dur="2000"/>
                                        <p:tgtEl>
                                          <p:spTgt spid="146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fade">
                                      <p:cBhvr>
                                        <p:cTn id="17" dur="2000"/>
                                        <p:tgtEl>
                                          <p:spTgt spid="146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fade">
                                      <p:cBhvr>
                                        <p:cTn id="22" dur="2000"/>
                                        <p:tgtEl>
                                          <p:spTgt spid="146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Effect transition="in" filter="fade">
                                      <p:cBhvr>
                                        <p:cTn id="27" dur="2000"/>
                                        <p:tgtEl>
                                          <p:spTgt spid="1464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Effect transition="in" filter="fade">
                                      <p:cBhvr>
                                        <p:cTn id="32" dur="2000"/>
                                        <p:tgtEl>
                                          <p:spTgt spid="1464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6435">
                                            <p:txEl>
                                              <p:pRg st="6" end="6"/>
                                            </p:txEl>
                                          </p:spTgt>
                                        </p:tgtEl>
                                        <p:attrNameLst>
                                          <p:attrName>style.visibility</p:attrName>
                                        </p:attrNameLst>
                                      </p:cBhvr>
                                      <p:to>
                                        <p:strVal val="visible"/>
                                      </p:to>
                                    </p:set>
                                    <p:animEffect transition="in" filter="fade">
                                      <p:cBhvr>
                                        <p:cTn id="37" dur="2000"/>
                                        <p:tgtEl>
                                          <p:spTgt spid="14643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6435">
                                            <p:txEl>
                                              <p:pRg st="7" end="7"/>
                                            </p:txEl>
                                          </p:spTgt>
                                        </p:tgtEl>
                                        <p:attrNameLst>
                                          <p:attrName>style.visibility</p:attrName>
                                        </p:attrNameLst>
                                      </p:cBhvr>
                                      <p:to>
                                        <p:strVal val="visible"/>
                                      </p:to>
                                    </p:set>
                                    <p:animEffect transition="in" filter="fade">
                                      <p:cBhvr>
                                        <p:cTn id="42" dur="2000"/>
                                        <p:tgtEl>
                                          <p:spTgt spid="14643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6435">
                                            <p:txEl>
                                              <p:pRg st="8" end="8"/>
                                            </p:txEl>
                                          </p:spTgt>
                                        </p:tgtEl>
                                        <p:attrNameLst>
                                          <p:attrName>style.visibility</p:attrName>
                                        </p:attrNameLst>
                                      </p:cBhvr>
                                      <p:to>
                                        <p:strVal val="visible"/>
                                      </p:to>
                                    </p:set>
                                    <p:animEffect transition="in" filter="fade">
                                      <p:cBhvr>
                                        <p:cTn id="47" dur="2000"/>
                                        <p:tgtEl>
                                          <p:spTgt spid="14643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46435">
                                            <p:txEl>
                                              <p:pRg st="9" end="9"/>
                                            </p:txEl>
                                          </p:spTgt>
                                        </p:tgtEl>
                                        <p:attrNameLst>
                                          <p:attrName>style.visibility</p:attrName>
                                        </p:attrNameLst>
                                      </p:cBhvr>
                                      <p:to>
                                        <p:strVal val="visible"/>
                                      </p:to>
                                    </p:set>
                                    <p:animEffect transition="in" filter="fade">
                                      <p:cBhvr>
                                        <p:cTn id="52" dur="2000"/>
                                        <p:tgtEl>
                                          <p:spTgt spid="14643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46435">
                                            <p:txEl>
                                              <p:pRg st="10" end="10"/>
                                            </p:txEl>
                                          </p:spTgt>
                                        </p:tgtEl>
                                        <p:attrNameLst>
                                          <p:attrName>style.visibility</p:attrName>
                                        </p:attrNameLst>
                                      </p:cBhvr>
                                      <p:to>
                                        <p:strVal val="visible"/>
                                      </p:to>
                                    </p:set>
                                    <p:animEffect transition="in" filter="fade">
                                      <p:cBhvr>
                                        <p:cTn id="57" dur="2000"/>
                                        <p:tgtEl>
                                          <p:spTgt spid="14643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46435">
                                            <p:txEl>
                                              <p:pRg st="11" end="11"/>
                                            </p:txEl>
                                          </p:spTgt>
                                        </p:tgtEl>
                                        <p:attrNameLst>
                                          <p:attrName>style.visibility</p:attrName>
                                        </p:attrNameLst>
                                      </p:cBhvr>
                                      <p:to>
                                        <p:strVal val="visible"/>
                                      </p:to>
                                    </p:set>
                                    <p:animEffect transition="in" filter="fade">
                                      <p:cBhvr>
                                        <p:cTn id="62" dur="2000"/>
                                        <p:tgtEl>
                                          <p:spTgt spid="146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406650" y="227013"/>
            <a:ext cx="6737350" cy="762000"/>
          </a:xfrm>
        </p:spPr>
        <p:txBody>
          <a:bodyPr/>
          <a:lstStyle/>
          <a:p>
            <a:pPr eaLnBrk="1" hangingPunct="1"/>
            <a:r>
              <a:rPr lang="en-US" altLang="en-US" sz="2800" smtClean="0"/>
              <a:t>Risk Assessment &amp; Safety Management Model (RASM) ©</a:t>
            </a:r>
          </a:p>
        </p:txBody>
      </p:sp>
      <p:sp>
        <p:nvSpPr>
          <p:cNvPr id="4" name="Rounded Rectangle 3"/>
          <p:cNvSpPr/>
          <p:nvPr/>
        </p:nvSpPr>
        <p:spPr bwMode="auto">
          <a:xfrm>
            <a:off x="147638" y="1366838"/>
            <a:ext cx="3690937" cy="3840162"/>
          </a:xfrm>
          <a:prstGeom prst="roundRect">
            <a:avLst/>
          </a:prstGeom>
          <a:solidFill>
            <a:schemeClr val="accent3"/>
          </a:solidFill>
          <a:ln w="9525" cap="flat" cmpd="sng" algn="ctr">
            <a:noFill/>
            <a:prstDash val="solid"/>
            <a:round/>
            <a:headEnd type="none" w="med" len="med"/>
            <a:tailEnd type="none" w="med" len="med"/>
          </a:ln>
          <a:effectLst/>
        </p:spPr>
        <p:txBody>
          <a:bodyPr wrap="none"/>
          <a:lstStyle/>
          <a:p>
            <a:pPr>
              <a:defRPr/>
            </a:pPr>
            <a:endParaRPr lang="en-US">
              <a:latin typeface="Arial" charset="0"/>
            </a:endParaRPr>
          </a:p>
        </p:txBody>
      </p:sp>
      <p:sp>
        <p:nvSpPr>
          <p:cNvPr id="45061" name="Rectangle 4"/>
          <p:cNvSpPr>
            <a:spLocks noChangeArrowheads="1"/>
          </p:cNvSpPr>
          <p:nvPr/>
        </p:nvSpPr>
        <p:spPr bwMode="auto">
          <a:xfrm>
            <a:off x="1816100" y="5164138"/>
            <a:ext cx="1300163" cy="1327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5062" name="Rectangle 5"/>
          <p:cNvSpPr>
            <a:spLocks noChangeArrowheads="1"/>
          </p:cNvSpPr>
          <p:nvPr/>
        </p:nvSpPr>
        <p:spPr bwMode="auto">
          <a:xfrm>
            <a:off x="2692400" y="6065838"/>
            <a:ext cx="2033588" cy="5286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0906" y="1258042"/>
            <a:ext cx="8040643" cy="515228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Presenter Preparation</a:t>
            </a:r>
          </a:p>
        </p:txBody>
      </p:sp>
      <p:sp>
        <p:nvSpPr>
          <p:cNvPr id="3" name="Content Placeholder 2"/>
          <p:cNvSpPr>
            <a:spLocks noGrp="1"/>
          </p:cNvSpPr>
          <p:nvPr>
            <p:ph idx="1"/>
          </p:nvPr>
        </p:nvSpPr>
        <p:spPr/>
        <p:txBody>
          <a:bodyPr/>
          <a:lstStyle/>
          <a:p>
            <a:pPr>
              <a:defRPr/>
            </a:pPr>
            <a:r>
              <a:rPr lang="en-US" sz="2400" dirty="0" smtClean="0"/>
              <a:t>Review the presentation and be comfortable with the concepts. I’ve included detailed presenters notes for each slide to illustrate how I give this presentation.</a:t>
            </a:r>
          </a:p>
          <a:p>
            <a:pPr>
              <a:defRPr/>
            </a:pPr>
            <a:r>
              <a:rPr lang="en-US" sz="2400" dirty="0" smtClean="0"/>
              <a:t>Make this as interactive as you can. Question your audience. Ask them to brainstorm.</a:t>
            </a:r>
          </a:p>
          <a:p>
            <a:pPr>
              <a:defRPr/>
            </a:pPr>
            <a:r>
              <a:rPr lang="en-US" sz="2400" dirty="0" smtClean="0"/>
              <a:t>Have true stories of your program or other programs to illustrate the major points. Sprinkle these throughout your presentation. Storytelling is the best way to cement these concepts.</a:t>
            </a:r>
          </a:p>
          <a:p>
            <a:pPr>
              <a:defRPr/>
            </a:pPr>
            <a:r>
              <a:rPr lang="en-US" sz="2400" dirty="0" smtClean="0"/>
              <a:t>I’ve found that the two clips from the movie Cast Away are particularly helpful for illustrating points and for keeping the audience actively engaged and thinking. Details on the clips are included in the slides.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Safety Impact</a:t>
            </a:r>
          </a:p>
        </p:txBody>
      </p:sp>
      <p:sp>
        <p:nvSpPr>
          <p:cNvPr id="3" name="Content Placeholder 2"/>
          <p:cNvSpPr>
            <a:spLocks noGrp="1"/>
          </p:cNvSpPr>
          <p:nvPr>
            <p:ph idx="1"/>
          </p:nvPr>
        </p:nvSpPr>
        <p:spPr>
          <a:xfrm>
            <a:off x="4597400" y="2903538"/>
            <a:ext cx="4127500" cy="3613150"/>
          </a:xfrm>
        </p:spPr>
        <p:txBody>
          <a:bodyPr/>
          <a:lstStyle/>
          <a:p>
            <a:pPr>
              <a:defRPr/>
            </a:pPr>
            <a:r>
              <a:rPr lang="en-US" sz="2400" dirty="0" smtClean="0"/>
              <a:t>Boat Pinning against Rock</a:t>
            </a:r>
            <a:br>
              <a:rPr lang="en-US" sz="2400" dirty="0" smtClean="0"/>
            </a:br>
            <a:r>
              <a:rPr lang="en-US" sz="2400" dirty="0" smtClean="0"/>
              <a:t/>
            </a:r>
            <a:br>
              <a:rPr lang="en-US" sz="2400" dirty="0" smtClean="0"/>
            </a:br>
            <a:endParaRPr lang="en-US" sz="2400" dirty="0" smtClean="0"/>
          </a:p>
          <a:p>
            <a:pPr>
              <a:defRPr/>
            </a:pPr>
            <a:r>
              <a:rPr lang="en-US" sz="2400" dirty="0" smtClean="0"/>
              <a:t>Foot Entrapment</a:t>
            </a:r>
            <a:br>
              <a:rPr lang="en-US" sz="2400" dirty="0" smtClean="0"/>
            </a:br>
            <a:r>
              <a:rPr lang="en-US" sz="2400" dirty="0" smtClean="0"/>
              <a:t/>
            </a:r>
            <a:br>
              <a:rPr lang="en-US" sz="2400" dirty="0" smtClean="0"/>
            </a:br>
            <a:endParaRPr lang="en-US" sz="2400" dirty="0" smtClean="0"/>
          </a:p>
        </p:txBody>
      </p:sp>
      <p:grpSp>
        <p:nvGrpSpPr>
          <p:cNvPr id="2" name="Group 3"/>
          <p:cNvGrpSpPr>
            <a:grpSpLocks/>
          </p:cNvGrpSpPr>
          <p:nvPr/>
        </p:nvGrpSpPr>
        <p:grpSpPr bwMode="auto">
          <a:xfrm>
            <a:off x="620713" y="3081338"/>
            <a:ext cx="2651125" cy="2468562"/>
            <a:chOff x="4736174" y="1352599"/>
            <a:chExt cx="1358800" cy="1358800"/>
          </a:xfrm>
          <a:solidFill>
            <a:srgbClr val="009900"/>
          </a:solidFill>
        </p:grpSpPr>
        <p:sp>
          <p:nvSpPr>
            <p:cNvPr id="5" name="Oval 4"/>
            <p:cNvSpPr/>
            <p:nvPr/>
          </p:nvSpPr>
          <p:spPr>
            <a:xfrm>
              <a:off x="4736174" y="1352599"/>
              <a:ext cx="1358800" cy="1358800"/>
            </a:xfrm>
            <a:prstGeom prst="ellipse">
              <a:avLst/>
            </a:prstGeom>
            <a:grp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 name="Oval 4"/>
            <p:cNvSpPr/>
            <p:nvPr/>
          </p:nvSpPr>
          <p:spPr>
            <a:xfrm>
              <a:off x="4935519" y="1551831"/>
              <a:ext cx="960110" cy="960335"/>
            </a:xfrm>
            <a:prstGeom prst="rect">
              <a:avLst/>
            </a:prstGeom>
            <a:grpFill/>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River Rescue</a:t>
              </a:r>
            </a:p>
          </p:txBody>
        </p:sp>
      </p:grpSp>
      <p:cxnSp>
        <p:nvCxnSpPr>
          <p:cNvPr id="9" name="Straight Arrow Connector 8"/>
          <p:cNvCxnSpPr/>
          <p:nvPr/>
        </p:nvCxnSpPr>
        <p:spPr bwMode="auto">
          <a:xfrm flipV="1">
            <a:off x="3322638" y="3090863"/>
            <a:ext cx="1300162" cy="46355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3451225" y="4327525"/>
            <a:ext cx="1185863" cy="1270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528638" y="1365250"/>
            <a:ext cx="7791450" cy="1570038"/>
          </a:xfrm>
          <a:prstGeom prst="rect">
            <a:avLst/>
          </a:prstGeom>
          <a:noFill/>
        </p:spPr>
        <p:txBody>
          <a:bodyPr>
            <a:spAutoFit/>
          </a:bodyPr>
          <a:lstStyle/>
          <a:p>
            <a:pPr>
              <a:defRPr/>
            </a:pPr>
            <a:r>
              <a:rPr lang="en-US" sz="2400" dirty="0">
                <a:solidFill>
                  <a:schemeClr val="accent4">
                    <a:lumMod val="50000"/>
                  </a:schemeClr>
                </a:solidFill>
                <a:latin typeface="+mn-lt"/>
              </a:rPr>
              <a:t>Just as with Hazards the same Safety Factor can have a greater or lesser impact depending on the situation.</a:t>
            </a:r>
          </a:p>
          <a:p>
            <a:pPr>
              <a:defRPr/>
            </a:pPr>
            <a:endParaRPr lang="en-US" sz="2400" dirty="0">
              <a:solidFill>
                <a:schemeClr val="accent4">
                  <a:lumMod val="50000"/>
                </a:schemeClr>
              </a:solidFill>
              <a:latin typeface="+mn-lt"/>
            </a:endParaRPr>
          </a:p>
          <a:p>
            <a:pPr>
              <a:defRPr/>
            </a:pPr>
            <a:r>
              <a:rPr lang="en-US" sz="2400" b="1" u="sng" dirty="0">
                <a:solidFill>
                  <a:schemeClr val="accent4">
                    <a:lumMod val="50000"/>
                  </a:schemeClr>
                </a:solidFill>
                <a:latin typeface="+mn-lt"/>
              </a:rPr>
              <a:t>River Rescue Training is designed to respond to: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Safety Impact = ‘Ball Size’</a:t>
            </a:r>
          </a:p>
        </p:txBody>
      </p:sp>
      <p:sp>
        <p:nvSpPr>
          <p:cNvPr id="3" name="Content Placeholder 2"/>
          <p:cNvSpPr>
            <a:spLocks noGrp="1"/>
          </p:cNvSpPr>
          <p:nvPr>
            <p:ph idx="1"/>
          </p:nvPr>
        </p:nvSpPr>
        <p:spPr>
          <a:xfrm>
            <a:off x="4649788" y="1989138"/>
            <a:ext cx="4127500" cy="4449762"/>
          </a:xfrm>
        </p:spPr>
        <p:txBody>
          <a:bodyPr/>
          <a:lstStyle/>
          <a:p>
            <a:pPr>
              <a:defRPr/>
            </a:pPr>
            <a:r>
              <a:rPr lang="en-US" sz="2400" dirty="0" smtClean="0"/>
              <a:t>Boat Pinning</a:t>
            </a:r>
            <a:br>
              <a:rPr lang="en-US" sz="2400" dirty="0" smtClean="0"/>
            </a:br>
            <a:r>
              <a:rPr lang="en-US" sz="1800" dirty="0" smtClean="0"/>
              <a:t>Frequency Very Low * Severity Low = </a:t>
            </a:r>
            <a:r>
              <a:rPr lang="en-US" sz="1800" dirty="0" smtClean="0">
                <a:solidFill>
                  <a:srgbClr val="4841D9"/>
                </a:solidFill>
              </a:rPr>
              <a:t>Low Risk (0.5)</a:t>
            </a:r>
            <a:r>
              <a:rPr lang="en-US" sz="2400" dirty="0" smtClean="0"/>
              <a:t/>
            </a:r>
            <a:br>
              <a:rPr lang="en-US" sz="2400" dirty="0" smtClean="0"/>
            </a:br>
            <a:endParaRPr lang="en-US" sz="2400" dirty="0" smtClean="0"/>
          </a:p>
          <a:p>
            <a:pPr>
              <a:defRPr/>
            </a:pPr>
            <a:r>
              <a:rPr lang="en-US" sz="2400" dirty="0" smtClean="0"/>
              <a:t>Foot Entrapment</a:t>
            </a:r>
            <a:br>
              <a:rPr lang="en-US" sz="2400" dirty="0" smtClean="0"/>
            </a:br>
            <a:r>
              <a:rPr lang="en-US" sz="1800" dirty="0" smtClean="0"/>
              <a:t>Frequency Very Low * Severity High = </a:t>
            </a:r>
            <a:r>
              <a:rPr lang="en-US" sz="1800" dirty="0" smtClean="0">
                <a:solidFill>
                  <a:srgbClr val="4841D9"/>
                </a:solidFill>
              </a:rPr>
              <a:t>Low Risk (0.5)</a:t>
            </a:r>
            <a:r>
              <a:rPr lang="en-US" sz="2400" dirty="0" smtClean="0"/>
              <a:t/>
            </a:r>
            <a:br>
              <a:rPr lang="en-US" sz="2400" dirty="0" smtClean="0"/>
            </a:br>
            <a:endParaRPr lang="en-US" sz="2400" dirty="0" smtClean="0"/>
          </a:p>
        </p:txBody>
      </p:sp>
      <p:cxnSp>
        <p:nvCxnSpPr>
          <p:cNvPr id="9" name="Straight Arrow Connector 8"/>
          <p:cNvCxnSpPr/>
          <p:nvPr/>
        </p:nvCxnSpPr>
        <p:spPr bwMode="auto">
          <a:xfrm flipV="1">
            <a:off x="3322638" y="2370138"/>
            <a:ext cx="1300162" cy="46355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3451225" y="3606800"/>
            <a:ext cx="1185863" cy="1270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2576513" y="1042988"/>
            <a:ext cx="6567487" cy="646112"/>
          </a:xfrm>
          <a:prstGeom prst="rect">
            <a:avLst/>
          </a:prstGeom>
          <a:noFill/>
        </p:spPr>
        <p:txBody>
          <a:bodyPr>
            <a:spAutoFit/>
          </a:bodyPr>
          <a:lstStyle/>
          <a:p>
            <a:pPr>
              <a:defRPr/>
            </a:pPr>
            <a:r>
              <a:rPr lang="en-US" sz="3600" b="1" u="sng" dirty="0">
                <a:solidFill>
                  <a:schemeClr val="accent4">
                    <a:lumMod val="50000"/>
                  </a:schemeClr>
                </a:solidFill>
                <a:latin typeface="+mn-lt"/>
              </a:rPr>
              <a:t>Class 1 </a:t>
            </a:r>
            <a:r>
              <a:rPr lang="en-US" sz="3600" b="1" u="sng" dirty="0" err="1">
                <a:solidFill>
                  <a:schemeClr val="accent4">
                    <a:lumMod val="50000"/>
                  </a:schemeClr>
                </a:solidFill>
                <a:latin typeface="+mn-lt"/>
              </a:rPr>
              <a:t>Flatwater</a:t>
            </a:r>
            <a:r>
              <a:rPr lang="en-US" sz="3600" b="1" u="sng" dirty="0">
                <a:solidFill>
                  <a:schemeClr val="accent4">
                    <a:lumMod val="50000"/>
                  </a:schemeClr>
                </a:solidFill>
                <a:latin typeface="+mn-lt"/>
              </a:rPr>
              <a:t> River</a:t>
            </a:r>
          </a:p>
        </p:txBody>
      </p:sp>
      <p:sp>
        <p:nvSpPr>
          <p:cNvPr id="47111" name="TextBox 11"/>
          <p:cNvSpPr txBox="1">
            <a:spLocks noChangeArrowheads="1"/>
          </p:cNvSpPr>
          <p:nvPr/>
        </p:nvSpPr>
        <p:spPr bwMode="auto">
          <a:xfrm>
            <a:off x="442913" y="5095875"/>
            <a:ext cx="31289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Safety Impact = 1</a:t>
            </a:r>
            <a:br>
              <a:rPr lang="en-US" altLang="en-US" sz="2800"/>
            </a:br>
            <a:endParaRPr lang="en-US" altLang="en-US" sz="2800"/>
          </a:p>
        </p:txBody>
      </p:sp>
      <p:grpSp>
        <p:nvGrpSpPr>
          <p:cNvPr id="2" name="Group 3"/>
          <p:cNvGrpSpPr>
            <a:grpSpLocks/>
          </p:cNvGrpSpPr>
          <p:nvPr/>
        </p:nvGrpSpPr>
        <p:grpSpPr bwMode="auto">
          <a:xfrm>
            <a:off x="643862" y="2375283"/>
            <a:ext cx="2651125" cy="2468562"/>
            <a:chOff x="4736174" y="1352599"/>
            <a:chExt cx="1358800" cy="1358800"/>
          </a:xfrm>
          <a:solidFill>
            <a:srgbClr val="009900"/>
          </a:solidFill>
        </p:grpSpPr>
        <p:sp>
          <p:nvSpPr>
            <p:cNvPr id="13" name="Oval 12"/>
            <p:cNvSpPr/>
            <p:nvPr/>
          </p:nvSpPr>
          <p:spPr>
            <a:xfrm>
              <a:off x="4736174" y="1352599"/>
              <a:ext cx="1358800" cy="1358800"/>
            </a:xfrm>
            <a:prstGeom prst="ellipse">
              <a:avLst/>
            </a:prstGeom>
            <a:grp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519" y="1551831"/>
              <a:ext cx="960110" cy="960335"/>
            </a:xfrm>
            <a:prstGeom prst="rect">
              <a:avLst/>
            </a:prstGeom>
            <a:grpFill/>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River Rescue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bwMode="auto">
          <a:xfrm flipV="1">
            <a:off x="3451225" y="3606800"/>
            <a:ext cx="1185863" cy="1270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bwMode="auto">
          <a:xfrm flipV="1">
            <a:off x="3322638" y="2370138"/>
            <a:ext cx="1300162" cy="463550"/>
          </a:xfrm>
          <a:prstGeom prst="straightConnector1">
            <a:avLst/>
          </a:prstGeom>
          <a:ln>
            <a:solidFill>
              <a:srgbClr val="C0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8132" name="Title 1"/>
          <p:cNvSpPr>
            <a:spLocks noGrp="1"/>
          </p:cNvSpPr>
          <p:nvPr>
            <p:ph type="title"/>
          </p:nvPr>
        </p:nvSpPr>
        <p:spPr/>
        <p:txBody>
          <a:bodyPr/>
          <a:lstStyle/>
          <a:p>
            <a:r>
              <a:rPr lang="en-US" altLang="en-US" smtClean="0"/>
              <a:t>Safety Impact = ‘Ball Size’</a:t>
            </a:r>
          </a:p>
        </p:txBody>
      </p:sp>
      <p:sp>
        <p:nvSpPr>
          <p:cNvPr id="3" name="Content Placeholder 2"/>
          <p:cNvSpPr>
            <a:spLocks noGrp="1"/>
          </p:cNvSpPr>
          <p:nvPr>
            <p:ph idx="1"/>
          </p:nvPr>
        </p:nvSpPr>
        <p:spPr>
          <a:xfrm>
            <a:off x="4713288" y="2016125"/>
            <a:ext cx="4127500" cy="4500563"/>
          </a:xfrm>
        </p:spPr>
        <p:txBody>
          <a:bodyPr/>
          <a:lstStyle/>
          <a:p>
            <a:pPr>
              <a:defRPr/>
            </a:pPr>
            <a:r>
              <a:rPr lang="en-US" sz="2400" dirty="0" smtClean="0"/>
              <a:t>Boat Pinning</a:t>
            </a:r>
            <a:br>
              <a:rPr lang="en-US" sz="2400" dirty="0" smtClean="0"/>
            </a:br>
            <a:r>
              <a:rPr lang="en-US" sz="1800" dirty="0" smtClean="0"/>
              <a:t>Frequency Moderate * Severity Moderate = </a:t>
            </a:r>
            <a:r>
              <a:rPr lang="en-US" sz="1800" dirty="0" smtClean="0">
                <a:solidFill>
                  <a:srgbClr val="4841D9"/>
                </a:solidFill>
              </a:rPr>
              <a:t>Moderate Risk (5)</a:t>
            </a:r>
            <a:r>
              <a:rPr lang="en-US" sz="1800" dirty="0" smtClean="0"/>
              <a:t/>
            </a:r>
            <a:br>
              <a:rPr lang="en-US" sz="1800" dirty="0" smtClean="0"/>
            </a:br>
            <a:endParaRPr lang="en-US" sz="1800" dirty="0" smtClean="0"/>
          </a:p>
          <a:p>
            <a:pPr>
              <a:defRPr/>
            </a:pPr>
            <a:r>
              <a:rPr lang="en-US" sz="2400" dirty="0" smtClean="0"/>
              <a:t>Foot Entrapment</a:t>
            </a:r>
            <a:br>
              <a:rPr lang="en-US" sz="2400" dirty="0" smtClean="0"/>
            </a:br>
            <a:r>
              <a:rPr lang="en-US" sz="1800" dirty="0" smtClean="0"/>
              <a:t>Frequency Low * Severity Very High = </a:t>
            </a:r>
            <a:r>
              <a:rPr lang="en-US" sz="1800" dirty="0" smtClean="0">
                <a:solidFill>
                  <a:srgbClr val="4841D9"/>
                </a:solidFill>
              </a:rPr>
              <a:t>High Risk (20)</a:t>
            </a:r>
            <a:r>
              <a:rPr lang="en-US" sz="2400" dirty="0" smtClean="0"/>
              <a:t/>
            </a:r>
            <a:br>
              <a:rPr lang="en-US" sz="2400" dirty="0" smtClean="0"/>
            </a:br>
            <a:endParaRPr lang="en-US" sz="2400" dirty="0" smtClean="0"/>
          </a:p>
        </p:txBody>
      </p:sp>
      <p:sp>
        <p:nvSpPr>
          <p:cNvPr id="6" name="Oval 4"/>
          <p:cNvSpPr/>
          <p:nvPr/>
        </p:nvSpPr>
        <p:spPr bwMode="auto">
          <a:xfrm>
            <a:off x="750888" y="2473325"/>
            <a:ext cx="2771775" cy="258127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6000" dirty="0"/>
              <a:t>High Altitude</a:t>
            </a:r>
            <a:br>
              <a:rPr lang="en-US" sz="6000" dirty="0"/>
            </a:br>
            <a:r>
              <a:rPr lang="en-US" sz="6000" dirty="0"/>
              <a:t>(12)</a:t>
            </a:r>
          </a:p>
        </p:txBody>
      </p:sp>
      <p:sp>
        <p:nvSpPr>
          <p:cNvPr id="24" name="TextBox 23"/>
          <p:cNvSpPr txBox="1"/>
          <p:nvPr/>
        </p:nvSpPr>
        <p:spPr>
          <a:xfrm>
            <a:off x="2640013" y="979488"/>
            <a:ext cx="6503987" cy="646112"/>
          </a:xfrm>
          <a:prstGeom prst="rect">
            <a:avLst/>
          </a:prstGeom>
          <a:noFill/>
        </p:spPr>
        <p:txBody>
          <a:bodyPr>
            <a:spAutoFit/>
          </a:bodyPr>
          <a:lstStyle/>
          <a:p>
            <a:pPr>
              <a:defRPr/>
            </a:pPr>
            <a:r>
              <a:rPr lang="en-US" sz="3600" b="1" u="sng" dirty="0">
                <a:solidFill>
                  <a:schemeClr val="accent4">
                    <a:lumMod val="50000"/>
                  </a:schemeClr>
                </a:solidFill>
                <a:latin typeface="+mn-lt"/>
              </a:rPr>
              <a:t>Class III Whitewater River</a:t>
            </a:r>
          </a:p>
        </p:txBody>
      </p:sp>
      <p:sp>
        <p:nvSpPr>
          <p:cNvPr id="48136" name="TextBox 15"/>
          <p:cNvSpPr txBox="1">
            <a:spLocks noChangeArrowheads="1"/>
          </p:cNvSpPr>
          <p:nvPr/>
        </p:nvSpPr>
        <p:spPr bwMode="auto">
          <a:xfrm>
            <a:off x="327025" y="5692775"/>
            <a:ext cx="3395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Safety Impact = 25</a:t>
            </a:r>
          </a:p>
        </p:txBody>
      </p:sp>
      <p:grpSp>
        <p:nvGrpSpPr>
          <p:cNvPr id="2" name="Group 3"/>
          <p:cNvGrpSpPr>
            <a:grpSpLocks/>
          </p:cNvGrpSpPr>
          <p:nvPr/>
        </p:nvGrpSpPr>
        <p:grpSpPr bwMode="auto">
          <a:xfrm>
            <a:off x="655438" y="2363707"/>
            <a:ext cx="2651125" cy="2468562"/>
            <a:chOff x="4753972" y="1352599"/>
            <a:chExt cx="1358800" cy="1358800"/>
          </a:xfrm>
          <a:solidFill>
            <a:srgbClr val="009900"/>
          </a:solidFill>
        </p:grpSpPr>
        <p:sp>
          <p:nvSpPr>
            <p:cNvPr id="13" name="Oval 12"/>
            <p:cNvSpPr/>
            <p:nvPr/>
          </p:nvSpPr>
          <p:spPr>
            <a:xfrm>
              <a:off x="4753972" y="1352599"/>
              <a:ext cx="1358800" cy="1358800"/>
            </a:xfrm>
            <a:prstGeom prst="ellipse">
              <a:avLst/>
            </a:prstGeom>
            <a:grp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519" y="1603432"/>
              <a:ext cx="960110" cy="870331"/>
            </a:xfrm>
            <a:prstGeom prst="rect">
              <a:avLst/>
            </a:prstGeom>
            <a:grpFill/>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River Rescue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the Risk Level</a:t>
            </a:r>
            <a:endParaRPr lang="en-US" dirty="0"/>
          </a:p>
        </p:txBody>
      </p:sp>
      <p:sp>
        <p:nvSpPr>
          <p:cNvPr id="3" name="Content Placeholder 2"/>
          <p:cNvSpPr>
            <a:spLocks noGrp="1"/>
          </p:cNvSpPr>
          <p:nvPr>
            <p:ph idx="1"/>
          </p:nvPr>
        </p:nvSpPr>
        <p:spPr/>
        <p:txBody>
          <a:bodyPr/>
          <a:lstStyle/>
          <a:p>
            <a:r>
              <a:rPr lang="en-US" dirty="0" smtClean="0"/>
              <a:t>How Do You Reduce the Risk Level?</a:t>
            </a:r>
          </a:p>
          <a:p>
            <a:pPr marL="971550" lvl="1" indent="-514350">
              <a:buFont typeface="+mj-lt"/>
              <a:buAutoNum type="arabicPeriod"/>
            </a:pPr>
            <a:r>
              <a:rPr lang="en-US" dirty="0" smtClean="0"/>
              <a:t>Remove all the Hazards you can</a:t>
            </a:r>
          </a:p>
          <a:p>
            <a:pPr marL="971550" lvl="1" indent="-514350">
              <a:buFont typeface="+mj-lt"/>
              <a:buAutoNum type="arabicPeriod"/>
            </a:pPr>
            <a:r>
              <a:rPr lang="en-US" dirty="0" smtClean="0"/>
              <a:t>What if that’s not Enough?</a:t>
            </a:r>
          </a:p>
          <a:p>
            <a:pPr marL="971550" lvl="1" indent="-514350">
              <a:buFont typeface="+mj-lt"/>
              <a:buAutoNum type="arabicPeriod"/>
            </a:pPr>
            <a:r>
              <a:rPr lang="en-US" dirty="0" smtClean="0"/>
              <a:t>Add Safety Factors</a:t>
            </a:r>
          </a:p>
        </p:txBody>
      </p:sp>
    </p:spTree>
    <p:extLst>
      <p:ext uri="{BB962C8B-B14F-4D97-AF65-F5344CB8AC3E}">
        <p14:creationId xmlns:p14="http://schemas.microsoft.com/office/powerpoint/2010/main" val="865130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“Real Life” Examples</a:t>
            </a:r>
          </a:p>
        </p:txBody>
      </p:sp>
      <p:sp>
        <p:nvSpPr>
          <p:cNvPr id="34819" name="Rectangle 3"/>
          <p:cNvSpPr>
            <a:spLocks noGrp="1" noChangeArrowheads="1"/>
          </p:cNvSpPr>
          <p:nvPr>
            <p:ph type="body" idx="1"/>
          </p:nvPr>
        </p:nvSpPr>
        <p:spPr/>
        <p:txBody>
          <a:bodyPr/>
          <a:lstStyle/>
          <a:p>
            <a:pPr eaLnBrk="1" hangingPunct="1">
              <a:buFont typeface="Wingdings" pitchFamily="2" charset="2"/>
              <a:buChar char=""/>
              <a:defRPr/>
            </a:pPr>
            <a:r>
              <a:rPr lang="en-US" smtClean="0"/>
              <a:t>Cast Away Scene 2</a:t>
            </a:r>
          </a:p>
        </p:txBody>
      </p:sp>
      <p:pic>
        <p:nvPicPr>
          <p:cNvPr id="49156" name="Picture 5" descr="CASTAWAY-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55825"/>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p:cNvSpPr txBox="1">
            <a:spLocks noChangeArrowheads="1"/>
          </p:cNvSpPr>
          <p:nvPr/>
        </p:nvSpPr>
        <p:spPr bwMode="auto">
          <a:xfrm>
            <a:off x="485775" y="6062663"/>
            <a:ext cx="187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tx1"/>
                </a:solidFill>
              </a:rPr>
              <a:t>DVD Chapter 23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Hazard Factors</a:t>
            </a:r>
          </a:p>
        </p:txBody>
      </p:sp>
      <p:sp>
        <p:nvSpPr>
          <p:cNvPr id="6" name="Can 5"/>
          <p:cNvSpPr/>
          <p:nvPr/>
        </p:nvSpPr>
        <p:spPr bwMode="auto">
          <a:xfrm>
            <a:off x="1468438" y="200501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0180" name="TextBox 37"/>
          <p:cNvSpPr txBox="1">
            <a:spLocks noChangeArrowheads="1"/>
          </p:cNvSpPr>
          <p:nvPr/>
        </p:nvSpPr>
        <p:spPr bwMode="auto">
          <a:xfrm>
            <a:off x="857250" y="1377950"/>
            <a:ext cx="277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rPr>
              <a:t>Equipment</a:t>
            </a:r>
          </a:p>
        </p:txBody>
      </p:sp>
      <p:sp>
        <p:nvSpPr>
          <p:cNvPr id="50181" name="TextBox 38"/>
          <p:cNvSpPr txBox="1">
            <a:spLocks noChangeArrowheads="1"/>
          </p:cNvSpPr>
          <p:nvPr/>
        </p:nvSpPr>
        <p:spPr bwMode="auto">
          <a:xfrm>
            <a:off x="5487988" y="1344613"/>
            <a:ext cx="277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rPr>
              <a:t>People</a:t>
            </a:r>
          </a:p>
        </p:txBody>
      </p:sp>
      <p:sp>
        <p:nvSpPr>
          <p:cNvPr id="50182" name="TextBox 48"/>
          <p:cNvSpPr txBox="1">
            <a:spLocks noChangeArrowheads="1"/>
          </p:cNvSpPr>
          <p:nvPr/>
        </p:nvSpPr>
        <p:spPr bwMode="auto">
          <a:xfrm>
            <a:off x="3324225" y="1368425"/>
            <a:ext cx="277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rPr>
              <a:t>Environment</a:t>
            </a:r>
          </a:p>
        </p:txBody>
      </p:sp>
      <p:sp>
        <p:nvSpPr>
          <p:cNvPr id="54" name="Can 53"/>
          <p:cNvSpPr/>
          <p:nvPr/>
        </p:nvSpPr>
        <p:spPr bwMode="auto">
          <a:xfrm>
            <a:off x="3973513" y="1974850"/>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6388100" y="2000250"/>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50185" name="Group 3"/>
          <p:cNvGrpSpPr>
            <a:grpSpLocks/>
          </p:cNvGrpSpPr>
          <p:nvPr/>
        </p:nvGrpSpPr>
        <p:grpSpPr bwMode="auto">
          <a:xfrm>
            <a:off x="4033838" y="4827588"/>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Coral Reef</a:t>
              </a:r>
            </a:p>
          </p:txBody>
        </p:sp>
      </p:grpSp>
      <p:grpSp>
        <p:nvGrpSpPr>
          <p:cNvPr id="50186" name="Group 3"/>
          <p:cNvGrpSpPr>
            <a:grpSpLocks/>
          </p:cNvGrpSpPr>
          <p:nvPr/>
        </p:nvGrpSpPr>
        <p:grpSpPr bwMode="auto">
          <a:xfrm>
            <a:off x="4008438" y="3498850"/>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60"/>
              <a:ext cx="1092572"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000" dirty="0"/>
                <a:t>Huge Waves</a:t>
              </a:r>
            </a:p>
          </p:txBody>
        </p:sp>
      </p:grpSp>
      <p:grpSp>
        <p:nvGrpSpPr>
          <p:cNvPr id="4" name="Group 3"/>
          <p:cNvGrpSpPr>
            <a:grpSpLocks/>
          </p:cNvGrpSpPr>
          <p:nvPr/>
        </p:nvGrpSpPr>
        <p:grpSpPr bwMode="auto">
          <a:xfrm>
            <a:off x="1481138" y="2273300"/>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No Food Water</a:t>
              </a:r>
            </a:p>
          </p:txBody>
        </p:sp>
      </p:grpSp>
      <p:grpSp>
        <p:nvGrpSpPr>
          <p:cNvPr id="5" name="Group 3"/>
          <p:cNvGrpSpPr>
            <a:grpSpLocks/>
          </p:cNvGrpSpPr>
          <p:nvPr/>
        </p:nvGrpSpPr>
        <p:grpSpPr bwMode="auto">
          <a:xfrm>
            <a:off x="1470025" y="3560763"/>
            <a:ext cx="1247775" cy="1254125"/>
            <a:chOff x="4736175" y="1352599"/>
            <a:chExt cx="1358800" cy="1358800"/>
          </a:xfrm>
        </p:grpSpPr>
        <p:sp>
          <p:nvSpPr>
            <p:cNvPr id="57" name="Oval 56"/>
            <p:cNvSpPr/>
            <p:nvPr/>
          </p:nvSpPr>
          <p:spPr>
            <a:xfrm>
              <a:off x="4736175"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934982"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a:t>
              </a:r>
            </a:p>
          </p:txBody>
        </p:sp>
      </p:grpSp>
      <p:grpSp>
        <p:nvGrpSpPr>
          <p:cNvPr id="7" name="Group 3"/>
          <p:cNvGrpSpPr>
            <a:grpSpLocks/>
          </p:cNvGrpSpPr>
          <p:nvPr/>
        </p:nvGrpSpPr>
        <p:grpSpPr bwMode="auto">
          <a:xfrm>
            <a:off x="1493838" y="4876800"/>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grpSp>
        <p:nvGrpSpPr>
          <p:cNvPr id="8" name="Group 3"/>
          <p:cNvGrpSpPr>
            <a:grpSpLocks/>
          </p:cNvGrpSpPr>
          <p:nvPr/>
        </p:nvGrpSpPr>
        <p:grpSpPr bwMode="auto">
          <a:xfrm>
            <a:off x="6464300" y="3546475"/>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400"/>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Indecisive</a:t>
              </a:r>
            </a:p>
          </p:txBody>
        </p:sp>
      </p:grpSp>
      <p:grpSp>
        <p:nvGrpSpPr>
          <p:cNvPr id="9" name="Group 3"/>
          <p:cNvGrpSpPr>
            <a:grpSpLocks/>
          </p:cNvGrpSpPr>
          <p:nvPr/>
        </p:nvGrpSpPr>
        <p:grpSpPr bwMode="auto">
          <a:xfrm>
            <a:off x="6464300" y="4878388"/>
            <a:ext cx="1247775" cy="1254125"/>
            <a:chOff x="4736174" y="1365808"/>
            <a:chExt cx="1358800" cy="1358800"/>
          </a:xfrm>
        </p:grpSpPr>
        <p:sp>
          <p:nvSpPr>
            <p:cNvPr id="74" name="Oval 73"/>
            <p:cNvSpPr/>
            <p:nvPr/>
          </p:nvSpPr>
          <p:spPr>
            <a:xfrm>
              <a:off x="4736174" y="1365808"/>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981" y="1551568"/>
              <a:ext cx="961187"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No Plan</a:t>
              </a:r>
            </a:p>
          </p:txBody>
        </p:sp>
      </p:grpSp>
      <p:grpSp>
        <p:nvGrpSpPr>
          <p:cNvPr id="10" name="Group 3"/>
          <p:cNvGrpSpPr>
            <a:grpSpLocks/>
          </p:cNvGrpSpPr>
          <p:nvPr/>
        </p:nvGrpSpPr>
        <p:grpSpPr bwMode="auto">
          <a:xfrm>
            <a:off x="6461125" y="2224088"/>
            <a:ext cx="1247775" cy="1254125"/>
            <a:chOff x="4736174" y="1352599"/>
            <a:chExt cx="1358800" cy="1358800"/>
          </a:xfrm>
        </p:grpSpPr>
        <p:sp>
          <p:nvSpPr>
            <p:cNvPr id="46" name="Oval 45"/>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8" name="Oval 4"/>
            <p:cNvSpPr/>
            <p:nvPr/>
          </p:nvSpPr>
          <p:spPr>
            <a:xfrm>
              <a:off x="4934981" y="1550398"/>
              <a:ext cx="107874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Fear / Anxiety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mph" presetSubtype="0" fill="hold" nodeType="clickEffect">
                                  <p:stCondLst>
                                    <p:cond delay="0"/>
                                  </p:stCondLst>
                                  <p:childTnLst>
                                    <p:animScale>
                                      <p:cBhvr>
                                        <p:cTn id="31" dur="2000" fill="hold"/>
                                        <p:tgtEl>
                                          <p:spTgt spid="1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Safety Factors</a:t>
            </a:r>
          </a:p>
        </p:txBody>
      </p:sp>
      <p:sp>
        <p:nvSpPr>
          <p:cNvPr id="6" name="Can 5"/>
          <p:cNvSpPr/>
          <p:nvPr/>
        </p:nvSpPr>
        <p:spPr bwMode="auto">
          <a:xfrm>
            <a:off x="1468438" y="2005013"/>
            <a:ext cx="1285875" cy="4164012"/>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2" name="Group 3"/>
          <p:cNvGrpSpPr>
            <a:grpSpLocks/>
          </p:cNvGrpSpPr>
          <p:nvPr/>
        </p:nvGrpSpPr>
        <p:grpSpPr bwMode="auto">
          <a:xfrm>
            <a:off x="1504950" y="5603875"/>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sp>
        <p:nvSpPr>
          <p:cNvPr id="51205" name="TextBox 37"/>
          <p:cNvSpPr txBox="1">
            <a:spLocks noChangeArrowheads="1"/>
          </p:cNvSpPr>
          <p:nvPr/>
        </p:nvSpPr>
        <p:spPr bwMode="auto">
          <a:xfrm>
            <a:off x="857250" y="1377950"/>
            <a:ext cx="277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rPr>
              <a:t>Equipment</a:t>
            </a:r>
          </a:p>
        </p:txBody>
      </p:sp>
      <p:sp>
        <p:nvSpPr>
          <p:cNvPr id="51206" name="TextBox 38"/>
          <p:cNvSpPr txBox="1">
            <a:spLocks noChangeArrowheads="1"/>
          </p:cNvSpPr>
          <p:nvPr/>
        </p:nvSpPr>
        <p:spPr bwMode="auto">
          <a:xfrm>
            <a:off x="5487988" y="1344613"/>
            <a:ext cx="277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rPr>
              <a:t>People</a:t>
            </a:r>
          </a:p>
        </p:txBody>
      </p:sp>
      <p:sp>
        <p:nvSpPr>
          <p:cNvPr id="51207" name="TextBox 48"/>
          <p:cNvSpPr txBox="1">
            <a:spLocks noChangeArrowheads="1"/>
          </p:cNvSpPr>
          <p:nvPr/>
        </p:nvSpPr>
        <p:spPr bwMode="auto">
          <a:xfrm>
            <a:off x="3324225" y="1368425"/>
            <a:ext cx="277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rPr>
              <a:t>Environment</a:t>
            </a:r>
          </a:p>
        </p:txBody>
      </p:sp>
      <p:grpSp>
        <p:nvGrpSpPr>
          <p:cNvPr id="3" name="Group 3"/>
          <p:cNvGrpSpPr>
            <a:grpSpLocks/>
          </p:cNvGrpSpPr>
          <p:nvPr/>
        </p:nvGrpSpPr>
        <p:grpSpPr bwMode="auto">
          <a:xfrm>
            <a:off x="1516063" y="3014663"/>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Food Water</a:t>
              </a:r>
            </a:p>
          </p:txBody>
        </p:sp>
      </p:grpSp>
      <p:sp>
        <p:nvSpPr>
          <p:cNvPr id="54" name="Can 53"/>
          <p:cNvSpPr/>
          <p:nvPr/>
        </p:nvSpPr>
        <p:spPr bwMode="auto">
          <a:xfrm>
            <a:off x="3973513" y="1974850"/>
            <a:ext cx="1285875" cy="4170363"/>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6388100" y="2000250"/>
            <a:ext cx="1284288" cy="4156075"/>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4" name="Group 3"/>
          <p:cNvGrpSpPr>
            <a:grpSpLocks/>
          </p:cNvGrpSpPr>
          <p:nvPr/>
        </p:nvGrpSpPr>
        <p:grpSpPr bwMode="auto">
          <a:xfrm>
            <a:off x="1504950" y="4313238"/>
            <a:ext cx="1247775" cy="1254125"/>
            <a:chOff x="4736175" y="1352599"/>
            <a:chExt cx="1358800" cy="1358800"/>
          </a:xfrm>
        </p:grpSpPr>
        <p:sp>
          <p:nvSpPr>
            <p:cNvPr id="57" name="Oval 56"/>
            <p:cNvSpPr/>
            <p:nvPr/>
          </p:nvSpPr>
          <p:spPr>
            <a:xfrm>
              <a:off x="4736175"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884848" y="1550398"/>
              <a:ext cx="108565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Paddles</a:t>
              </a:r>
            </a:p>
          </p:txBody>
        </p:sp>
      </p:grpSp>
      <p:grpSp>
        <p:nvGrpSpPr>
          <p:cNvPr id="5" name="Group 3"/>
          <p:cNvGrpSpPr>
            <a:grpSpLocks/>
          </p:cNvGrpSpPr>
          <p:nvPr/>
        </p:nvGrpSpPr>
        <p:grpSpPr bwMode="auto">
          <a:xfrm>
            <a:off x="4033838" y="4827588"/>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Wind</a:t>
              </a:r>
            </a:p>
          </p:txBody>
        </p:sp>
      </p:grpSp>
      <p:grpSp>
        <p:nvGrpSpPr>
          <p:cNvPr id="7" name="Group 3"/>
          <p:cNvGrpSpPr>
            <a:grpSpLocks/>
          </p:cNvGrpSpPr>
          <p:nvPr/>
        </p:nvGrpSpPr>
        <p:grpSpPr bwMode="auto">
          <a:xfrm>
            <a:off x="1543050" y="1820863"/>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58"/>
              <a:ext cx="1092572"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Sail</a:t>
              </a:r>
            </a:p>
          </p:txBody>
        </p:sp>
      </p:grpSp>
      <p:grpSp>
        <p:nvGrpSpPr>
          <p:cNvPr id="8" name="Group 3"/>
          <p:cNvGrpSpPr>
            <a:grpSpLocks/>
          </p:cNvGrpSpPr>
          <p:nvPr/>
        </p:nvGrpSpPr>
        <p:grpSpPr bwMode="auto">
          <a:xfrm>
            <a:off x="6440488" y="4854575"/>
            <a:ext cx="1249362" cy="1254125"/>
            <a:chOff x="4736175" y="1365808"/>
            <a:chExt cx="1358800" cy="1358800"/>
          </a:xfrm>
        </p:grpSpPr>
        <p:sp>
          <p:nvSpPr>
            <p:cNvPr id="74" name="Oval 73"/>
            <p:cNvSpPr/>
            <p:nvPr/>
          </p:nvSpPr>
          <p:spPr>
            <a:xfrm>
              <a:off x="4736175" y="1365808"/>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729" y="1551568"/>
              <a:ext cx="961693"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Plan</a:t>
              </a:r>
            </a:p>
          </p:txBody>
        </p:sp>
      </p:grpSp>
      <p:grpSp>
        <p:nvGrpSpPr>
          <p:cNvPr id="9" name="Group 3"/>
          <p:cNvGrpSpPr>
            <a:grpSpLocks/>
          </p:cNvGrpSpPr>
          <p:nvPr/>
        </p:nvGrpSpPr>
        <p:grpSpPr bwMode="auto">
          <a:xfrm>
            <a:off x="6451600" y="3522663"/>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398"/>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Decisive</a:t>
              </a:r>
            </a:p>
          </p:txBody>
        </p:sp>
      </p:grpSp>
      <p:grpSp>
        <p:nvGrpSpPr>
          <p:cNvPr id="10" name="Group 3"/>
          <p:cNvGrpSpPr>
            <a:grpSpLocks/>
          </p:cNvGrpSpPr>
          <p:nvPr/>
        </p:nvGrpSpPr>
        <p:grpSpPr bwMode="auto">
          <a:xfrm>
            <a:off x="6423025" y="2228850"/>
            <a:ext cx="1308100" cy="1254125"/>
            <a:chOff x="4702700" y="1352599"/>
            <a:chExt cx="1424792" cy="1358800"/>
          </a:xfrm>
        </p:grpSpPr>
        <p:sp>
          <p:nvSpPr>
            <p:cNvPr id="41" name="Oval 40"/>
            <p:cNvSpPr/>
            <p:nvPr/>
          </p:nvSpPr>
          <p:spPr>
            <a:xfrm>
              <a:off x="4735554" y="1352599"/>
              <a:ext cx="1359086"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2" name="Oval 4"/>
            <p:cNvSpPr/>
            <p:nvPr/>
          </p:nvSpPr>
          <p:spPr>
            <a:xfrm>
              <a:off x="4702700" y="1538359"/>
              <a:ext cx="1424792"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Determined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Rot="1" noChangeArrowheads="1"/>
          </p:cNvSpPr>
          <p:nvPr>
            <p:ph type="title"/>
          </p:nvPr>
        </p:nvSpPr>
        <p:spPr>
          <a:xfrm>
            <a:off x="2406650" y="227013"/>
            <a:ext cx="6737350" cy="762000"/>
          </a:xfrm>
        </p:spPr>
        <p:txBody>
          <a:bodyPr/>
          <a:lstStyle/>
          <a:p>
            <a:pPr eaLnBrk="1" hangingPunct="1"/>
            <a:r>
              <a:rPr lang="en-US" altLang="en-US" sz="2800" smtClean="0"/>
              <a:t>Risk Assessment &amp; Safety Management Model (RASM) ©</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019274"/>
            <a:ext cx="8229600" cy="3806876"/>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z="3200" smtClean="0"/>
              <a:t>Some Hazards can’t be Removed</a:t>
            </a:r>
          </a:p>
        </p:txBody>
      </p:sp>
      <p:sp>
        <p:nvSpPr>
          <p:cNvPr id="5" name="Can 4"/>
          <p:cNvSpPr/>
          <p:nvPr/>
        </p:nvSpPr>
        <p:spPr bwMode="auto">
          <a:xfrm>
            <a:off x="7286775" y="1203774"/>
            <a:ext cx="1284288" cy="3898577"/>
          </a:xfrm>
          <a:prstGeom prst="can">
            <a:avLst/>
          </a:prstGeom>
          <a:solidFill>
            <a:srgbClr val="00B050">
              <a:alpha val="50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6" name="Can 5"/>
          <p:cNvSpPr/>
          <p:nvPr/>
        </p:nvSpPr>
        <p:spPr bwMode="auto">
          <a:xfrm>
            <a:off x="537527" y="1203774"/>
            <a:ext cx="1284288" cy="38147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53253" name="Group 40"/>
          <p:cNvGrpSpPr>
            <a:grpSpLocks/>
          </p:cNvGrpSpPr>
          <p:nvPr/>
        </p:nvGrpSpPr>
        <p:grpSpPr bwMode="auto">
          <a:xfrm rot="5400000">
            <a:off x="3911313" y="3127105"/>
            <a:ext cx="1295400" cy="4086225"/>
            <a:chOff x="3985549" y="2131671"/>
            <a:chExt cx="1296365" cy="4085862"/>
          </a:xfrm>
        </p:grpSpPr>
        <p:sp>
          <p:nvSpPr>
            <p:cNvPr id="53278" name="Can 6"/>
            <p:cNvSpPr>
              <a:spLocks noChangeArrowheads="1"/>
            </p:cNvSpPr>
            <p:nvPr/>
          </p:nvSpPr>
          <p:spPr bwMode="auto">
            <a:xfrm>
              <a:off x="3995195" y="4953965"/>
              <a:ext cx="1284790" cy="1263568"/>
            </a:xfrm>
            <a:prstGeom prst="can">
              <a:avLst>
                <a:gd name="adj" fmla="val 25000"/>
              </a:avLst>
            </a:prstGeom>
            <a:solidFill>
              <a:srgbClr val="0070C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nvGrpSpPr>
            <p:cNvPr id="53279" name="Group 39"/>
            <p:cNvGrpSpPr>
              <a:grpSpLocks/>
            </p:cNvGrpSpPr>
            <p:nvPr/>
          </p:nvGrpSpPr>
          <p:grpSpPr bwMode="auto">
            <a:xfrm>
              <a:off x="3985549" y="2131671"/>
              <a:ext cx="1296365" cy="3161816"/>
              <a:chOff x="3985549" y="2131671"/>
              <a:chExt cx="1296365" cy="3161816"/>
            </a:xfrm>
          </p:grpSpPr>
          <p:sp>
            <p:nvSpPr>
              <p:cNvPr id="53280" name="Can 9"/>
              <p:cNvSpPr>
                <a:spLocks noChangeArrowheads="1"/>
              </p:cNvSpPr>
              <p:nvPr/>
            </p:nvSpPr>
            <p:spPr bwMode="auto">
              <a:xfrm>
                <a:off x="3997124" y="4029919"/>
                <a:ext cx="1284790" cy="1263568"/>
              </a:xfrm>
              <a:prstGeom prst="can">
                <a:avLst>
                  <a:gd name="adj" fmla="val 25000"/>
                </a:avLst>
              </a:prstGeom>
              <a:solidFill>
                <a:srgbClr val="92D05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3281" name="Can 10"/>
              <p:cNvSpPr>
                <a:spLocks noChangeArrowheads="1"/>
              </p:cNvSpPr>
              <p:nvPr/>
            </p:nvSpPr>
            <p:spPr bwMode="auto">
              <a:xfrm>
                <a:off x="3985549" y="3080795"/>
                <a:ext cx="1284790" cy="1263568"/>
              </a:xfrm>
              <a:prstGeom prst="can">
                <a:avLst>
                  <a:gd name="adj" fmla="val 25000"/>
                </a:avLst>
              </a:prstGeom>
              <a:solidFill>
                <a:srgbClr val="FFC00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3282" name="Can 11"/>
              <p:cNvSpPr>
                <a:spLocks noChangeArrowheads="1"/>
              </p:cNvSpPr>
              <p:nvPr/>
            </p:nvSpPr>
            <p:spPr bwMode="auto">
              <a:xfrm>
                <a:off x="3985549" y="2131671"/>
                <a:ext cx="1284790" cy="1263568"/>
              </a:xfrm>
              <a:prstGeom prst="can">
                <a:avLst>
                  <a:gd name="adj" fmla="val 25000"/>
                </a:avLst>
              </a:prstGeom>
              <a:solidFill>
                <a:srgbClr val="FF000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grpSp>
      <p:sp>
        <p:nvSpPr>
          <p:cNvPr id="13" name="Can 12"/>
          <p:cNvSpPr/>
          <p:nvPr/>
        </p:nvSpPr>
        <p:spPr bwMode="auto">
          <a:xfrm rot="5400000">
            <a:off x="3581649" y="5000573"/>
            <a:ext cx="1284287" cy="347662"/>
          </a:xfrm>
          <a:prstGeom prst="can">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latin typeface="Arial" charset="0"/>
            </a:endParaRPr>
          </a:p>
        </p:txBody>
      </p:sp>
      <p:grpSp>
        <p:nvGrpSpPr>
          <p:cNvPr id="4" name="Group 3"/>
          <p:cNvGrpSpPr>
            <a:grpSpLocks/>
          </p:cNvGrpSpPr>
          <p:nvPr/>
        </p:nvGrpSpPr>
        <p:grpSpPr bwMode="auto">
          <a:xfrm>
            <a:off x="559752" y="3540126"/>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Bees</a:t>
              </a:r>
            </a:p>
          </p:txBody>
        </p:sp>
      </p:grpSp>
      <p:grpSp>
        <p:nvGrpSpPr>
          <p:cNvPr id="8" name="Group 28"/>
          <p:cNvGrpSpPr>
            <a:grpSpLocks/>
          </p:cNvGrpSpPr>
          <p:nvPr/>
        </p:nvGrpSpPr>
        <p:grpSpPr bwMode="auto">
          <a:xfrm>
            <a:off x="7337575" y="3764413"/>
            <a:ext cx="1247775" cy="1254125"/>
            <a:chOff x="6752161" y="4157241"/>
            <a:chExt cx="1247874" cy="1254168"/>
          </a:xfrm>
        </p:grpSpPr>
        <p:sp>
          <p:nvSpPr>
            <p:cNvPr id="23" name="Oval 22"/>
            <p:cNvSpPr/>
            <p:nvPr/>
          </p:nvSpPr>
          <p:spPr bwMode="auto">
            <a:xfrm>
              <a:off x="6752161" y="4157241"/>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4" name="Oval 4"/>
            <p:cNvSpPr/>
            <p:nvPr/>
          </p:nvSpPr>
          <p:spPr bwMode="auto">
            <a:xfrm>
              <a:off x="6934738" y="4339809"/>
              <a:ext cx="958926" cy="88903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err="1"/>
                <a:t>Epi</a:t>
              </a:r>
              <a:r>
                <a:rPr lang="en-US" sz="1600" dirty="0"/>
                <a:t>-</a:t>
              </a:r>
              <a:br>
                <a:rPr lang="en-US" sz="1600" dirty="0"/>
              </a:br>
              <a:r>
                <a:rPr lang="en-US" sz="1600" dirty="0" err="1"/>
                <a:t>nephrine</a:t>
              </a:r>
              <a:endParaRPr lang="en-US" sz="1600" dirty="0"/>
            </a:p>
          </p:txBody>
        </p:sp>
      </p:grpSp>
      <p:grpSp>
        <p:nvGrpSpPr>
          <p:cNvPr id="9" name="Group 29"/>
          <p:cNvGrpSpPr>
            <a:grpSpLocks/>
          </p:cNvGrpSpPr>
          <p:nvPr/>
        </p:nvGrpSpPr>
        <p:grpSpPr bwMode="auto">
          <a:xfrm>
            <a:off x="7339163" y="2446788"/>
            <a:ext cx="1247775" cy="1254125"/>
            <a:chOff x="6740586" y="4168816"/>
            <a:chExt cx="1247874" cy="1254168"/>
          </a:xfrm>
        </p:grpSpPr>
        <p:sp>
          <p:nvSpPr>
            <p:cNvPr id="31" name="Oval 30"/>
            <p:cNvSpPr/>
            <p:nvPr/>
          </p:nvSpPr>
          <p:spPr bwMode="auto">
            <a:xfrm>
              <a:off x="6740586" y="4168816"/>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2" name="Oval 4"/>
            <p:cNvSpPr/>
            <p:nvPr/>
          </p:nvSpPr>
          <p:spPr bwMode="auto">
            <a:xfrm>
              <a:off x="6934276" y="4340272"/>
              <a:ext cx="957338" cy="887442"/>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a:t>Benadryl</a:t>
              </a:r>
            </a:p>
          </p:txBody>
        </p:sp>
      </p:grpSp>
      <p:grpSp>
        <p:nvGrpSpPr>
          <p:cNvPr id="14" name="Group 32"/>
          <p:cNvGrpSpPr>
            <a:grpSpLocks/>
          </p:cNvGrpSpPr>
          <p:nvPr/>
        </p:nvGrpSpPr>
        <p:grpSpPr bwMode="auto">
          <a:xfrm>
            <a:off x="7299822" y="1103763"/>
            <a:ext cx="1249363" cy="1254125"/>
            <a:chOff x="6752161" y="4469757"/>
            <a:chExt cx="1247874" cy="1254168"/>
          </a:xfrm>
        </p:grpSpPr>
        <p:sp>
          <p:nvSpPr>
            <p:cNvPr id="34" name="Oval 33"/>
            <p:cNvSpPr/>
            <p:nvPr/>
          </p:nvSpPr>
          <p:spPr bwMode="auto">
            <a:xfrm>
              <a:off x="6752161" y="4469757"/>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5" name="Oval 4"/>
            <p:cNvSpPr/>
            <p:nvPr/>
          </p:nvSpPr>
          <p:spPr bwMode="auto">
            <a:xfrm>
              <a:off x="6934506" y="4665026"/>
              <a:ext cx="883183" cy="887443"/>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a:t>First Aid Training</a:t>
              </a:r>
            </a:p>
          </p:txBody>
        </p:sp>
      </p:grpSp>
      <p:sp>
        <p:nvSpPr>
          <p:cNvPr id="53259" name="TextBox 37"/>
          <p:cNvSpPr txBox="1">
            <a:spLocks noChangeArrowheads="1"/>
          </p:cNvSpPr>
          <p:nvPr/>
        </p:nvSpPr>
        <p:spPr bwMode="auto">
          <a:xfrm>
            <a:off x="282865" y="5290241"/>
            <a:ext cx="1811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Hazard </a:t>
            </a:r>
            <a:r>
              <a:rPr lang="en-US" altLang="en-US" sz="2400" b="1" dirty="0" smtClean="0">
                <a:solidFill>
                  <a:schemeClr val="tx1"/>
                </a:solidFill>
              </a:rPr>
              <a:t/>
            </a:r>
            <a:br>
              <a:rPr lang="en-US" altLang="en-US" sz="2400" b="1" dirty="0" smtClean="0">
                <a:solidFill>
                  <a:schemeClr val="tx1"/>
                </a:solidFill>
              </a:rPr>
            </a:br>
            <a:r>
              <a:rPr lang="en-US" altLang="en-US" sz="2400" b="1" dirty="0" smtClean="0">
                <a:solidFill>
                  <a:schemeClr val="tx1"/>
                </a:solidFill>
              </a:rPr>
              <a:t>Factors</a:t>
            </a:r>
            <a:endParaRPr lang="en-US" altLang="en-US" sz="2400" b="1" dirty="0">
              <a:solidFill>
                <a:schemeClr val="tx1"/>
              </a:solidFill>
            </a:endParaRPr>
          </a:p>
        </p:txBody>
      </p:sp>
      <p:sp>
        <p:nvSpPr>
          <p:cNvPr id="53260" name="TextBox 38"/>
          <p:cNvSpPr txBox="1">
            <a:spLocks noChangeArrowheads="1"/>
          </p:cNvSpPr>
          <p:nvPr/>
        </p:nvSpPr>
        <p:spPr bwMode="auto">
          <a:xfrm>
            <a:off x="7130104" y="5317112"/>
            <a:ext cx="16810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Safety </a:t>
            </a:r>
            <a:r>
              <a:rPr lang="en-US" altLang="en-US" sz="2400" b="1" dirty="0" smtClean="0">
                <a:solidFill>
                  <a:schemeClr val="tx1"/>
                </a:solidFill>
              </a:rPr>
              <a:t/>
            </a:r>
            <a:br>
              <a:rPr lang="en-US" altLang="en-US" sz="2400" b="1" dirty="0" smtClean="0">
                <a:solidFill>
                  <a:schemeClr val="tx1"/>
                </a:solidFill>
              </a:rPr>
            </a:br>
            <a:r>
              <a:rPr lang="en-US" altLang="en-US" sz="2400" b="1" dirty="0" smtClean="0">
                <a:solidFill>
                  <a:schemeClr val="tx1"/>
                </a:solidFill>
              </a:rPr>
              <a:t>Factors</a:t>
            </a:r>
            <a:endParaRPr lang="en-US" altLang="en-US" sz="2400" b="1" dirty="0">
              <a:solidFill>
                <a:schemeClr val="tx1"/>
              </a:solidFill>
            </a:endParaRPr>
          </a:p>
        </p:txBody>
      </p:sp>
      <p:sp>
        <p:nvSpPr>
          <p:cNvPr id="45" name="TextBox 44"/>
          <p:cNvSpPr txBox="1">
            <a:spLocks noChangeArrowheads="1"/>
          </p:cNvSpPr>
          <p:nvPr/>
        </p:nvSpPr>
        <p:spPr bwMode="auto">
          <a:xfrm>
            <a:off x="5367678" y="1681508"/>
            <a:ext cx="108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People</a:t>
            </a:r>
          </a:p>
        </p:txBody>
      </p:sp>
      <p:sp>
        <p:nvSpPr>
          <p:cNvPr id="46" name="TextBox 45"/>
          <p:cNvSpPr txBox="1">
            <a:spLocks noChangeArrowheads="1"/>
          </p:cNvSpPr>
          <p:nvPr/>
        </p:nvSpPr>
        <p:spPr bwMode="auto">
          <a:xfrm>
            <a:off x="5062879" y="2940500"/>
            <a:ext cx="1458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Equipment</a:t>
            </a:r>
          </a:p>
        </p:txBody>
      </p:sp>
      <p:sp>
        <p:nvSpPr>
          <p:cNvPr id="47" name="TextBox 46"/>
          <p:cNvSpPr txBox="1">
            <a:spLocks noChangeArrowheads="1"/>
          </p:cNvSpPr>
          <p:nvPr/>
        </p:nvSpPr>
        <p:spPr bwMode="auto">
          <a:xfrm>
            <a:off x="4999378" y="3946975"/>
            <a:ext cx="1457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Equipment</a:t>
            </a:r>
          </a:p>
        </p:txBody>
      </p:sp>
      <p:sp>
        <p:nvSpPr>
          <p:cNvPr id="48" name="TextBox 47"/>
          <p:cNvSpPr txBox="1">
            <a:spLocks noChangeArrowheads="1"/>
          </p:cNvSpPr>
          <p:nvPr/>
        </p:nvSpPr>
        <p:spPr bwMode="auto">
          <a:xfrm>
            <a:off x="2079709" y="3949330"/>
            <a:ext cx="1482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dirty="0">
                <a:solidFill>
                  <a:schemeClr val="tx1"/>
                </a:solidFill>
              </a:rPr>
              <a:t>Environment</a:t>
            </a:r>
          </a:p>
        </p:txBody>
      </p:sp>
      <p:sp>
        <p:nvSpPr>
          <p:cNvPr id="53265" name="TextBox 48"/>
          <p:cNvSpPr txBox="1">
            <a:spLocks noChangeArrowheads="1"/>
          </p:cNvSpPr>
          <p:nvPr/>
        </p:nvSpPr>
        <p:spPr bwMode="auto">
          <a:xfrm>
            <a:off x="3254375" y="6183313"/>
            <a:ext cx="277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Risk Level</a:t>
            </a:r>
          </a:p>
        </p:txBody>
      </p:sp>
      <p:grpSp>
        <p:nvGrpSpPr>
          <p:cNvPr id="15" name="Group 3"/>
          <p:cNvGrpSpPr>
            <a:grpSpLocks/>
          </p:cNvGrpSpPr>
          <p:nvPr/>
        </p:nvGrpSpPr>
        <p:grpSpPr bwMode="auto">
          <a:xfrm>
            <a:off x="564515" y="2189163"/>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Allergic Person</a:t>
              </a:r>
            </a:p>
          </p:txBody>
        </p:sp>
      </p:grpSp>
      <p:sp>
        <p:nvSpPr>
          <p:cNvPr id="53" name="TextBox 52"/>
          <p:cNvSpPr txBox="1">
            <a:spLocks noChangeArrowheads="1"/>
          </p:cNvSpPr>
          <p:nvPr/>
        </p:nvSpPr>
        <p:spPr bwMode="auto">
          <a:xfrm>
            <a:off x="2079709" y="2634116"/>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dirty="0">
                <a:solidFill>
                  <a:schemeClr val="tx1"/>
                </a:solidFill>
              </a:rPr>
              <a:t>People</a:t>
            </a:r>
          </a:p>
        </p:txBody>
      </p:sp>
      <p:cxnSp>
        <p:nvCxnSpPr>
          <p:cNvPr id="3" name="Elbow Connector 2"/>
          <p:cNvCxnSpPr>
            <a:stCxn id="53259" idx="0"/>
          </p:cNvCxnSpPr>
          <p:nvPr/>
        </p:nvCxnSpPr>
        <p:spPr bwMode="auto">
          <a:xfrm>
            <a:off x="1188402" y="5290241"/>
            <a:ext cx="1327498" cy="0"/>
          </a:xfrm>
          <a:prstGeom prst="straightConnector1">
            <a:avLst/>
          </a:prstGeom>
          <a:ln w="76200">
            <a:solidFill>
              <a:srgbClr val="FF000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0" name="Elbow Connector 39"/>
          <p:cNvCxnSpPr/>
          <p:nvPr/>
        </p:nvCxnSpPr>
        <p:spPr bwMode="auto">
          <a:xfrm flipH="1">
            <a:off x="6602129" y="5290241"/>
            <a:ext cx="1413656" cy="0"/>
          </a:xfrm>
          <a:prstGeom prst="straightConnector1">
            <a:avLst/>
          </a:prstGeom>
          <a:ln w="76200">
            <a:solidFill>
              <a:srgbClr val="009900"/>
            </a:solid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6" name="TextBox 48"/>
          <p:cNvSpPr txBox="1">
            <a:spLocks noChangeArrowheads="1"/>
          </p:cNvSpPr>
          <p:nvPr/>
        </p:nvSpPr>
        <p:spPr bwMode="auto">
          <a:xfrm>
            <a:off x="2397672" y="5470971"/>
            <a:ext cx="967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smtClean="0">
                <a:solidFill>
                  <a:schemeClr val="accent4">
                    <a:lumMod val="75000"/>
                  </a:schemeClr>
                </a:solidFill>
              </a:rPr>
              <a:t>Low</a:t>
            </a:r>
            <a:endParaRPr lang="en-US" altLang="en-US" sz="1800" b="1" dirty="0">
              <a:solidFill>
                <a:schemeClr val="accent4">
                  <a:lumMod val="75000"/>
                </a:schemeClr>
              </a:solidFill>
            </a:endParaRPr>
          </a:p>
        </p:txBody>
      </p:sp>
      <p:sp>
        <p:nvSpPr>
          <p:cNvPr id="57" name="TextBox 48"/>
          <p:cNvSpPr txBox="1">
            <a:spLocks noChangeArrowheads="1"/>
          </p:cNvSpPr>
          <p:nvPr/>
        </p:nvSpPr>
        <p:spPr bwMode="auto">
          <a:xfrm>
            <a:off x="5544421" y="5457573"/>
            <a:ext cx="967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smtClean="0">
                <a:solidFill>
                  <a:schemeClr val="accent4">
                    <a:lumMod val="75000"/>
                  </a:schemeClr>
                </a:solidFill>
              </a:rPr>
              <a:t>High</a:t>
            </a:r>
            <a:endParaRPr lang="en-US" altLang="en-US" sz="1800" b="1"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20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fill="hold" nodeType="clickEffect">
                                  <p:stCondLst>
                                    <p:cond delay="0"/>
                                  </p:stCondLst>
                                  <p:childTnLst>
                                    <p:animMotion origin="layout" path="M 0 0 L 0.25 0 E" pathEditMode="relative" ptsTypes="">
                                      <p:cBhvr>
                                        <p:cTn id="22" dur="2000" fill="hold"/>
                                        <p:tgtEl>
                                          <p:spTgt spid="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4.44444E-6 1.85185E-6 L 0.18351 -0.00093 " pathEditMode="relative" rAng="0" ptsTypes="AA">
                                      <p:cBhvr>
                                        <p:cTn id="26" dur="2000" fill="hold"/>
                                        <p:tgtEl>
                                          <p:spTgt spid="13"/>
                                        </p:tgtEl>
                                        <p:attrNameLst>
                                          <p:attrName>ppt_x</p:attrName>
                                          <p:attrName>ppt_y</p:attrName>
                                        </p:attrNameLst>
                                      </p:cBhvr>
                                      <p:rCtr x="9115" y="-139"/>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0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20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0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path" presetSubtype="0" accel="50000" decel="50000" fill="hold" nodeType="clickEffect">
                                  <p:stCondLst>
                                    <p:cond delay="0"/>
                                  </p:stCondLst>
                                  <p:childTnLst>
                                    <p:animMotion origin="layout" path="M 0 0 L -0.25 0 E" pathEditMode="relative" ptsTypes="">
                                      <p:cBhvr>
                                        <p:cTn id="54" dur="2000" fill="hold"/>
                                        <p:tgtEl>
                                          <p:spTgt spid="40"/>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0.1835 -0.00093 L 0.03715 -0.00209 " pathEditMode="relative" rAng="0" ptsTypes="AA">
                                      <p:cBhvr>
                                        <p:cTn id="58" dur="2000" fill="hold"/>
                                        <p:tgtEl>
                                          <p:spTgt spid="13"/>
                                        </p:tgtEl>
                                        <p:attrNameLst>
                                          <p:attrName>ppt_x</p:attrName>
                                          <p:attrName>ppt_y</p:attrName>
                                        </p:attrNameLst>
                                      </p:cBhvr>
                                      <p:rCtr x="-732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5" grpId="0"/>
      <p:bldP spid="46" grpId="0"/>
      <p:bldP spid="47" grpId="0"/>
      <p:bldP spid="48" grpId="0"/>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the Risk Level</a:t>
            </a:r>
            <a:endParaRPr lang="en-US" dirty="0"/>
          </a:p>
        </p:txBody>
      </p:sp>
      <p:sp>
        <p:nvSpPr>
          <p:cNvPr id="3" name="Content Placeholder 2"/>
          <p:cNvSpPr>
            <a:spLocks noGrp="1"/>
          </p:cNvSpPr>
          <p:nvPr>
            <p:ph idx="1"/>
          </p:nvPr>
        </p:nvSpPr>
        <p:spPr/>
        <p:txBody>
          <a:bodyPr/>
          <a:lstStyle/>
          <a:p>
            <a:r>
              <a:rPr lang="en-US" dirty="0" smtClean="0"/>
              <a:t>How Do You Reduce the Risk Level?</a:t>
            </a:r>
          </a:p>
          <a:p>
            <a:pPr marL="971550" lvl="1" indent="-514350">
              <a:buFont typeface="+mj-lt"/>
              <a:buAutoNum type="arabicPeriod"/>
            </a:pPr>
            <a:r>
              <a:rPr lang="en-US" dirty="0" smtClean="0"/>
              <a:t>Remove all the Hazards you can</a:t>
            </a:r>
          </a:p>
          <a:p>
            <a:pPr marL="971550" lvl="1" indent="-514350">
              <a:buFont typeface="+mj-lt"/>
              <a:buAutoNum type="arabicPeriod"/>
            </a:pPr>
            <a:r>
              <a:rPr lang="en-US" dirty="0" smtClean="0"/>
              <a:t>What if that’s not Enough?</a:t>
            </a:r>
          </a:p>
          <a:p>
            <a:pPr marL="971550" lvl="1" indent="-514350">
              <a:buFont typeface="+mj-lt"/>
              <a:buAutoNum type="arabicPeriod"/>
            </a:pPr>
            <a:r>
              <a:rPr lang="en-US" dirty="0" smtClean="0"/>
              <a:t>Add Safety Factors</a:t>
            </a:r>
          </a:p>
          <a:p>
            <a:pPr marL="971550" lvl="1" indent="-514350">
              <a:buFont typeface="+mj-lt"/>
              <a:buAutoNum type="arabicPeriod"/>
            </a:pPr>
            <a:r>
              <a:rPr lang="en-US" dirty="0" smtClean="0"/>
              <a:t>What if that’s not Enough?</a:t>
            </a:r>
          </a:p>
          <a:p>
            <a:pPr marL="971550" lvl="1" indent="-514350">
              <a:buFont typeface="+mj-lt"/>
              <a:buAutoNum type="arabicPeriod"/>
            </a:pPr>
            <a:r>
              <a:rPr lang="en-US" dirty="0" smtClean="0"/>
              <a:t>Bail Out!</a:t>
            </a:r>
            <a:endParaRPr lang="en-US" dirty="0"/>
          </a:p>
        </p:txBody>
      </p:sp>
    </p:spTree>
    <p:extLst>
      <p:ext uri="{BB962C8B-B14F-4D97-AF65-F5344CB8AC3E}">
        <p14:creationId xmlns:p14="http://schemas.microsoft.com/office/powerpoint/2010/main" val="3215705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Start Presentation</a:t>
            </a:r>
          </a:p>
        </p:txBody>
      </p:sp>
      <p:sp>
        <p:nvSpPr>
          <p:cNvPr id="3" name="Content Placeholder 2"/>
          <p:cNvSpPr>
            <a:spLocks noGrp="1"/>
          </p:cNvSpPr>
          <p:nvPr>
            <p:ph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406650" y="227013"/>
            <a:ext cx="6737350" cy="762000"/>
          </a:xfrm>
        </p:spPr>
        <p:txBody>
          <a:bodyPr/>
          <a:lstStyle/>
          <a:p>
            <a:r>
              <a:rPr lang="en-US" altLang="en-US" sz="3000" smtClean="0"/>
              <a:t>Implementing RASM in your program</a:t>
            </a:r>
          </a:p>
        </p:txBody>
      </p:sp>
      <p:sp>
        <p:nvSpPr>
          <p:cNvPr id="54275" name="Content Placeholder 2"/>
          <p:cNvSpPr>
            <a:spLocks noGrp="1"/>
          </p:cNvSpPr>
          <p:nvPr>
            <p:ph idx="1"/>
          </p:nvPr>
        </p:nvSpPr>
        <p:spPr/>
        <p:txBody>
          <a:bodyPr/>
          <a:lstStyle/>
          <a:p>
            <a:r>
              <a:rPr lang="en-US" altLang="en-US" smtClean="0">
                <a:solidFill>
                  <a:srgbClr val="363636"/>
                </a:solidFill>
              </a:rPr>
              <a:t>Know when to ‘bail out’</a:t>
            </a:r>
          </a:p>
          <a:p>
            <a:pPr lvl="1"/>
            <a:r>
              <a:rPr lang="en-US" altLang="en-US" smtClean="0">
                <a:solidFill>
                  <a:srgbClr val="363636"/>
                </a:solidFill>
              </a:rPr>
              <a:t>If the Risk Level is too high, what is your expectation of your leaders and their expectation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406650" y="227013"/>
            <a:ext cx="6508750" cy="762000"/>
          </a:xfrm>
        </p:spPr>
        <p:txBody>
          <a:bodyPr/>
          <a:lstStyle/>
          <a:p>
            <a:r>
              <a:rPr lang="en-US" altLang="en-US" smtClean="0"/>
              <a:t>More Safety Balls?</a:t>
            </a:r>
          </a:p>
        </p:txBody>
      </p:sp>
      <p:sp>
        <p:nvSpPr>
          <p:cNvPr id="3" name="Content Placeholder 2"/>
          <p:cNvSpPr>
            <a:spLocks noGrp="1"/>
          </p:cNvSpPr>
          <p:nvPr>
            <p:ph idx="1"/>
          </p:nvPr>
        </p:nvSpPr>
        <p:spPr/>
        <p:txBody>
          <a:bodyPr/>
          <a:lstStyle/>
          <a:p>
            <a:pPr>
              <a:defRPr/>
            </a:pPr>
            <a:r>
              <a:rPr lang="en-US" dirty="0" smtClean="0"/>
              <a:t>Many people ask why not add every Safety ball you possibly can to the right side?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406650" y="227013"/>
            <a:ext cx="6737350" cy="762000"/>
          </a:xfrm>
        </p:spPr>
        <p:txBody>
          <a:bodyPr/>
          <a:lstStyle/>
          <a:p>
            <a:r>
              <a:rPr lang="en-US" altLang="en-US" sz="3200" smtClean="0"/>
              <a:t>Changing Protocols to Manage Risk</a:t>
            </a:r>
          </a:p>
        </p:txBody>
      </p:sp>
      <p:graphicFrame>
        <p:nvGraphicFramePr>
          <p:cNvPr id="4" name="Content Placeholder 3"/>
          <p:cNvGraphicFramePr>
            <a:graphicFrameLocks noGrp="1"/>
          </p:cNvGraphicFramePr>
          <p:nvPr>
            <p:ph idx="1"/>
          </p:nvPr>
        </p:nvGraphicFramePr>
        <p:xfrm>
          <a:off x="457200" y="1289050"/>
          <a:ext cx="8229600" cy="5035549"/>
        </p:xfrm>
        <a:graphic>
          <a:graphicData uri="http://schemas.openxmlformats.org/drawingml/2006/table">
            <a:tbl>
              <a:tblPr firstRow="1" bandRow="1">
                <a:tableStyleId>{5C22544A-7EE6-4342-B048-85BDC9FD1C3A}</a:tableStyleId>
              </a:tblPr>
              <a:tblGrid>
                <a:gridCol w="2263422"/>
                <a:gridCol w="5966178"/>
              </a:tblGrid>
              <a:tr h="37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solidFill>
                            <a:schemeClr val="bg1"/>
                          </a:solidFill>
                        </a:rPr>
                        <a:t>Whitewater Class</a:t>
                      </a:r>
                      <a:endParaRPr lang="en-US" sz="1800" dirty="0">
                        <a:solidFill>
                          <a:schemeClr val="bg1"/>
                        </a:solidFill>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t>Protocols/Actions</a:t>
                      </a:r>
                      <a:endParaRPr lang="en-US" sz="1800" dirty="0"/>
                    </a:p>
                  </a:txBody>
                  <a:tcPr marT="45732" marB="45732"/>
                </a:tc>
              </a:tr>
              <a:tr h="1189020">
                <a:tc>
                  <a:txBody>
                    <a:bodyPr/>
                    <a:lstStyle/>
                    <a:p>
                      <a:r>
                        <a:rPr lang="en-US" sz="1800" b="1" kern="0" dirty="0" smtClean="0">
                          <a:solidFill>
                            <a:schemeClr val="accent4">
                              <a:lumMod val="50000"/>
                            </a:schemeClr>
                          </a:solidFill>
                          <a:latin typeface="+mn-lt"/>
                        </a:rPr>
                        <a:t>Class 1</a:t>
                      </a:r>
                      <a:endParaRPr lang="en-US" sz="1800" dirty="0"/>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4841D9"/>
                          </a:solidFill>
                        </a:rPr>
                        <a:t>Base Level: </a:t>
                      </a:r>
                      <a:r>
                        <a:rPr lang="en-US" sz="1800" dirty="0" smtClean="0">
                          <a:solidFill>
                            <a:srgbClr val="000000"/>
                          </a:solidFill>
                        </a:rPr>
                        <a:t>Everyone is wearing a life jacket. Leaders have basic equipment, river knowledge, check river conditions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txBody>
                  <a:tcPr marT="45732" marB="45732"/>
                </a:tc>
              </a:tr>
              <a:tr h="914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accent4">
                              <a:lumMod val="50000"/>
                            </a:schemeClr>
                          </a:solidFill>
                          <a:latin typeface="+mn-lt"/>
                        </a:rPr>
                        <a:t>Class 2 </a:t>
                      </a:r>
                      <a:endParaRPr lang="en-US" sz="1800" kern="0" dirty="0" smtClean="0">
                        <a:solidFill>
                          <a:schemeClr val="accent4">
                            <a:lumMod val="50000"/>
                          </a:schemeClr>
                        </a:solidFill>
                        <a:latin typeface="+mn-lt"/>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4841D9"/>
                          </a:solidFill>
                        </a:rPr>
                        <a:t>+</a:t>
                      </a:r>
                      <a:r>
                        <a:rPr lang="en-US" sz="1800" dirty="0" smtClean="0">
                          <a:solidFill>
                            <a:schemeClr val="accent4">
                              <a:lumMod val="50000"/>
                            </a:schemeClr>
                          </a:solidFill>
                        </a:rPr>
                        <a:t> Lead &amp; sweep boats or buddy system, Basic river rescue equipment</a:t>
                      </a:r>
                    </a:p>
                    <a:p>
                      <a:endParaRPr lang="en-US" sz="1800" dirty="0"/>
                    </a:p>
                  </a:txBody>
                  <a:tcPr marT="45732" marB="45732"/>
                </a:tc>
              </a:tr>
              <a:tr h="640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accent4">
                              <a:lumMod val="50000"/>
                            </a:schemeClr>
                          </a:solidFill>
                          <a:latin typeface="+mn-lt"/>
                        </a:rPr>
                        <a:t>Class 3 </a:t>
                      </a:r>
                      <a:endParaRPr lang="en-US" sz="1800" kern="0" dirty="0" smtClean="0">
                        <a:solidFill>
                          <a:schemeClr val="accent4">
                            <a:lumMod val="50000"/>
                          </a:schemeClr>
                        </a:solidFill>
                        <a:latin typeface="+mn-lt"/>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4841D9"/>
                          </a:solidFill>
                        </a:rPr>
                        <a:t>+</a:t>
                      </a:r>
                      <a:r>
                        <a:rPr lang="en-US" sz="1800" dirty="0" smtClean="0">
                          <a:solidFill>
                            <a:schemeClr val="accent4">
                              <a:lumMod val="50000"/>
                            </a:schemeClr>
                          </a:solidFill>
                        </a:rPr>
                        <a:t> Scouting from boats, River rescue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accent4">
                            <a:lumMod val="50000"/>
                          </a:schemeClr>
                        </a:solidFill>
                      </a:endParaRPr>
                    </a:p>
                  </a:txBody>
                  <a:tcPr marT="45732" marB="45732"/>
                </a:tc>
              </a:tr>
              <a:tr h="640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accent4">
                              <a:lumMod val="50000"/>
                            </a:schemeClr>
                          </a:solidFill>
                          <a:latin typeface="+mn-lt"/>
                        </a:rPr>
                        <a:t>Class 4 </a:t>
                      </a:r>
                      <a:endParaRPr lang="en-US" sz="1800" kern="0" dirty="0" smtClean="0">
                        <a:solidFill>
                          <a:schemeClr val="accent4">
                            <a:lumMod val="50000"/>
                          </a:schemeClr>
                        </a:solidFill>
                        <a:latin typeface="+mn-lt"/>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4841D9"/>
                          </a:solidFill>
                        </a:rPr>
                        <a:t>+</a:t>
                      </a:r>
                      <a:r>
                        <a:rPr lang="en-US" sz="1800" dirty="0" smtClean="0">
                          <a:solidFill>
                            <a:schemeClr val="accent4">
                              <a:lumMod val="50000"/>
                            </a:schemeClr>
                          </a:solidFill>
                        </a:rPr>
                        <a:t> Scouting from shore, Safety boats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accent4">
                            <a:lumMod val="50000"/>
                          </a:schemeClr>
                        </a:solidFill>
                      </a:endParaRPr>
                    </a:p>
                  </a:txBody>
                  <a:tcPr marT="45732" marB="45732"/>
                </a:tc>
              </a:tr>
              <a:tr h="640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accent4">
                              <a:lumMod val="50000"/>
                            </a:schemeClr>
                          </a:solidFill>
                          <a:latin typeface="+mn-lt"/>
                        </a:rPr>
                        <a:t>Class 5 </a:t>
                      </a:r>
                      <a:endParaRPr lang="en-US" sz="1800" kern="0" dirty="0" smtClean="0">
                        <a:solidFill>
                          <a:schemeClr val="accent4">
                            <a:lumMod val="50000"/>
                          </a:schemeClr>
                        </a:solidFill>
                        <a:latin typeface="+mn-lt"/>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4841D9"/>
                          </a:solidFill>
                        </a:rPr>
                        <a:t>+</a:t>
                      </a:r>
                      <a:r>
                        <a:rPr lang="en-US" sz="1800" dirty="0" smtClean="0">
                          <a:solidFill>
                            <a:schemeClr val="accent4">
                              <a:lumMod val="50000"/>
                            </a:schemeClr>
                          </a:solidFill>
                        </a:rPr>
                        <a:t> Screening of paddlers, Safety Lines set 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accent4">
                            <a:lumMod val="50000"/>
                          </a:schemeClr>
                        </a:solidFill>
                      </a:endParaRPr>
                    </a:p>
                  </a:txBody>
                  <a:tcPr marT="45732" marB="45732"/>
                </a:tc>
              </a:tr>
              <a:tr h="640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accent4">
                              <a:lumMod val="50000"/>
                            </a:schemeClr>
                          </a:solidFill>
                          <a:latin typeface="+mn-lt"/>
                        </a:rPr>
                        <a:t>Class 6 </a:t>
                      </a:r>
                      <a:endParaRPr lang="en-US" sz="1800" kern="0" dirty="0" smtClean="0">
                        <a:solidFill>
                          <a:schemeClr val="accent4">
                            <a:lumMod val="50000"/>
                          </a:schemeClr>
                        </a:solidFill>
                        <a:latin typeface="+mn-lt"/>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4841D9"/>
                          </a:solidFill>
                        </a:rPr>
                        <a:t>+</a:t>
                      </a:r>
                      <a:r>
                        <a:rPr lang="en-US" sz="1800" dirty="0" smtClean="0">
                          <a:solidFill>
                            <a:schemeClr val="accent4">
                              <a:lumMod val="50000"/>
                            </a:schemeClr>
                          </a:solidFill>
                        </a:rPr>
                        <a:t> Decision-making plan for running rapid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accent4">
                            <a:lumMod val="50000"/>
                          </a:schemeClr>
                        </a:solidFill>
                      </a:endParaRPr>
                    </a:p>
                  </a:txBody>
                  <a:tcPr marT="45732" marB="45732"/>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3600" smtClean="0"/>
              <a:t>Utilizing the RASM Model</a:t>
            </a:r>
          </a:p>
        </p:txBody>
      </p:sp>
      <p:sp>
        <p:nvSpPr>
          <p:cNvPr id="114691" name="Rectangle 3"/>
          <p:cNvSpPr>
            <a:spLocks noGrp="1" noChangeArrowheads="1"/>
          </p:cNvSpPr>
          <p:nvPr>
            <p:ph type="body" idx="1"/>
          </p:nvPr>
        </p:nvSpPr>
        <p:spPr/>
        <p:txBody>
          <a:bodyPr/>
          <a:lstStyle/>
          <a:p>
            <a:pPr marL="609600" indent="-609600" eaLnBrk="1" hangingPunct="1"/>
            <a:r>
              <a:rPr lang="en-US" altLang="en-US" sz="2800" smtClean="0">
                <a:solidFill>
                  <a:srgbClr val="363636"/>
                </a:solidFill>
              </a:rPr>
              <a:t>Identify the </a:t>
            </a:r>
            <a:r>
              <a:rPr lang="en-US" altLang="en-US" sz="2800" smtClean="0">
                <a:solidFill>
                  <a:srgbClr val="4841D9"/>
                </a:solidFill>
              </a:rPr>
              <a:t>negative Hazard Factors </a:t>
            </a:r>
            <a:r>
              <a:rPr lang="en-US" altLang="en-US" sz="2800" smtClean="0">
                <a:solidFill>
                  <a:srgbClr val="363636"/>
                </a:solidFill>
              </a:rPr>
              <a:t>that serve to increase the Risk Level. </a:t>
            </a:r>
          </a:p>
          <a:p>
            <a:pPr marL="609600" indent="-609600" eaLnBrk="1" hangingPunct="1"/>
            <a:r>
              <a:rPr lang="en-US" altLang="en-US" sz="2800" smtClean="0">
                <a:solidFill>
                  <a:srgbClr val="363636"/>
                </a:solidFill>
              </a:rPr>
              <a:t>Identify the </a:t>
            </a:r>
            <a:r>
              <a:rPr lang="en-US" altLang="en-US" sz="2800" smtClean="0">
                <a:solidFill>
                  <a:srgbClr val="4841D9"/>
                </a:solidFill>
              </a:rPr>
              <a:t>positive Safety Factors </a:t>
            </a:r>
            <a:r>
              <a:rPr lang="en-US" altLang="en-US" sz="2800" smtClean="0">
                <a:solidFill>
                  <a:srgbClr val="363636"/>
                </a:solidFill>
              </a:rPr>
              <a:t>embodied in your programs which are designed to counteract hazards and decrease the Risk Level. </a:t>
            </a:r>
          </a:p>
          <a:p>
            <a:pPr marL="609600" indent="-609600" eaLnBrk="1" hangingPunct="1"/>
            <a:r>
              <a:rPr lang="en-US" altLang="en-US" sz="2800" smtClean="0">
                <a:solidFill>
                  <a:srgbClr val="363636"/>
                </a:solidFill>
              </a:rPr>
              <a:t>Assess the </a:t>
            </a:r>
            <a:r>
              <a:rPr lang="en-US" altLang="en-US" sz="2800" smtClean="0">
                <a:solidFill>
                  <a:srgbClr val="4841D9"/>
                </a:solidFill>
              </a:rPr>
              <a:t>current Risk Level </a:t>
            </a:r>
            <a:r>
              <a:rPr lang="en-US" altLang="en-US" sz="2800" smtClean="0">
                <a:solidFill>
                  <a:srgbClr val="363636"/>
                </a:solidFill>
              </a:rPr>
              <a:t>and apply the appropriate policies/procedures for that level.</a:t>
            </a:r>
          </a:p>
          <a:p>
            <a:pPr marL="609600" indent="-609600" eaLnBrk="1" hangingPunct="1"/>
            <a:r>
              <a:rPr lang="en-US" altLang="en-US" sz="2800" smtClean="0">
                <a:solidFill>
                  <a:srgbClr val="4841D9"/>
                </a:solidFill>
              </a:rPr>
              <a:t>Reassess the Risk Level </a:t>
            </a:r>
            <a:r>
              <a:rPr lang="en-US" altLang="en-US" sz="2800" smtClean="0">
                <a:solidFill>
                  <a:srgbClr val="363636"/>
                </a:solidFill>
              </a:rPr>
              <a:t>and have a plan if the Risk Level does not go down enough.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20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fade">
                                      <p:cBhvr>
                                        <p:cTn id="12" dur="20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fade">
                                      <p:cBhvr>
                                        <p:cTn id="17" dur="2000"/>
                                        <p:tgtEl>
                                          <p:spTgt spid="1146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4691">
                                            <p:txEl>
                                              <p:pRg st="3" end="3"/>
                                            </p:txEl>
                                          </p:spTgt>
                                        </p:tgtEl>
                                        <p:attrNameLst>
                                          <p:attrName>style.visibility</p:attrName>
                                        </p:attrNameLst>
                                      </p:cBhvr>
                                      <p:to>
                                        <p:strVal val="visible"/>
                                      </p:to>
                                    </p:set>
                                    <p:animEffect transition="in" filter="fade">
                                      <p:cBhvr>
                                        <p:cTn id="22" dur="2000"/>
                                        <p:tgtEl>
                                          <p:spTgt spid="114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RASM Analysis</a:t>
            </a:r>
          </a:p>
        </p:txBody>
      </p:sp>
      <p:graphicFrame>
        <p:nvGraphicFramePr>
          <p:cNvPr id="4" name="Table 3"/>
          <p:cNvGraphicFramePr>
            <a:graphicFrameLocks noGrp="1"/>
          </p:cNvGraphicFramePr>
          <p:nvPr/>
        </p:nvGraphicFramePr>
        <p:xfrm>
          <a:off x="231775" y="3606800"/>
          <a:ext cx="8602662" cy="2871788"/>
        </p:xfrm>
        <a:graphic>
          <a:graphicData uri="http://schemas.openxmlformats.org/drawingml/2006/table">
            <a:tbl>
              <a:tblPr/>
              <a:tblGrid>
                <a:gridCol w="1147021"/>
                <a:gridCol w="1147021"/>
                <a:gridCol w="1426609"/>
                <a:gridCol w="1290400"/>
                <a:gridCol w="1297569"/>
                <a:gridCol w="1147021"/>
                <a:gridCol w="1147021"/>
              </a:tblGrid>
              <a:tr h="256827">
                <a:tc gridSpan="3">
                  <a:txBody>
                    <a:bodyPr/>
                    <a:lstStyle/>
                    <a:p>
                      <a:pPr marL="0" marR="0" algn="ctr">
                        <a:spcBef>
                          <a:spcPts val="0"/>
                        </a:spcBef>
                        <a:spcAft>
                          <a:spcPts val="0"/>
                        </a:spcAft>
                      </a:pPr>
                      <a:r>
                        <a:rPr lang="en-US" sz="1100">
                          <a:latin typeface="Arial Black"/>
                          <a:ea typeface="Times New Roman"/>
                        </a:rPr>
                        <a:t>Hazard Factors</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100">
                          <a:latin typeface="Arial Black"/>
                          <a:ea typeface="Times New Roman"/>
                        </a:rPr>
                        <a:t>Risk Level</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100">
                          <a:latin typeface="Arial Black"/>
                          <a:ea typeface="Times New Roman"/>
                        </a:rPr>
                        <a:t>Safety Factors</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14961">
                <a:tc>
                  <a:txBody>
                    <a:bodyPr/>
                    <a:lstStyle/>
                    <a:p>
                      <a:pPr marL="0" marR="0" algn="ctr">
                        <a:spcBef>
                          <a:spcPts val="0"/>
                        </a:spcBef>
                        <a:spcAft>
                          <a:spcPts val="0"/>
                        </a:spcAft>
                      </a:pPr>
                      <a:r>
                        <a:rPr lang="en-US" sz="800" u="sng">
                          <a:latin typeface="Arial Black"/>
                          <a:ea typeface="Times New Roman"/>
                        </a:rPr>
                        <a:t>Equipment</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r>
                        <a:rPr lang="en-US" sz="800" u="sng">
                          <a:latin typeface="Arial Black"/>
                          <a:ea typeface="Times New Roman"/>
                        </a:rPr>
                        <a:t/>
                      </a:r>
                      <a:br>
                        <a:rPr lang="en-US" sz="800" u="sng">
                          <a:latin typeface="Arial Black"/>
                          <a:ea typeface="Times New Roman"/>
                        </a:rPr>
                      </a:b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u="sng">
                          <a:latin typeface="Arial Black"/>
                          <a:ea typeface="Times New Roman"/>
                        </a:rPr>
                        <a:t>Environment</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u="sng">
                          <a:latin typeface="Arial Black"/>
                          <a:ea typeface="Times New Roman"/>
                        </a:rPr>
                        <a:t>People</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u="sng">
                          <a:latin typeface="Arial Black"/>
                          <a:ea typeface="Times New Roman"/>
                        </a:rPr>
                        <a:t>Equipment</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u="sng">
                          <a:latin typeface="Arial Black"/>
                          <a:ea typeface="Times New Roman"/>
                        </a:rPr>
                        <a:t>Environment</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u="sng" dirty="0">
                          <a:latin typeface="Arial Black"/>
                          <a:ea typeface="Times New Roman"/>
                        </a:rPr>
                        <a:t>People</a:t>
                      </a:r>
                      <a:endParaRPr lang="en-US" sz="800" dirty="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8394" name="TextBox 4"/>
          <p:cNvSpPr txBox="1">
            <a:spLocks noChangeArrowheads="1"/>
          </p:cNvSpPr>
          <p:nvPr/>
        </p:nvSpPr>
        <p:spPr bwMode="auto">
          <a:xfrm>
            <a:off x="193675" y="1622425"/>
            <a:ext cx="28844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tx1"/>
                </a:solidFill>
              </a:rPr>
              <a:t>Activity ____________</a:t>
            </a:r>
          </a:p>
          <a:p>
            <a:pPr eaLnBrk="1" hangingPunct="1">
              <a:spcBef>
                <a:spcPct val="0"/>
              </a:spcBef>
              <a:buFontTx/>
              <a:buNone/>
            </a:pPr>
            <a:r>
              <a:rPr lang="en-US" altLang="en-US" sz="1400">
                <a:solidFill>
                  <a:schemeClr val="tx1"/>
                </a:solidFill>
              </a:rPr>
              <a:t>Location ___________</a:t>
            </a:r>
          </a:p>
          <a:p>
            <a:pPr eaLnBrk="1" hangingPunct="1">
              <a:spcBef>
                <a:spcPct val="0"/>
              </a:spcBef>
              <a:buFontTx/>
              <a:buNone/>
            </a:pPr>
            <a:r>
              <a:rPr lang="en-US" altLang="en-US" sz="1400">
                <a:solidFill>
                  <a:schemeClr val="tx1"/>
                </a:solidFill>
              </a:rPr>
              <a:t>Season ____________</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202097"/>
            <a:ext cx="4686300" cy="216780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Discussion</a:t>
            </a:r>
          </a:p>
        </p:txBody>
      </p:sp>
      <p:sp>
        <p:nvSpPr>
          <p:cNvPr id="181251" name="Rectangle 3"/>
          <p:cNvSpPr>
            <a:spLocks noGrp="1" noChangeArrowheads="1"/>
          </p:cNvSpPr>
          <p:nvPr>
            <p:ph type="body" idx="1"/>
          </p:nvPr>
        </p:nvSpPr>
        <p:spPr/>
        <p:txBody>
          <a:bodyPr/>
          <a:lstStyle/>
          <a:p>
            <a:pPr eaLnBrk="1" hangingPunct="1">
              <a:defRPr/>
            </a:pPr>
            <a:r>
              <a:rPr lang="en-US" sz="2800" dirty="0" smtClean="0">
                <a:solidFill>
                  <a:srgbClr val="363636"/>
                </a:solidFill>
              </a:rPr>
              <a:t>What is the “typical” Risk Level our program operates at? How much variation is there?</a:t>
            </a:r>
          </a:p>
          <a:p>
            <a:pPr eaLnBrk="1" hangingPunct="1">
              <a:defRPr/>
            </a:pPr>
            <a:r>
              <a:rPr lang="en-US" sz="2800" dirty="0" smtClean="0">
                <a:solidFill>
                  <a:srgbClr val="363636"/>
                </a:solidFill>
              </a:rPr>
              <a:t>Do our Safety Factors outweigh our Hazard Factors?</a:t>
            </a:r>
          </a:p>
          <a:p>
            <a:pPr eaLnBrk="1" hangingPunct="1">
              <a:defRPr/>
            </a:pPr>
            <a:r>
              <a:rPr lang="en-US" sz="2800" dirty="0" smtClean="0">
                <a:solidFill>
                  <a:srgbClr val="363636"/>
                </a:solidFill>
              </a:rPr>
              <a:t>How often do we shift into a higher Risk Level on a program?</a:t>
            </a:r>
          </a:p>
          <a:p>
            <a:pPr>
              <a:defRPr/>
            </a:pPr>
            <a:r>
              <a:rPr lang="en-US" sz="2800" dirty="0" smtClean="0"/>
              <a:t>Are we set up to allow protocols to change as we shift into different Risk Levels? </a:t>
            </a:r>
          </a:p>
          <a:p>
            <a:pPr eaLnBrk="1" hangingPunct="1">
              <a:defRPr/>
            </a:pPr>
            <a:r>
              <a:rPr lang="en-US" sz="2800" dirty="0" smtClean="0">
                <a:solidFill>
                  <a:srgbClr val="363636"/>
                </a:solidFill>
              </a:rPr>
              <a:t>What do we need to do to implement this system in our organization?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2000"/>
                                        <p:tgtEl>
                                          <p:spTgt spid="181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fade">
                                      <p:cBhvr>
                                        <p:cTn id="12" dur="2000"/>
                                        <p:tgtEl>
                                          <p:spTgt spid="181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fade">
                                      <p:cBhvr>
                                        <p:cTn id="17" dur="2000"/>
                                        <p:tgtEl>
                                          <p:spTgt spid="181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1251">
                                            <p:txEl>
                                              <p:pRg st="3" end="3"/>
                                            </p:txEl>
                                          </p:spTgt>
                                        </p:tgtEl>
                                        <p:attrNameLst>
                                          <p:attrName>style.visibility</p:attrName>
                                        </p:attrNameLst>
                                      </p:cBhvr>
                                      <p:to>
                                        <p:strVal val="visible"/>
                                      </p:to>
                                    </p:set>
                                    <p:animEffect transition="in" filter="fade">
                                      <p:cBhvr>
                                        <p:cTn id="22" dur="2000"/>
                                        <p:tgtEl>
                                          <p:spTgt spid="181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fade">
                                      <p:cBhvr>
                                        <p:cTn id="27" dur="2000"/>
                                        <p:tgtEl>
                                          <p:spTgt spid="181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406650" y="227013"/>
            <a:ext cx="6578600" cy="762000"/>
          </a:xfrm>
        </p:spPr>
        <p:txBody>
          <a:bodyPr/>
          <a:lstStyle/>
          <a:p>
            <a:r>
              <a:rPr lang="en-US" altLang="en-US" sz="3000" smtClean="0"/>
              <a:t>Implementing RASM: Program Level</a:t>
            </a:r>
          </a:p>
        </p:txBody>
      </p:sp>
      <p:sp>
        <p:nvSpPr>
          <p:cNvPr id="60419" name="Content Placeholder 2"/>
          <p:cNvSpPr>
            <a:spLocks noGrp="1"/>
          </p:cNvSpPr>
          <p:nvPr>
            <p:ph idx="1"/>
          </p:nvPr>
        </p:nvSpPr>
        <p:spPr/>
        <p:txBody>
          <a:bodyPr/>
          <a:lstStyle/>
          <a:p>
            <a:r>
              <a:rPr lang="en-US" altLang="en-US" sz="2800" smtClean="0">
                <a:solidFill>
                  <a:srgbClr val="363636"/>
                </a:solidFill>
              </a:rPr>
              <a:t>Look at each activity you do and assess…</a:t>
            </a:r>
          </a:p>
          <a:p>
            <a:pPr lvl="1"/>
            <a:r>
              <a:rPr lang="en-US" altLang="en-US" sz="2400" smtClean="0">
                <a:solidFill>
                  <a:srgbClr val="363636"/>
                </a:solidFill>
              </a:rPr>
              <a:t>Hazard Factors in each of these categories…</a:t>
            </a:r>
          </a:p>
          <a:p>
            <a:pPr lvl="2"/>
            <a:r>
              <a:rPr lang="en-US" altLang="en-US" sz="2000" smtClean="0">
                <a:solidFill>
                  <a:srgbClr val="363636"/>
                </a:solidFill>
              </a:rPr>
              <a:t>Environment</a:t>
            </a:r>
          </a:p>
          <a:p>
            <a:pPr lvl="2"/>
            <a:r>
              <a:rPr lang="en-US" altLang="en-US" sz="2000" smtClean="0">
                <a:solidFill>
                  <a:srgbClr val="363636"/>
                </a:solidFill>
              </a:rPr>
              <a:t>Equipment</a:t>
            </a:r>
          </a:p>
          <a:p>
            <a:pPr lvl="2"/>
            <a:r>
              <a:rPr lang="en-US" altLang="en-US" sz="2000" smtClean="0">
                <a:solidFill>
                  <a:srgbClr val="363636"/>
                </a:solidFill>
              </a:rPr>
              <a:t>People</a:t>
            </a:r>
          </a:p>
          <a:p>
            <a:pPr lvl="1"/>
            <a:r>
              <a:rPr lang="en-US" altLang="en-US" sz="2400" smtClean="0">
                <a:solidFill>
                  <a:srgbClr val="363636"/>
                </a:solidFill>
              </a:rPr>
              <a:t>Safety Factors in each of these categories…</a:t>
            </a:r>
          </a:p>
          <a:p>
            <a:pPr lvl="2"/>
            <a:r>
              <a:rPr lang="en-US" altLang="en-US" sz="2000" smtClean="0">
                <a:solidFill>
                  <a:srgbClr val="363636"/>
                </a:solidFill>
              </a:rPr>
              <a:t>Environment</a:t>
            </a:r>
          </a:p>
          <a:p>
            <a:pPr lvl="2"/>
            <a:r>
              <a:rPr lang="en-US" altLang="en-US" sz="2000" smtClean="0">
                <a:solidFill>
                  <a:srgbClr val="363636"/>
                </a:solidFill>
              </a:rPr>
              <a:t>Equipment</a:t>
            </a:r>
          </a:p>
          <a:p>
            <a:pPr lvl="2"/>
            <a:r>
              <a:rPr lang="en-US" altLang="en-US" sz="2000" smtClean="0">
                <a:solidFill>
                  <a:srgbClr val="363636"/>
                </a:solidFill>
              </a:rPr>
              <a:t>People</a:t>
            </a:r>
          </a:p>
          <a:p>
            <a:pPr lvl="1"/>
            <a:r>
              <a:rPr lang="en-US" altLang="en-US" sz="2400" smtClean="0">
                <a:solidFill>
                  <a:srgbClr val="363636"/>
                </a:solidFill>
              </a:rPr>
              <a:t>What Risk Level(s) you are comfortable operating with and are appropriate for your program goals?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11388" y="227013"/>
            <a:ext cx="6786562" cy="762000"/>
          </a:xfrm>
        </p:spPr>
        <p:txBody>
          <a:bodyPr/>
          <a:lstStyle/>
          <a:p>
            <a:pPr eaLnBrk="1" hangingPunct="1"/>
            <a:r>
              <a:rPr lang="en-US" altLang="en-US" sz="3000" smtClean="0"/>
              <a:t>Implementing RASM: Field Staff Level</a:t>
            </a:r>
          </a:p>
        </p:txBody>
      </p:sp>
      <p:sp>
        <p:nvSpPr>
          <p:cNvPr id="73731" name="Rectangle 3"/>
          <p:cNvSpPr>
            <a:spLocks noGrp="1" noChangeArrowheads="1"/>
          </p:cNvSpPr>
          <p:nvPr>
            <p:ph type="body" idx="1"/>
          </p:nvPr>
        </p:nvSpPr>
        <p:spPr>
          <a:xfrm>
            <a:off x="685800" y="1397000"/>
            <a:ext cx="7772400" cy="5156200"/>
          </a:xfrm>
        </p:spPr>
        <p:txBody>
          <a:bodyPr/>
          <a:lstStyle/>
          <a:p>
            <a:pPr eaLnBrk="1" hangingPunct="1">
              <a:lnSpc>
                <a:spcPct val="90000"/>
              </a:lnSpc>
              <a:buFont typeface="Wingdings" panose="05000000000000000000" pitchFamily="2" charset="2"/>
              <a:buChar char=""/>
            </a:pPr>
            <a:r>
              <a:rPr lang="en-US" altLang="en-US" sz="2800" b="1" smtClean="0">
                <a:solidFill>
                  <a:srgbClr val="363636"/>
                </a:solidFill>
              </a:rPr>
              <a:t>Pre-trip</a:t>
            </a:r>
          </a:p>
          <a:p>
            <a:pPr eaLnBrk="1" hangingPunct="1">
              <a:lnSpc>
                <a:spcPct val="90000"/>
              </a:lnSpc>
              <a:buClr>
                <a:schemeClr val="tx1"/>
              </a:buClr>
            </a:pPr>
            <a:r>
              <a:rPr lang="en-US" altLang="en-US" sz="2600" smtClean="0">
                <a:solidFill>
                  <a:srgbClr val="363636"/>
                </a:solidFill>
              </a:rPr>
              <a:t>Assess the Hazard Factors</a:t>
            </a:r>
          </a:p>
          <a:p>
            <a:pPr lvl="1" eaLnBrk="1" hangingPunct="1">
              <a:lnSpc>
                <a:spcPct val="90000"/>
              </a:lnSpc>
              <a:buClr>
                <a:schemeClr val="tx1"/>
              </a:buClr>
            </a:pPr>
            <a:r>
              <a:rPr lang="en-US" altLang="en-US" sz="2400" smtClean="0">
                <a:solidFill>
                  <a:srgbClr val="363636"/>
                </a:solidFill>
              </a:rPr>
              <a:t>Environmental Hazard Factors</a:t>
            </a:r>
          </a:p>
          <a:p>
            <a:pPr lvl="1" eaLnBrk="1" hangingPunct="1">
              <a:lnSpc>
                <a:spcPct val="90000"/>
              </a:lnSpc>
              <a:buClr>
                <a:schemeClr val="tx1"/>
              </a:buClr>
            </a:pPr>
            <a:r>
              <a:rPr lang="en-US" altLang="en-US" sz="2400" smtClean="0">
                <a:solidFill>
                  <a:srgbClr val="363636"/>
                </a:solidFill>
              </a:rPr>
              <a:t>Equipment Hazard Factors</a:t>
            </a:r>
          </a:p>
          <a:p>
            <a:pPr lvl="1" eaLnBrk="1" hangingPunct="1">
              <a:lnSpc>
                <a:spcPct val="90000"/>
              </a:lnSpc>
              <a:buClr>
                <a:schemeClr val="tx1"/>
              </a:buClr>
            </a:pPr>
            <a:r>
              <a:rPr lang="en-US" altLang="en-US" sz="2400" smtClean="0">
                <a:solidFill>
                  <a:srgbClr val="363636"/>
                </a:solidFill>
              </a:rPr>
              <a:t>People Hazard Factors</a:t>
            </a:r>
          </a:p>
          <a:p>
            <a:pPr eaLnBrk="1" hangingPunct="1">
              <a:lnSpc>
                <a:spcPct val="90000"/>
              </a:lnSpc>
            </a:pPr>
            <a:r>
              <a:rPr lang="en-US" altLang="en-US" sz="2400" smtClean="0">
                <a:solidFill>
                  <a:srgbClr val="363636"/>
                </a:solidFill>
              </a:rPr>
              <a:t>Prepare an Hazard Briefing for participants</a:t>
            </a:r>
          </a:p>
          <a:p>
            <a:pPr eaLnBrk="1" hangingPunct="1">
              <a:lnSpc>
                <a:spcPct val="90000"/>
              </a:lnSpc>
              <a:buClr>
                <a:schemeClr val="tx1"/>
              </a:buClr>
            </a:pPr>
            <a:r>
              <a:rPr lang="en-US" altLang="en-US" sz="2600" smtClean="0">
                <a:solidFill>
                  <a:srgbClr val="363636"/>
                </a:solidFill>
              </a:rPr>
              <a:t>Assess your Safety Factors to deal with the potential hazards</a:t>
            </a:r>
            <a:r>
              <a:rPr lang="en-US" altLang="en-US" sz="2600" smtClean="0">
                <a:solidFill>
                  <a:srgbClr val="000000"/>
                </a:solidFill>
              </a:rPr>
              <a:t> </a:t>
            </a:r>
          </a:p>
          <a:p>
            <a:pPr lvl="1" eaLnBrk="1" hangingPunct="1">
              <a:lnSpc>
                <a:spcPct val="90000"/>
              </a:lnSpc>
              <a:buClr>
                <a:schemeClr val="tx1"/>
              </a:buClr>
            </a:pPr>
            <a:r>
              <a:rPr lang="en-US" altLang="en-US" sz="2400" smtClean="0">
                <a:solidFill>
                  <a:srgbClr val="363636"/>
                </a:solidFill>
              </a:rPr>
              <a:t>Environmental Safety Factors</a:t>
            </a:r>
          </a:p>
          <a:p>
            <a:pPr lvl="1" eaLnBrk="1" hangingPunct="1">
              <a:lnSpc>
                <a:spcPct val="90000"/>
              </a:lnSpc>
              <a:buClr>
                <a:schemeClr val="tx1"/>
              </a:buClr>
            </a:pPr>
            <a:r>
              <a:rPr lang="en-US" altLang="en-US" sz="2400" smtClean="0">
                <a:solidFill>
                  <a:srgbClr val="363636"/>
                </a:solidFill>
              </a:rPr>
              <a:t>Equipment Safety Factors</a:t>
            </a:r>
          </a:p>
          <a:p>
            <a:pPr lvl="1" eaLnBrk="1" hangingPunct="1">
              <a:lnSpc>
                <a:spcPct val="90000"/>
              </a:lnSpc>
              <a:buClr>
                <a:schemeClr val="tx1"/>
              </a:buClr>
            </a:pPr>
            <a:r>
              <a:rPr lang="en-US" altLang="en-US" sz="2400" smtClean="0">
                <a:solidFill>
                  <a:srgbClr val="363636"/>
                </a:solidFill>
              </a:rPr>
              <a:t>People Safety Factors</a:t>
            </a:r>
          </a:p>
          <a:p>
            <a:pPr eaLnBrk="1" hangingPunct="1">
              <a:lnSpc>
                <a:spcPct val="90000"/>
              </a:lnSpc>
              <a:buClr>
                <a:schemeClr val="tx1"/>
              </a:buClr>
            </a:pPr>
            <a:r>
              <a:rPr lang="en-US" altLang="en-US" sz="2600" smtClean="0">
                <a:solidFill>
                  <a:srgbClr val="363636"/>
                </a:solidFill>
              </a:rPr>
              <a:t>Decide if the Risk Level is acceptable</a:t>
            </a:r>
          </a:p>
          <a:p>
            <a:pPr eaLnBrk="1" hangingPunct="1">
              <a:lnSpc>
                <a:spcPct val="90000"/>
              </a:lnSpc>
              <a:buClr>
                <a:schemeClr val="tx1"/>
              </a:buClr>
            </a:pPr>
            <a:endParaRPr lang="en-US" altLang="en-US" sz="2800" smtClean="0">
              <a:solidFill>
                <a:srgbClr val="36363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fade">
                                      <p:cBhvr>
                                        <p:cTn id="7" dur="20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fade">
                                      <p:cBhvr>
                                        <p:cTn id="12" dur="20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fade">
                                      <p:cBhvr>
                                        <p:cTn id="17" dur="2000"/>
                                        <p:tgtEl>
                                          <p:spTgt spid="737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3731">
                                            <p:txEl>
                                              <p:pRg st="4" end="4"/>
                                            </p:txEl>
                                          </p:spTgt>
                                        </p:tgtEl>
                                        <p:attrNameLst>
                                          <p:attrName>style.visibility</p:attrName>
                                        </p:attrNameLst>
                                      </p:cBhvr>
                                      <p:to>
                                        <p:strVal val="visible"/>
                                      </p:to>
                                    </p:set>
                                    <p:animEffect transition="in" filter="fade">
                                      <p:cBhvr>
                                        <p:cTn id="22" dur="2000"/>
                                        <p:tgtEl>
                                          <p:spTgt spid="7373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3731">
                                            <p:txEl>
                                              <p:pRg st="5" end="5"/>
                                            </p:txEl>
                                          </p:spTgt>
                                        </p:tgtEl>
                                        <p:attrNameLst>
                                          <p:attrName>style.visibility</p:attrName>
                                        </p:attrNameLst>
                                      </p:cBhvr>
                                      <p:to>
                                        <p:strVal val="visible"/>
                                      </p:to>
                                    </p:set>
                                    <p:animEffect transition="in" filter="fade">
                                      <p:cBhvr>
                                        <p:cTn id="25" dur="2000"/>
                                        <p:tgtEl>
                                          <p:spTgt spid="7373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3731">
                                            <p:txEl>
                                              <p:pRg st="6" end="6"/>
                                            </p:txEl>
                                          </p:spTgt>
                                        </p:tgtEl>
                                        <p:attrNameLst>
                                          <p:attrName>style.visibility</p:attrName>
                                        </p:attrNameLst>
                                      </p:cBhvr>
                                      <p:to>
                                        <p:strVal val="visible"/>
                                      </p:to>
                                    </p:set>
                                    <p:animEffect transition="in" filter="fade">
                                      <p:cBhvr>
                                        <p:cTn id="30" dur="2000"/>
                                        <p:tgtEl>
                                          <p:spTgt spid="7373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3731">
                                            <p:txEl>
                                              <p:pRg st="7" end="7"/>
                                            </p:txEl>
                                          </p:spTgt>
                                        </p:tgtEl>
                                        <p:attrNameLst>
                                          <p:attrName>style.visibility</p:attrName>
                                        </p:attrNameLst>
                                      </p:cBhvr>
                                      <p:to>
                                        <p:strVal val="visible"/>
                                      </p:to>
                                    </p:set>
                                    <p:animEffect transition="in" filter="fade">
                                      <p:cBhvr>
                                        <p:cTn id="35" dur="2000"/>
                                        <p:tgtEl>
                                          <p:spTgt spid="73731">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73731">
                                            <p:txEl>
                                              <p:pRg st="8" end="8"/>
                                            </p:txEl>
                                          </p:spTgt>
                                        </p:tgtEl>
                                        <p:attrNameLst>
                                          <p:attrName>style.visibility</p:attrName>
                                        </p:attrNameLst>
                                      </p:cBhvr>
                                      <p:to>
                                        <p:strVal val="visible"/>
                                      </p:to>
                                    </p:set>
                                    <p:animEffect transition="in" filter="fade">
                                      <p:cBhvr>
                                        <p:cTn id="40" dur="2000"/>
                                        <p:tgtEl>
                                          <p:spTgt spid="73731">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73731">
                                            <p:txEl>
                                              <p:pRg st="9" end="9"/>
                                            </p:txEl>
                                          </p:spTgt>
                                        </p:tgtEl>
                                        <p:attrNameLst>
                                          <p:attrName>style.visibility</p:attrName>
                                        </p:attrNameLst>
                                      </p:cBhvr>
                                      <p:to>
                                        <p:strVal val="visible"/>
                                      </p:to>
                                    </p:set>
                                    <p:animEffect transition="in" filter="fade">
                                      <p:cBhvr>
                                        <p:cTn id="45" dur="2000"/>
                                        <p:tgtEl>
                                          <p:spTgt spid="73731">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73731">
                                            <p:txEl>
                                              <p:pRg st="10" end="10"/>
                                            </p:txEl>
                                          </p:spTgt>
                                        </p:tgtEl>
                                        <p:attrNameLst>
                                          <p:attrName>style.visibility</p:attrName>
                                        </p:attrNameLst>
                                      </p:cBhvr>
                                      <p:to>
                                        <p:strVal val="visible"/>
                                      </p:to>
                                    </p:set>
                                    <p:animEffect transition="in" filter="fade">
                                      <p:cBhvr>
                                        <p:cTn id="50" dur="2000"/>
                                        <p:tgtEl>
                                          <p:spTgt spid="737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406650" y="227013"/>
            <a:ext cx="6602413" cy="762000"/>
          </a:xfrm>
        </p:spPr>
        <p:txBody>
          <a:bodyPr/>
          <a:lstStyle/>
          <a:p>
            <a:pPr eaLnBrk="1" hangingPunct="1"/>
            <a:r>
              <a:rPr lang="en-US" altLang="en-US" sz="3000" smtClean="0"/>
              <a:t>Implementing RASM: Field Staff</a:t>
            </a:r>
          </a:p>
        </p:txBody>
      </p:sp>
      <p:sp>
        <p:nvSpPr>
          <p:cNvPr id="74755"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Char char=""/>
            </a:pPr>
            <a:r>
              <a:rPr lang="en-US" altLang="en-US" b="1" dirty="0" smtClean="0">
                <a:solidFill>
                  <a:srgbClr val="363636"/>
                </a:solidFill>
              </a:rPr>
              <a:t>During the Trip</a:t>
            </a:r>
          </a:p>
          <a:p>
            <a:pPr eaLnBrk="1" hangingPunct="1">
              <a:lnSpc>
                <a:spcPct val="90000"/>
              </a:lnSpc>
              <a:buClr>
                <a:schemeClr val="tx1"/>
              </a:buClr>
            </a:pPr>
            <a:r>
              <a:rPr lang="en-US" altLang="en-US" sz="2400" dirty="0" smtClean="0">
                <a:solidFill>
                  <a:srgbClr val="363636"/>
                </a:solidFill>
              </a:rPr>
              <a:t>Teach the RASM Model to Participants</a:t>
            </a:r>
          </a:p>
          <a:p>
            <a:pPr eaLnBrk="1" hangingPunct="1">
              <a:lnSpc>
                <a:spcPct val="90000"/>
              </a:lnSpc>
              <a:buClr>
                <a:schemeClr val="tx1"/>
              </a:buClr>
            </a:pPr>
            <a:r>
              <a:rPr lang="en-US" altLang="en-US" sz="2400" dirty="0" smtClean="0">
                <a:solidFill>
                  <a:srgbClr val="363636"/>
                </a:solidFill>
              </a:rPr>
              <a:t>Assess</a:t>
            </a:r>
          </a:p>
          <a:p>
            <a:pPr lvl="1" eaLnBrk="1" hangingPunct="1">
              <a:lnSpc>
                <a:spcPct val="90000"/>
              </a:lnSpc>
            </a:pPr>
            <a:r>
              <a:rPr lang="en-US" altLang="en-US" sz="2400" dirty="0" smtClean="0">
                <a:solidFill>
                  <a:srgbClr val="363636"/>
                </a:solidFill>
              </a:rPr>
              <a:t>Environmental Hazards</a:t>
            </a:r>
          </a:p>
          <a:p>
            <a:pPr lvl="1" eaLnBrk="1" hangingPunct="1">
              <a:lnSpc>
                <a:spcPct val="90000"/>
              </a:lnSpc>
            </a:pPr>
            <a:r>
              <a:rPr lang="en-US" altLang="en-US" sz="2400" dirty="0" smtClean="0">
                <a:solidFill>
                  <a:srgbClr val="363636"/>
                </a:solidFill>
              </a:rPr>
              <a:t>People Hazards</a:t>
            </a:r>
          </a:p>
          <a:p>
            <a:pPr lvl="1" eaLnBrk="1" hangingPunct="1">
              <a:lnSpc>
                <a:spcPct val="90000"/>
              </a:lnSpc>
            </a:pPr>
            <a:r>
              <a:rPr lang="en-US" altLang="en-US" sz="2400" dirty="0" smtClean="0">
                <a:solidFill>
                  <a:srgbClr val="363636"/>
                </a:solidFill>
              </a:rPr>
              <a:t>Equipment</a:t>
            </a:r>
          </a:p>
          <a:p>
            <a:pPr lvl="1" eaLnBrk="1" hangingPunct="1">
              <a:lnSpc>
                <a:spcPct val="90000"/>
              </a:lnSpc>
            </a:pPr>
            <a:r>
              <a:rPr lang="en-US" altLang="en-US" sz="2400" dirty="0" smtClean="0">
                <a:solidFill>
                  <a:srgbClr val="363636"/>
                </a:solidFill>
              </a:rPr>
              <a:t>Increasing Risk Level/Accident Potential</a:t>
            </a:r>
          </a:p>
          <a:p>
            <a:pPr eaLnBrk="1" hangingPunct="1">
              <a:lnSpc>
                <a:spcPct val="90000"/>
              </a:lnSpc>
              <a:buClr>
                <a:schemeClr val="tx1"/>
              </a:buClr>
            </a:pPr>
            <a:r>
              <a:rPr lang="en-US" altLang="en-US" sz="2400" dirty="0" smtClean="0">
                <a:solidFill>
                  <a:srgbClr val="363636"/>
                </a:solidFill>
              </a:rPr>
              <a:t>“Treat” all the Hazards you can</a:t>
            </a:r>
          </a:p>
          <a:p>
            <a:pPr eaLnBrk="1" hangingPunct="1">
              <a:lnSpc>
                <a:spcPct val="90000"/>
              </a:lnSpc>
              <a:buClr>
                <a:schemeClr val="tx1"/>
              </a:buClr>
            </a:pPr>
            <a:r>
              <a:rPr lang="en-US" altLang="en-US" sz="2400" dirty="0" smtClean="0">
                <a:solidFill>
                  <a:srgbClr val="363636"/>
                </a:solidFill>
              </a:rPr>
              <a:t>Add additional Safety Factors if necessary/possible</a:t>
            </a:r>
          </a:p>
          <a:p>
            <a:pPr eaLnBrk="1" hangingPunct="1">
              <a:lnSpc>
                <a:spcPct val="90000"/>
              </a:lnSpc>
              <a:buClr>
                <a:schemeClr val="tx1"/>
              </a:buClr>
            </a:pPr>
            <a:r>
              <a:rPr lang="en-US" altLang="en-US" sz="2400" dirty="0" smtClean="0">
                <a:solidFill>
                  <a:srgbClr val="363636"/>
                </a:solidFill>
              </a:rPr>
              <a:t>Reassess  Risk Level</a:t>
            </a:r>
          </a:p>
          <a:p>
            <a:pPr lvl="1" eaLnBrk="1" hangingPunct="1">
              <a:lnSpc>
                <a:spcPct val="90000"/>
              </a:lnSpc>
            </a:pPr>
            <a:r>
              <a:rPr lang="en-US" altLang="en-US" sz="2400" dirty="0" smtClean="0">
                <a:solidFill>
                  <a:srgbClr val="363636"/>
                </a:solidFill>
              </a:rPr>
              <a:t>If it’s still too high, change things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fade">
                                      <p:cBhvr>
                                        <p:cTn id="7" dur="2000"/>
                                        <p:tgtEl>
                                          <p:spTgt spid="747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fade">
                                      <p:cBhvr>
                                        <p:cTn id="12" dur="2000"/>
                                        <p:tgtEl>
                                          <p:spTgt spid="7475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animEffect transition="in" filter="fade">
                                      <p:cBhvr>
                                        <p:cTn id="15" dur="2000"/>
                                        <p:tgtEl>
                                          <p:spTgt spid="7475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4755">
                                            <p:txEl>
                                              <p:pRg st="4" end="4"/>
                                            </p:txEl>
                                          </p:spTgt>
                                        </p:tgtEl>
                                        <p:attrNameLst>
                                          <p:attrName>style.visibility</p:attrName>
                                        </p:attrNameLst>
                                      </p:cBhvr>
                                      <p:to>
                                        <p:strVal val="visible"/>
                                      </p:to>
                                    </p:set>
                                    <p:animEffect transition="in" filter="fade">
                                      <p:cBhvr>
                                        <p:cTn id="18" dur="2000"/>
                                        <p:tgtEl>
                                          <p:spTgt spid="7475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4755">
                                            <p:txEl>
                                              <p:pRg st="5" end="5"/>
                                            </p:txEl>
                                          </p:spTgt>
                                        </p:tgtEl>
                                        <p:attrNameLst>
                                          <p:attrName>style.visibility</p:attrName>
                                        </p:attrNameLst>
                                      </p:cBhvr>
                                      <p:to>
                                        <p:strVal val="visible"/>
                                      </p:to>
                                    </p:set>
                                    <p:animEffect transition="in" filter="fade">
                                      <p:cBhvr>
                                        <p:cTn id="21" dur="2000"/>
                                        <p:tgtEl>
                                          <p:spTgt spid="7475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4755">
                                            <p:txEl>
                                              <p:pRg st="6" end="6"/>
                                            </p:txEl>
                                          </p:spTgt>
                                        </p:tgtEl>
                                        <p:attrNameLst>
                                          <p:attrName>style.visibility</p:attrName>
                                        </p:attrNameLst>
                                      </p:cBhvr>
                                      <p:to>
                                        <p:strVal val="visible"/>
                                      </p:to>
                                    </p:set>
                                    <p:animEffect transition="in" filter="fade">
                                      <p:cBhvr>
                                        <p:cTn id="24" dur="2000"/>
                                        <p:tgtEl>
                                          <p:spTgt spid="74755">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4755">
                                            <p:txEl>
                                              <p:pRg st="7" end="7"/>
                                            </p:txEl>
                                          </p:spTgt>
                                        </p:tgtEl>
                                        <p:attrNameLst>
                                          <p:attrName>style.visibility</p:attrName>
                                        </p:attrNameLst>
                                      </p:cBhvr>
                                      <p:to>
                                        <p:strVal val="visible"/>
                                      </p:to>
                                    </p:set>
                                    <p:animEffect transition="in" filter="fade">
                                      <p:cBhvr>
                                        <p:cTn id="29" dur="2000"/>
                                        <p:tgtEl>
                                          <p:spTgt spid="74755">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74755">
                                            <p:txEl>
                                              <p:pRg st="8" end="8"/>
                                            </p:txEl>
                                          </p:spTgt>
                                        </p:tgtEl>
                                        <p:attrNameLst>
                                          <p:attrName>style.visibility</p:attrName>
                                        </p:attrNameLst>
                                      </p:cBhvr>
                                      <p:to>
                                        <p:strVal val="visible"/>
                                      </p:to>
                                    </p:set>
                                    <p:animEffect transition="in" filter="fade">
                                      <p:cBhvr>
                                        <p:cTn id="34" dur="2000"/>
                                        <p:tgtEl>
                                          <p:spTgt spid="74755">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74755">
                                            <p:txEl>
                                              <p:pRg st="9" end="9"/>
                                            </p:txEl>
                                          </p:spTgt>
                                        </p:tgtEl>
                                        <p:attrNameLst>
                                          <p:attrName>style.visibility</p:attrName>
                                        </p:attrNameLst>
                                      </p:cBhvr>
                                      <p:to>
                                        <p:strVal val="visible"/>
                                      </p:to>
                                    </p:set>
                                    <p:animEffect transition="in" filter="fade">
                                      <p:cBhvr>
                                        <p:cTn id="39" dur="2000"/>
                                        <p:tgtEl>
                                          <p:spTgt spid="74755">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4755">
                                            <p:txEl>
                                              <p:pRg st="10" end="10"/>
                                            </p:txEl>
                                          </p:spTgt>
                                        </p:tgtEl>
                                        <p:attrNameLst>
                                          <p:attrName>style.visibility</p:attrName>
                                        </p:attrNameLst>
                                      </p:cBhvr>
                                      <p:to>
                                        <p:strVal val="visible"/>
                                      </p:to>
                                    </p:set>
                                    <p:animEffect transition="in" filter="fade">
                                      <p:cBhvr>
                                        <p:cTn id="42" dur="2000"/>
                                        <p:tgtEl>
                                          <p:spTgt spid="747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406650" y="227013"/>
            <a:ext cx="6737350" cy="762000"/>
          </a:xfrm>
        </p:spPr>
        <p:txBody>
          <a:bodyPr/>
          <a:lstStyle/>
          <a:p>
            <a:pPr eaLnBrk="1" hangingPunct="1"/>
            <a:r>
              <a:rPr lang="en-US" altLang="en-US" sz="3000" smtClean="0"/>
              <a:t>Implementing RASM: Post Trip</a:t>
            </a:r>
          </a:p>
        </p:txBody>
      </p:sp>
      <p:sp>
        <p:nvSpPr>
          <p:cNvPr id="75779" name="Rectangle 3"/>
          <p:cNvSpPr>
            <a:spLocks noGrp="1" noChangeArrowheads="1"/>
          </p:cNvSpPr>
          <p:nvPr>
            <p:ph type="body" idx="1"/>
          </p:nvPr>
        </p:nvSpPr>
        <p:spPr/>
        <p:txBody>
          <a:bodyPr/>
          <a:lstStyle/>
          <a:p>
            <a:pPr eaLnBrk="1" hangingPunct="1">
              <a:buFont typeface="Wingdings" panose="05000000000000000000" pitchFamily="2" charset="2"/>
              <a:buChar char=""/>
            </a:pPr>
            <a:r>
              <a:rPr lang="en-US" altLang="en-US" b="1" dirty="0" smtClean="0">
                <a:solidFill>
                  <a:srgbClr val="363636"/>
                </a:solidFill>
              </a:rPr>
              <a:t>After the Trip</a:t>
            </a:r>
          </a:p>
          <a:p>
            <a:pPr eaLnBrk="1" hangingPunct="1">
              <a:buClr>
                <a:schemeClr val="tx1"/>
              </a:buClr>
            </a:pPr>
            <a:r>
              <a:rPr lang="en-US" altLang="en-US" dirty="0" smtClean="0">
                <a:solidFill>
                  <a:srgbClr val="363636"/>
                </a:solidFill>
              </a:rPr>
              <a:t>Turn in detailed Incident/Accident Reports</a:t>
            </a:r>
          </a:p>
          <a:p>
            <a:pPr eaLnBrk="1" hangingPunct="1">
              <a:buClr>
                <a:schemeClr val="tx1"/>
              </a:buClr>
            </a:pPr>
            <a:r>
              <a:rPr lang="en-US" altLang="en-US" dirty="0" smtClean="0">
                <a:solidFill>
                  <a:srgbClr val="363636"/>
                </a:solidFill>
              </a:rPr>
              <a:t>Turn in Close Call/Near Miss Reports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20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20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28600" y="152400"/>
            <a:ext cx="8915400" cy="1143000"/>
          </a:xfrm>
        </p:spPr>
        <p:txBody>
          <a:bodyPr/>
          <a:lstStyle/>
          <a:p>
            <a:pPr eaLnBrk="1" hangingPunct="1"/>
            <a:r>
              <a:rPr lang="en-US" altLang="en-US" b="1" smtClean="0"/>
              <a:t>Risk Assessment &amp; Safety Management Model (RASM) ©</a:t>
            </a:r>
          </a:p>
        </p:txBody>
      </p:sp>
      <p:sp>
        <p:nvSpPr>
          <p:cNvPr id="21507" name="Rectangle 3"/>
          <p:cNvSpPr>
            <a:spLocks noGrp="1" noChangeArrowheads="1"/>
          </p:cNvSpPr>
          <p:nvPr>
            <p:ph type="subTitle" idx="1"/>
          </p:nvPr>
        </p:nvSpPr>
        <p:spPr>
          <a:xfrm>
            <a:off x="2590800" y="1524000"/>
            <a:ext cx="6400800" cy="990600"/>
          </a:xfrm>
        </p:spPr>
        <p:txBody>
          <a:bodyPr/>
          <a:lstStyle/>
          <a:p>
            <a:pPr algn="l" eaLnBrk="1" hangingPunct="1"/>
            <a:r>
              <a:rPr lang="en-US" altLang="en-US" b="1" smtClean="0"/>
              <a:t>Managing Program Safety</a:t>
            </a:r>
            <a:br>
              <a:rPr lang="en-US" altLang="en-US" b="1" smtClean="0"/>
            </a:br>
            <a:r>
              <a:rPr lang="en-US" altLang="en-US" b="1" smtClean="0"/>
              <a:t>through Active Leadership</a:t>
            </a:r>
          </a:p>
        </p:txBody>
      </p:sp>
      <p:sp>
        <p:nvSpPr>
          <p:cNvPr id="21508" name="Text Box 4"/>
          <p:cNvSpPr txBox="1">
            <a:spLocks noChangeArrowheads="1"/>
          </p:cNvSpPr>
          <p:nvPr/>
        </p:nvSpPr>
        <p:spPr bwMode="auto">
          <a:xfrm>
            <a:off x="3124200" y="5942013"/>
            <a:ext cx="6019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b="1">
                <a:solidFill>
                  <a:schemeClr val="bg1"/>
                </a:solidFill>
                <a:latin typeface="Arial Narrow" panose="020B0606020202030204" pitchFamily="34" charset="0"/>
              </a:rPr>
              <a:t>Rick Curtis</a:t>
            </a:r>
            <a:br>
              <a:rPr lang="en-US" altLang="en-US" sz="1800" b="1">
                <a:solidFill>
                  <a:schemeClr val="bg1"/>
                </a:solidFill>
                <a:latin typeface="Arial Narrow" panose="020B0606020202030204" pitchFamily="34" charset="0"/>
              </a:rPr>
            </a:br>
            <a:r>
              <a:rPr lang="en-US" altLang="en-US" sz="1800" b="1">
                <a:solidFill>
                  <a:schemeClr val="bg1"/>
                </a:solidFill>
                <a:latin typeface="Arial Narrow" panose="020B0606020202030204" pitchFamily="34" charset="0"/>
              </a:rPr>
              <a:t>www.OutdoorEd.com </a:t>
            </a:r>
            <a:br>
              <a:rPr lang="en-US" altLang="en-US" sz="1800" b="1">
                <a:solidFill>
                  <a:schemeClr val="bg1"/>
                </a:solidFill>
                <a:latin typeface="Arial Narrow" panose="020B0606020202030204" pitchFamily="34" charset="0"/>
              </a:rPr>
            </a:br>
            <a:r>
              <a:rPr lang="en-US" altLang="en-US" sz="1800" b="1">
                <a:solidFill>
                  <a:schemeClr val="bg1"/>
                </a:solidFill>
                <a:latin typeface="Arial Narrow" panose="020B0606020202030204" pitchFamily="34" charset="0"/>
              </a:rPr>
              <a:t>Princeton University Outdoor Action Program</a:t>
            </a:r>
          </a:p>
        </p:txBody>
      </p:sp>
      <p:sp>
        <p:nvSpPr>
          <p:cNvPr id="21509" name="Text Box 5"/>
          <p:cNvSpPr txBox="1">
            <a:spLocks noChangeArrowheads="1"/>
          </p:cNvSpPr>
          <p:nvPr/>
        </p:nvSpPr>
        <p:spPr bwMode="auto">
          <a:xfrm>
            <a:off x="79375" y="6491288"/>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bg1"/>
                </a:solidFill>
                <a:latin typeface="Arial Narrow" panose="020B0606020202030204" pitchFamily="34" charset="0"/>
                <a:cs typeface="Arial" panose="020B0604020202020204" pitchFamily="34" charset="0"/>
              </a:rPr>
              <a:t>Copyright © Rick Curtis 2009</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Analyzing an Accident</a:t>
            </a:r>
          </a:p>
        </p:txBody>
      </p:sp>
      <p:sp>
        <p:nvSpPr>
          <p:cNvPr id="3" name="Content Placeholder 2"/>
          <p:cNvSpPr>
            <a:spLocks noGrp="1"/>
          </p:cNvSpPr>
          <p:nvPr>
            <p:ph idx="1"/>
          </p:nvPr>
        </p:nvSpPr>
        <p:spPr/>
        <p:txBody>
          <a:bodyPr/>
          <a:lstStyle/>
          <a:p>
            <a:pPr>
              <a:defRPr/>
            </a:pPr>
            <a:r>
              <a:rPr lang="en-US" dirty="0" smtClean="0"/>
              <a:t>Reviewing existing accidents or near misses in your program using the model is a useful technique to assess your program</a:t>
            </a:r>
          </a:p>
          <a:p>
            <a:pPr>
              <a:defRPr/>
            </a:pPr>
            <a:r>
              <a:rPr lang="en-US" dirty="0" smtClean="0"/>
              <a:t>Analyze an Accident in small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406650" y="227013"/>
            <a:ext cx="6567488" cy="762000"/>
          </a:xfrm>
        </p:spPr>
        <p:txBody>
          <a:bodyPr/>
          <a:lstStyle/>
          <a:p>
            <a:pPr eaLnBrk="1" hangingPunct="1"/>
            <a:r>
              <a:rPr lang="en-US" altLang="en-US" sz="3000" smtClean="0"/>
              <a:t>Implementing RASM in your program</a:t>
            </a:r>
          </a:p>
        </p:txBody>
      </p:sp>
      <p:sp>
        <p:nvSpPr>
          <p:cNvPr id="65539" name="Rectangle 6"/>
          <p:cNvSpPr>
            <a:spLocks noChangeArrowheads="1"/>
          </p:cNvSpPr>
          <p:nvPr/>
        </p:nvSpPr>
        <p:spPr bwMode="auto">
          <a:xfrm>
            <a:off x="1843088" y="2019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65540" name="Rectangle 8"/>
          <p:cNvSpPr>
            <a:spLocks noGrp="1" noChangeArrowheads="1" noTextEdit="1"/>
          </p:cNvSpPr>
          <p:nvPr>
            <p:ph type="clipArt" sz="half" idx="1"/>
          </p:nvPr>
        </p:nvSpPr>
        <p:spPr/>
      </p:sp>
      <p:pic>
        <p:nvPicPr>
          <p:cNvPr id="65541" name="Picture 10" descr="Safety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1452563"/>
            <a:ext cx="8362950"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rrowheads="1"/>
          </p:cNvSpPr>
          <p:nvPr>
            <p:ph type="title"/>
          </p:nvPr>
        </p:nvSpPr>
        <p:spPr>
          <a:xfrm>
            <a:off x="2406650" y="227013"/>
            <a:ext cx="6737350" cy="762000"/>
          </a:xfrm>
        </p:spPr>
        <p:txBody>
          <a:bodyPr/>
          <a:lstStyle/>
          <a:p>
            <a:pPr eaLnBrk="1" hangingPunct="1"/>
            <a:r>
              <a:rPr lang="en-US" altLang="en-US" sz="2800" smtClean="0"/>
              <a:t>Risk Assessment &amp; Safety Management Model (RASM) ©</a:t>
            </a:r>
          </a:p>
        </p:txBody>
      </p:sp>
      <p:sp>
        <p:nvSpPr>
          <p:cNvPr id="2" name="Content Placeholder 1"/>
          <p:cNvSpPr>
            <a:spLocks noGrp="1"/>
          </p:cNvSpPr>
          <p:nvPr>
            <p:ph idx="1"/>
          </p:nvPr>
        </p:nvSpPr>
        <p:spPr/>
        <p:txBody>
          <a:bodyPr/>
          <a:lstStyle/>
          <a:p>
            <a:endParaRPr lang="en-US"/>
          </a:p>
        </p:txBody>
      </p:sp>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019274"/>
            <a:ext cx="8229600" cy="380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Take Home Action Steps</a:t>
            </a:r>
          </a:p>
        </p:txBody>
      </p:sp>
      <p:sp>
        <p:nvSpPr>
          <p:cNvPr id="67587" name="Content Placeholder 2"/>
          <p:cNvSpPr>
            <a:spLocks noGrp="1"/>
          </p:cNvSpPr>
          <p:nvPr>
            <p:ph idx="1"/>
          </p:nvPr>
        </p:nvSpPr>
        <p:spPr/>
        <p:txBody>
          <a:bodyPr/>
          <a:lstStyle/>
          <a:p>
            <a:pPr marL="514350" indent="-514350">
              <a:buFontTx/>
              <a:buAutoNum type="arabicPeriod"/>
            </a:pPr>
            <a:r>
              <a:rPr lang="en-US" altLang="en-US" smtClean="0">
                <a:solidFill>
                  <a:srgbClr val="363636"/>
                </a:solidFill>
              </a:rPr>
              <a:t>For each program activity brainstorm a list of Hazard Factors in each of the three major categories (Environment, Equipment, People)</a:t>
            </a:r>
          </a:p>
          <a:p>
            <a:pPr marL="514350" indent="-514350">
              <a:buFontTx/>
              <a:buAutoNum type="arabicPeriod"/>
            </a:pPr>
            <a:r>
              <a:rPr lang="en-US" altLang="en-US" smtClean="0">
                <a:solidFill>
                  <a:srgbClr val="363636"/>
                </a:solidFill>
              </a:rPr>
              <a:t>For each program activity brainstorm a list of Safety Factors in each of the three major categories (Environment, Equipment, People) designed to mitigate against Hazard Factors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Take Home Action Steps</a:t>
            </a:r>
          </a:p>
        </p:txBody>
      </p:sp>
      <p:sp>
        <p:nvSpPr>
          <p:cNvPr id="68611" name="Content Placeholder 2"/>
          <p:cNvSpPr>
            <a:spLocks noGrp="1"/>
          </p:cNvSpPr>
          <p:nvPr>
            <p:ph idx="1"/>
          </p:nvPr>
        </p:nvSpPr>
        <p:spPr/>
        <p:txBody>
          <a:bodyPr/>
          <a:lstStyle/>
          <a:p>
            <a:pPr marL="514350" indent="-514350">
              <a:buFontTx/>
              <a:buAutoNum type="arabicPeriod" startAt="3"/>
            </a:pPr>
            <a:r>
              <a:rPr lang="en-US" altLang="en-US" smtClean="0">
                <a:solidFill>
                  <a:srgbClr val="363636"/>
                </a:solidFill>
              </a:rPr>
              <a:t>Balance the Hazard Factors against the Safety Factors and determine the range of Risk Levels you will be operating in. Based on your program, decide whether the Risk Level is acceptable or not. </a:t>
            </a:r>
          </a:p>
          <a:p>
            <a:pPr marL="514350" indent="-514350">
              <a:buFontTx/>
              <a:buAutoNum type="arabicPeriod" startAt="3"/>
            </a:pPr>
            <a:r>
              <a:rPr lang="en-US" altLang="en-US" smtClean="0">
                <a:solidFill>
                  <a:srgbClr val="363636"/>
                </a:solidFill>
              </a:rPr>
              <a:t>If the Risk Level is not acceptable, assess how to modify Hazard Factors and Safety Factors to reduce the Risk Level.</a:t>
            </a:r>
          </a:p>
          <a:p>
            <a:pPr marL="514350" indent="-514350"/>
            <a:endParaRPr lang="en-US" altLang="en-US" smtClean="0">
              <a:solidFill>
                <a:srgbClr val="363636"/>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Resources</a:t>
            </a:r>
          </a:p>
        </p:txBody>
      </p:sp>
      <p:sp>
        <p:nvSpPr>
          <p:cNvPr id="69635" name="Rectangle 3"/>
          <p:cNvSpPr>
            <a:spLocks noGrp="1" noChangeArrowheads="1"/>
          </p:cNvSpPr>
          <p:nvPr>
            <p:ph type="body" idx="1"/>
          </p:nvPr>
        </p:nvSpPr>
        <p:spPr/>
        <p:txBody>
          <a:bodyPr/>
          <a:lstStyle/>
          <a:p>
            <a:pPr eaLnBrk="1" hangingPunct="1"/>
            <a:r>
              <a:rPr lang="en-US" altLang="en-US" b="1" smtClean="0">
                <a:solidFill>
                  <a:srgbClr val="363636"/>
                </a:solidFill>
              </a:rPr>
              <a:t>www.OutdoorEd.com</a:t>
            </a:r>
            <a:r>
              <a:rPr lang="en-US" altLang="en-US" smtClean="0">
                <a:solidFill>
                  <a:srgbClr val="363636"/>
                </a:solidFill>
              </a:rPr>
              <a:t/>
            </a:r>
            <a:br>
              <a:rPr lang="en-US" altLang="en-US" smtClean="0">
                <a:solidFill>
                  <a:srgbClr val="363636"/>
                </a:solidFill>
              </a:rPr>
            </a:br>
            <a:r>
              <a:rPr lang="en-US" altLang="en-US" sz="2400" b="1" smtClean="0">
                <a:solidFill>
                  <a:srgbClr val="0070C0"/>
                </a:solidFill>
              </a:rPr>
              <a:t>Search for RASM or risk management</a:t>
            </a:r>
          </a:p>
          <a:p>
            <a:pPr eaLnBrk="1" hangingPunct="1"/>
            <a:r>
              <a:rPr lang="en-US" altLang="en-US" b="1" smtClean="0">
                <a:solidFill>
                  <a:srgbClr val="363636"/>
                </a:solidFill>
              </a:rPr>
              <a:t>www.IncidentDatabase.org</a:t>
            </a:r>
            <a:br>
              <a:rPr lang="en-US" altLang="en-US" b="1" smtClean="0">
                <a:solidFill>
                  <a:srgbClr val="363636"/>
                </a:solidFill>
              </a:rPr>
            </a:br>
            <a:r>
              <a:rPr lang="en-US" altLang="en-US" sz="2400" b="1" smtClean="0">
                <a:solidFill>
                  <a:srgbClr val="0070C0"/>
                </a:solidFill>
              </a:rPr>
              <a:t>International Incident Database Project</a:t>
            </a:r>
          </a:p>
        </p:txBody>
      </p:sp>
      <p:sp>
        <p:nvSpPr>
          <p:cNvPr id="4" name="TextBox 3"/>
          <p:cNvSpPr txBox="1"/>
          <p:nvPr/>
        </p:nvSpPr>
        <p:spPr>
          <a:xfrm>
            <a:off x="463550" y="6038850"/>
            <a:ext cx="7540625" cy="369888"/>
          </a:xfrm>
          <a:prstGeom prst="rect">
            <a:avLst/>
          </a:prstGeom>
          <a:noFill/>
        </p:spPr>
        <p:txBody>
          <a:bodyPr>
            <a:spAutoFit/>
          </a:bodyPr>
          <a:lstStyle/>
          <a:p>
            <a:pPr>
              <a:defRPr/>
            </a:pPr>
            <a:r>
              <a:rPr lang="en-US" dirty="0">
                <a:solidFill>
                  <a:schemeClr val="accent4">
                    <a:lumMod val="50000"/>
                  </a:schemeClr>
                </a:solidFill>
                <a:latin typeface="Arial" charset="0"/>
              </a:rPr>
              <a:t>Copyright © 2007 Rick Curtis, Outdoor Ed LLC. All rights reserved.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Sample Case Studies</a:t>
            </a:r>
          </a:p>
        </p:txBody>
      </p:sp>
      <p:sp>
        <p:nvSpPr>
          <p:cNvPr id="3" name="Content Placeholder 2"/>
          <p:cNvSpPr>
            <a:spLocks noGrp="1"/>
          </p:cNvSpPr>
          <p:nvPr>
            <p:ph idx="1"/>
          </p:nvPr>
        </p:nvSpPr>
        <p:spPr/>
        <p:txBody>
          <a:bodyPr/>
          <a:lstStyle/>
          <a:p>
            <a:pPr>
              <a:defRPr/>
            </a:pPr>
            <a:r>
              <a:rPr lang="en-US" dirty="0" smtClean="0"/>
              <a:t>Another technique is to present participants with a Case Study and ask them either individually or in small groups to brainstorm the Hazard Factors and potential Safety Factors for an incident. Then go over the answers with them afterwards. A few samples are included and you can create your own.</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Backpacking Trip Scenario</a:t>
            </a:r>
          </a:p>
        </p:txBody>
      </p:sp>
      <p:sp>
        <p:nvSpPr>
          <p:cNvPr id="71683" name="Rectangle 3"/>
          <p:cNvSpPr>
            <a:spLocks noGrp="1" noChangeArrowheads="1"/>
          </p:cNvSpPr>
          <p:nvPr>
            <p:ph type="body" idx="1"/>
          </p:nvPr>
        </p:nvSpPr>
        <p:spPr>
          <a:xfrm>
            <a:off x="190500" y="1447800"/>
            <a:ext cx="8788400" cy="4949825"/>
          </a:xfrm>
        </p:spPr>
        <p:txBody>
          <a:bodyPr/>
          <a:lstStyle/>
          <a:p>
            <a:pPr eaLnBrk="1" hangingPunct="1">
              <a:lnSpc>
                <a:spcPct val="80000"/>
              </a:lnSpc>
              <a:buFont typeface="Wingdings" panose="05000000000000000000" pitchFamily="2" charset="2"/>
              <a:buNone/>
            </a:pPr>
            <a:r>
              <a:rPr lang="en-US" altLang="en-US" sz="2400" smtClean="0">
                <a:solidFill>
                  <a:srgbClr val="363636"/>
                </a:solidFill>
              </a:rPr>
              <a:t>Sally is leading a group of 7th graders on the school’s annual 4-day wilderness trip. This is Sally’s fourth such trip. Dan the other teacher from the school is new this year and doesn’t have any backpacking experience. But it’s hard to find teachers at the school who are willing to go. Dan is young and a good athlete and seems to be learning quickly. It’s early September in the Shenandoahs and the group of 8 students and two teachers has started their second day of hiking. The temperature has soared up to the nineties with humidity around 80%. The group slept in and cooked pancakes so they got a late start on the trail. After a 2 mile hike, the group stops for lunch. Sally notices large cumulus clouds starting to build over the ridge. It’s already after one o’clock and eager to get on to camp, they finish lunch and head off for a long descent down Little Devil’s Staircase, a ledgy section of rock trail along a dry stream gorge.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177800" y="1447800"/>
            <a:ext cx="8763000" cy="4949825"/>
          </a:xfrm>
        </p:spPr>
        <p:txBody>
          <a:bodyPr/>
          <a:lstStyle/>
          <a:p>
            <a:pPr eaLnBrk="1" hangingPunct="1">
              <a:lnSpc>
                <a:spcPct val="80000"/>
              </a:lnSpc>
              <a:buFont typeface="Wingdings" panose="05000000000000000000" pitchFamily="2" charset="2"/>
              <a:buNone/>
            </a:pPr>
            <a:r>
              <a:rPr lang="en-US" altLang="en-US" sz="2200" smtClean="0">
                <a:solidFill>
                  <a:srgbClr val="363636"/>
                </a:solidFill>
              </a:rPr>
              <a:t>The upper section of the gorge is dry and the rock is slick and polished. As the afternoon progresses, the group is moving more slowly down the gorge. The smaller students are having trouble handling the steep sections and slick rocks with their packs. More than once Dan has had to take a student’s pack as well as his own over the difficult sections. The clouds have now become thick thunderheads and the sky is darkening. They can hear thunder in the distance. They still haven’t reached the bottom trail. The wind is picking up and large raindrops are spattering here and there on the rocks. Suddenly the sky opens up and the rain is falling in torrents. Dan, while carrying a student’s pack, slips on the wet polished rock and falls backwards striking his head sharply against a boulder. The student next to Dan screams. Sally is at the front, picking her way down the trail when she hears the scream. She drops her pack and scrambles up to Dan who is unresponsive when she first arrives. She quickly checks for breathing and pulse and then Dan starts to open his eyes.</a:t>
            </a:r>
          </a:p>
        </p:txBody>
      </p:sp>
      <p:sp>
        <p:nvSpPr>
          <p:cNvPr id="72707" name="Rectangle 4"/>
          <p:cNvSpPr>
            <a:spLocks noGrp="1" noChangeArrowheads="1"/>
          </p:cNvSpPr>
          <p:nvPr>
            <p:ph type="title"/>
          </p:nvPr>
        </p:nvSpPr>
        <p:spPr/>
        <p:txBody>
          <a:bodyPr/>
          <a:lstStyle/>
          <a:p>
            <a:pPr eaLnBrk="1" hangingPunct="1"/>
            <a:r>
              <a:rPr lang="en-US" altLang="en-US" smtClean="0"/>
              <a:t>Backpacking Trip Scenario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Backpacking Trip Analysis</a:t>
            </a:r>
          </a:p>
        </p:txBody>
      </p:sp>
      <p:sp>
        <p:nvSpPr>
          <p:cNvPr id="73731"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Char char=""/>
            </a:pPr>
            <a:r>
              <a:rPr lang="en-US" altLang="en-US" sz="2400" b="1" smtClean="0">
                <a:solidFill>
                  <a:srgbClr val="363636"/>
                </a:solidFill>
              </a:rPr>
              <a:t>Environmental Hazards</a:t>
            </a:r>
            <a:endParaRPr lang="en-US" altLang="en-US" sz="2400" smtClean="0">
              <a:solidFill>
                <a:srgbClr val="363636"/>
              </a:solidFill>
            </a:endParaRP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Rocky trail </a:t>
            </a: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Wet trail </a:t>
            </a: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Rain </a:t>
            </a: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Lightning </a:t>
            </a: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Heat </a:t>
            </a: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Humidity </a:t>
            </a: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Dehydration </a:t>
            </a:r>
            <a:endParaRPr lang="en-US" altLang="en-US" sz="2000" b="1" smtClean="0">
              <a:solidFill>
                <a:srgbClr val="363636"/>
              </a:solidFill>
            </a:endParaRPr>
          </a:p>
          <a:p>
            <a:pPr eaLnBrk="1" hangingPunct="1">
              <a:lnSpc>
                <a:spcPct val="80000"/>
              </a:lnSpc>
              <a:buFont typeface="Wingdings" panose="05000000000000000000" pitchFamily="2" charset="2"/>
              <a:buChar char=""/>
            </a:pPr>
            <a:r>
              <a:rPr lang="en-US" altLang="en-US" sz="2400" b="1" smtClean="0">
                <a:solidFill>
                  <a:srgbClr val="363636"/>
                </a:solidFill>
              </a:rPr>
              <a:t>People Hazards</a:t>
            </a:r>
            <a:endParaRPr lang="en-US" altLang="en-US" sz="2400" smtClean="0">
              <a:solidFill>
                <a:srgbClr val="363636"/>
              </a:solidFill>
            </a:endParaRP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Group of kids </a:t>
            </a: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Age of kids - their physical abilities and experience </a:t>
            </a: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Dan’s inexperience </a:t>
            </a: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Limited group resources in an emergency </a:t>
            </a:r>
            <a:endParaRPr lang="en-US" altLang="en-US" sz="2000" b="1" smtClean="0">
              <a:solidFill>
                <a:srgbClr val="363636"/>
              </a:solidFill>
            </a:endParaRPr>
          </a:p>
          <a:p>
            <a:pPr eaLnBrk="1" hangingPunct="1">
              <a:lnSpc>
                <a:spcPct val="80000"/>
              </a:lnSpc>
              <a:buFont typeface="Wingdings" panose="05000000000000000000" pitchFamily="2" charset="2"/>
              <a:buChar char=""/>
            </a:pPr>
            <a:r>
              <a:rPr lang="en-US" altLang="en-US" sz="2400" b="1" smtClean="0">
                <a:solidFill>
                  <a:srgbClr val="363636"/>
                </a:solidFill>
              </a:rPr>
              <a:t>Equipment Hazards</a:t>
            </a:r>
            <a:endParaRPr lang="en-US" altLang="en-US" sz="2400" smtClean="0">
              <a:solidFill>
                <a:srgbClr val="363636"/>
              </a:solidFill>
            </a:endParaRPr>
          </a:p>
          <a:p>
            <a:pPr lvl="1" eaLnBrk="1" hangingPunct="1">
              <a:lnSpc>
                <a:spcPct val="80000"/>
              </a:lnSpc>
              <a:buClr>
                <a:schemeClr val="tx1"/>
              </a:buClr>
              <a:buFont typeface="Wingdings" panose="05000000000000000000" pitchFamily="2" charset="2"/>
              <a:buChar char="§"/>
            </a:pPr>
            <a:r>
              <a:rPr lang="en-US" altLang="en-US" sz="2000" smtClean="0">
                <a:solidFill>
                  <a:srgbClr val="363636"/>
                </a:solidFill>
              </a:rPr>
              <a:t>Too much weight in packs </a:t>
            </a:r>
            <a:endParaRPr lang="en-US" altLang="en-US" sz="2000" b="1" smtClean="0">
              <a:solidFill>
                <a:srgbClr val="36363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i="0" smtClean="0"/>
              <a:t>Attribution Information</a:t>
            </a:r>
          </a:p>
        </p:txBody>
      </p:sp>
      <p:sp>
        <p:nvSpPr>
          <p:cNvPr id="3" name="Content Placeholder 2"/>
          <p:cNvSpPr>
            <a:spLocks noGrp="1"/>
          </p:cNvSpPr>
          <p:nvPr>
            <p:ph idx="1"/>
          </p:nvPr>
        </p:nvSpPr>
        <p:spPr/>
        <p:txBody>
          <a:bodyPr/>
          <a:lstStyle/>
          <a:p>
            <a:pPr>
              <a:buFontTx/>
              <a:buNone/>
              <a:defRPr/>
            </a:pPr>
            <a:r>
              <a:rPr lang="en-US" sz="2800" b="1" dirty="0" smtClean="0"/>
              <a:t>The Risk Assessment &amp; Safety Management Model is the creation of Rick Curtis, Director of the Outdoor Action Program at Princeton University and the founder of OutdoorEd.com.</a:t>
            </a:r>
          </a:p>
          <a:p>
            <a:pPr>
              <a:defRPr/>
            </a:pPr>
            <a:endParaRPr lang="en-US" sz="800" b="1" dirty="0" smtClean="0"/>
          </a:p>
          <a:p>
            <a:pPr>
              <a:buFontTx/>
              <a:buNone/>
              <a:defRPr/>
            </a:pPr>
            <a:r>
              <a:rPr lang="en-US" sz="2000" dirty="0" smtClean="0"/>
              <a:t>It is released for non-commercial, share-alike use under the Commercial Commons 3.0 license. For more information see </a:t>
            </a:r>
            <a:r>
              <a:rPr lang="en-US" sz="2000" dirty="0" smtClean="0">
                <a:hlinkClick r:id="rId2"/>
              </a:rPr>
              <a:t>www.outdoored.com/Community/wikis/articles/risk-assessment-and-safety-management-model-commercial-license.aspx</a:t>
            </a:r>
            <a:r>
              <a:rPr lang="en-US" sz="2000" dirty="0" smtClean="0"/>
              <a:t> </a:t>
            </a: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5284788"/>
            <a:ext cx="19304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406650" y="227013"/>
            <a:ext cx="6565900" cy="762000"/>
          </a:xfrm>
        </p:spPr>
        <p:txBody>
          <a:bodyPr/>
          <a:lstStyle/>
          <a:p>
            <a:pPr eaLnBrk="1" hangingPunct="1"/>
            <a:r>
              <a:rPr lang="en-US" altLang="en-US" sz="3600" smtClean="0"/>
              <a:t>Whitewater Kayaking Scenario</a:t>
            </a:r>
            <a:r>
              <a:rPr lang="en-US" altLang="en-US" smtClean="0"/>
              <a:t> </a:t>
            </a:r>
          </a:p>
        </p:txBody>
      </p:sp>
      <p:sp>
        <p:nvSpPr>
          <p:cNvPr id="74755"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en-US" altLang="en-US" sz="2400" smtClean="0">
                <a:solidFill>
                  <a:srgbClr val="363636"/>
                </a:solidFill>
              </a:rPr>
              <a:t>It’s been raining steadily for several days. The rivers are rising, and local boaters are getting itchy. After all, it’s been a long winter and the promise of rising water and rising temperature is too good to miss. Sarah feels it. She’s a good Class IV kayaker, 29 years old, physically strong. She’s a little out of shape after the winter off, but she’s itching to get back on the river. One of her paddling partners calls Friday night and says, "tomorrow morning: season opener." </a:t>
            </a:r>
          </a:p>
          <a:p>
            <a:pPr eaLnBrk="1" hangingPunct="1">
              <a:lnSpc>
                <a:spcPct val="80000"/>
              </a:lnSpc>
              <a:buFont typeface="Wingdings" panose="05000000000000000000" pitchFamily="2" charset="2"/>
              <a:buNone/>
            </a:pPr>
            <a:r>
              <a:rPr lang="en-US" altLang="en-US" sz="2400" smtClean="0">
                <a:solidFill>
                  <a:srgbClr val="363636"/>
                </a:solidFill>
              </a:rPr>
              <a:t>Excited, Sarah starts digging her gear out of the closet. The next morning, Sarah meets her four friends at the put-in. It’s a Class III run they know well--a good place to warm up for the spring season. The river is higher than usual with the rain--by about a foot and a half. The water has that muddy brown color and touches the treeline, inundating most of the familiar eddies. After a careful look, they decide to make their run.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406650" y="227013"/>
            <a:ext cx="6737350" cy="762000"/>
          </a:xfrm>
        </p:spPr>
        <p:txBody>
          <a:bodyPr/>
          <a:lstStyle/>
          <a:p>
            <a:pPr eaLnBrk="1" hangingPunct="1"/>
            <a:r>
              <a:rPr lang="en-US" altLang="en-US" sz="3600" smtClean="0"/>
              <a:t>Whitewater Kayaking Scenario</a:t>
            </a:r>
          </a:p>
        </p:txBody>
      </p:sp>
      <p:sp>
        <p:nvSpPr>
          <p:cNvPr id="75779" name="Rectangle 3"/>
          <p:cNvSpPr>
            <a:spLocks noGrp="1" noChangeArrowheads="1"/>
          </p:cNvSpPr>
          <p:nvPr>
            <p:ph type="body" idx="1"/>
          </p:nvPr>
        </p:nvSpPr>
        <p:spPr>
          <a:xfrm>
            <a:off x="228600" y="1447800"/>
            <a:ext cx="8661400" cy="4949825"/>
          </a:xfrm>
        </p:spPr>
        <p:txBody>
          <a:bodyPr/>
          <a:lstStyle/>
          <a:p>
            <a:pPr eaLnBrk="1" hangingPunct="1">
              <a:lnSpc>
                <a:spcPct val="80000"/>
              </a:lnSpc>
              <a:buFont typeface="Wingdings" panose="05000000000000000000" pitchFamily="2" charset="2"/>
              <a:buNone/>
            </a:pPr>
            <a:r>
              <a:rPr lang="en-US" altLang="en-US" sz="2000" smtClean="0">
                <a:solidFill>
                  <a:srgbClr val="363636"/>
                </a:solidFill>
              </a:rPr>
              <a:t>The group starts to work its way down the entrance rapids generally aware of where everyone is. After a mile, the group settles in to a paddling pace. Sarah stops to surf her favorite hole, the rest of the group continues around the bend because there are so few eddies where they can stop and watch. The hole is grabby in the high water. Sarah does a few spins and then moves to exit the hole, but gets pulled back in to the deep trough. She tries to get her bow out into the current to pull herself out, but drops back in and flips. She rolls back up but then flips over again. After three more rolls Sarah is exhausted and comes out of her boat. </a:t>
            </a:r>
          </a:p>
          <a:p>
            <a:pPr eaLnBrk="1" hangingPunct="1">
              <a:lnSpc>
                <a:spcPct val="80000"/>
              </a:lnSpc>
              <a:buFont typeface="Wingdings" panose="05000000000000000000" pitchFamily="2" charset="2"/>
              <a:buNone/>
            </a:pPr>
            <a:r>
              <a:rPr lang="en-US" altLang="en-US" sz="2000" smtClean="0">
                <a:solidFill>
                  <a:srgbClr val="363636"/>
                </a:solidFill>
              </a:rPr>
              <a:t>Before she can recover from the initial shock of the cold water, Sarah and her kayak flush out of the hole. The current pushes Sarah and her boat toward a fallen tree at the outside bend of a turn. The water is too swift for her to swim away. She turns and swims toward the strainer and manages to pull herself up onto it. She watches her paddle and swamped kayak disappear around the bend. When the others see the boat, they quickly take out and work their way back upstream through the flooded shoreline to retrieve Sarah, shaken but unharmed, from the tree.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406650" y="227013"/>
            <a:ext cx="6553200" cy="762000"/>
          </a:xfrm>
        </p:spPr>
        <p:txBody>
          <a:bodyPr/>
          <a:lstStyle/>
          <a:p>
            <a:pPr eaLnBrk="1" hangingPunct="1"/>
            <a:r>
              <a:rPr lang="en-US" altLang="en-US" sz="3600" smtClean="0"/>
              <a:t>Whitewater Kayaking Analysis</a:t>
            </a:r>
          </a:p>
        </p:txBody>
      </p:sp>
      <p:sp>
        <p:nvSpPr>
          <p:cNvPr id="7680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Char char=""/>
            </a:pPr>
            <a:r>
              <a:rPr lang="en-US" altLang="en-US" sz="2800" b="1" smtClean="0">
                <a:solidFill>
                  <a:srgbClr val="363636"/>
                </a:solidFill>
              </a:rPr>
              <a:t>Environmental Hazards</a:t>
            </a:r>
            <a:endParaRPr lang="en-US" altLang="en-US" sz="2800" smtClean="0">
              <a:solidFill>
                <a:srgbClr val="363636"/>
              </a:solidFill>
            </a:endParaRPr>
          </a:p>
          <a:p>
            <a:pPr lvl="1" eaLnBrk="1" hangingPunct="1">
              <a:lnSpc>
                <a:spcPct val="80000"/>
              </a:lnSpc>
              <a:buClr>
                <a:schemeClr val="tx1"/>
              </a:buClr>
            </a:pPr>
            <a:r>
              <a:rPr lang="en-US" altLang="en-US" sz="2400" smtClean="0">
                <a:solidFill>
                  <a:srgbClr val="363636"/>
                </a:solidFill>
              </a:rPr>
              <a:t>Cold water </a:t>
            </a:r>
          </a:p>
          <a:p>
            <a:pPr lvl="1" eaLnBrk="1" hangingPunct="1">
              <a:lnSpc>
                <a:spcPct val="80000"/>
              </a:lnSpc>
              <a:buClr>
                <a:schemeClr val="tx1"/>
              </a:buClr>
            </a:pPr>
            <a:r>
              <a:rPr lang="en-US" altLang="en-US" sz="2400" smtClean="0">
                <a:solidFill>
                  <a:srgbClr val="363636"/>
                </a:solidFill>
              </a:rPr>
              <a:t>Higher than usual water level </a:t>
            </a:r>
          </a:p>
          <a:p>
            <a:pPr lvl="1" eaLnBrk="1" hangingPunct="1">
              <a:lnSpc>
                <a:spcPct val="80000"/>
              </a:lnSpc>
              <a:buClr>
                <a:schemeClr val="tx1"/>
              </a:buClr>
            </a:pPr>
            <a:r>
              <a:rPr lang="en-US" altLang="en-US" sz="2400" smtClean="0">
                <a:solidFill>
                  <a:srgbClr val="363636"/>
                </a:solidFill>
              </a:rPr>
              <a:t>Water in the trees increases the number of strainers </a:t>
            </a:r>
          </a:p>
          <a:p>
            <a:pPr lvl="1" eaLnBrk="1" hangingPunct="1">
              <a:lnSpc>
                <a:spcPct val="80000"/>
              </a:lnSpc>
              <a:buClr>
                <a:schemeClr val="tx1"/>
              </a:buClr>
            </a:pPr>
            <a:r>
              <a:rPr lang="en-US" altLang="en-US" sz="2400" smtClean="0">
                <a:solidFill>
                  <a:srgbClr val="363636"/>
                </a:solidFill>
              </a:rPr>
              <a:t>Few eddies, party gets split up </a:t>
            </a:r>
          </a:p>
          <a:p>
            <a:pPr lvl="1" eaLnBrk="1" hangingPunct="1">
              <a:lnSpc>
                <a:spcPct val="80000"/>
              </a:lnSpc>
              <a:buClr>
                <a:schemeClr val="tx1"/>
              </a:buClr>
            </a:pPr>
            <a:r>
              <a:rPr lang="en-US" altLang="en-US" sz="2400" smtClean="0">
                <a:solidFill>
                  <a:srgbClr val="363636"/>
                </a:solidFill>
              </a:rPr>
              <a:t>Bend in the river impairs sight lines</a:t>
            </a:r>
          </a:p>
          <a:p>
            <a:pPr lvl="1" eaLnBrk="1" hangingPunct="1">
              <a:lnSpc>
                <a:spcPct val="80000"/>
              </a:lnSpc>
              <a:buClr>
                <a:schemeClr val="tx1"/>
              </a:buClr>
            </a:pPr>
            <a:r>
              <a:rPr lang="en-US" altLang="en-US" sz="2400" smtClean="0">
                <a:solidFill>
                  <a:srgbClr val="363636"/>
                </a:solidFill>
              </a:rPr>
              <a:t>Sticky hole </a:t>
            </a:r>
            <a:endParaRPr lang="en-US" altLang="en-US" sz="2400" b="1" smtClean="0">
              <a:solidFill>
                <a:srgbClr val="363636"/>
              </a:solidFill>
            </a:endParaRPr>
          </a:p>
          <a:p>
            <a:pPr eaLnBrk="1" hangingPunct="1">
              <a:lnSpc>
                <a:spcPct val="80000"/>
              </a:lnSpc>
              <a:buFont typeface="Wingdings" panose="05000000000000000000" pitchFamily="2" charset="2"/>
              <a:buChar char=""/>
            </a:pPr>
            <a:r>
              <a:rPr lang="en-US" altLang="en-US" sz="2800" b="1" smtClean="0">
                <a:solidFill>
                  <a:srgbClr val="363636"/>
                </a:solidFill>
              </a:rPr>
              <a:t>People Hazards</a:t>
            </a:r>
            <a:endParaRPr lang="en-US" altLang="en-US" sz="2800" smtClean="0">
              <a:solidFill>
                <a:srgbClr val="363636"/>
              </a:solidFill>
            </a:endParaRPr>
          </a:p>
          <a:p>
            <a:pPr lvl="1" eaLnBrk="1" hangingPunct="1">
              <a:lnSpc>
                <a:spcPct val="80000"/>
              </a:lnSpc>
              <a:buClr>
                <a:schemeClr val="tx1"/>
              </a:buClr>
            </a:pPr>
            <a:r>
              <a:rPr lang="en-US" altLang="en-US" sz="2400" smtClean="0">
                <a:solidFill>
                  <a:srgbClr val="363636"/>
                </a:solidFill>
              </a:rPr>
              <a:t>Sarah hasn’t paddled for a while</a:t>
            </a:r>
          </a:p>
          <a:p>
            <a:pPr lvl="1" eaLnBrk="1" hangingPunct="1">
              <a:lnSpc>
                <a:spcPct val="80000"/>
              </a:lnSpc>
              <a:buClr>
                <a:schemeClr val="tx1"/>
              </a:buClr>
            </a:pPr>
            <a:r>
              <a:rPr lang="en-US" altLang="en-US" sz="2400" smtClean="0">
                <a:solidFill>
                  <a:srgbClr val="363636"/>
                </a:solidFill>
              </a:rPr>
              <a:t>She is pushing harder than she should with more difficult conditions</a:t>
            </a:r>
          </a:p>
          <a:p>
            <a:pPr lvl="1" eaLnBrk="1" hangingPunct="1">
              <a:lnSpc>
                <a:spcPct val="80000"/>
              </a:lnSpc>
              <a:buClr>
                <a:schemeClr val="tx1"/>
              </a:buClr>
            </a:pPr>
            <a:r>
              <a:rPr lang="en-US" altLang="en-US" sz="2400" smtClean="0">
                <a:solidFill>
                  <a:srgbClr val="363636"/>
                </a:solidFill>
              </a:rPr>
              <a:t>Sarah gets tired</a:t>
            </a:r>
          </a:p>
          <a:p>
            <a:pPr lvl="1" eaLnBrk="1" hangingPunct="1">
              <a:lnSpc>
                <a:spcPct val="80000"/>
              </a:lnSpc>
              <a:buClr>
                <a:schemeClr val="tx1"/>
              </a:buClr>
            </a:pPr>
            <a:r>
              <a:rPr lang="en-US" altLang="en-US" sz="2400" smtClean="0">
                <a:solidFill>
                  <a:srgbClr val="363636"/>
                </a:solidFill>
              </a:rPr>
              <a:t>She gets separated from group</a:t>
            </a:r>
          </a:p>
          <a:p>
            <a:pPr lvl="1" eaLnBrk="1" hangingPunct="1">
              <a:lnSpc>
                <a:spcPct val="80000"/>
              </a:lnSpc>
              <a:buClr>
                <a:schemeClr val="tx1"/>
              </a:buClr>
            </a:pPr>
            <a:r>
              <a:rPr lang="en-US" altLang="en-US" sz="2400" smtClean="0">
                <a:solidFill>
                  <a:srgbClr val="363636"/>
                </a:solidFill>
              </a:rPr>
              <a:t>No rescue backup from group</a:t>
            </a:r>
            <a:endParaRPr lang="en-US" altLang="en-US" sz="2400" b="1" smtClean="0">
              <a:solidFill>
                <a:srgbClr val="363636"/>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z="3600" smtClean="0"/>
              <a:t>Whitewater Kayaking Analysis</a:t>
            </a:r>
          </a:p>
        </p:txBody>
      </p:sp>
      <p:sp>
        <p:nvSpPr>
          <p:cNvPr id="77827"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Char char=""/>
            </a:pPr>
            <a:r>
              <a:rPr lang="en-US" altLang="en-US" sz="2800" b="1" smtClean="0">
                <a:solidFill>
                  <a:srgbClr val="363636"/>
                </a:solidFill>
              </a:rPr>
              <a:t>Reducing Risk Level </a:t>
            </a:r>
          </a:p>
          <a:p>
            <a:pPr lvl="1" eaLnBrk="1" hangingPunct="1">
              <a:lnSpc>
                <a:spcPct val="80000"/>
              </a:lnSpc>
              <a:buFont typeface="Wingdings" panose="05000000000000000000" pitchFamily="2" charset="2"/>
              <a:buChar char=""/>
            </a:pPr>
            <a:r>
              <a:rPr lang="en-US" altLang="en-US" sz="2400" b="1" smtClean="0">
                <a:solidFill>
                  <a:srgbClr val="363636"/>
                </a:solidFill>
              </a:rPr>
              <a:t>Environmental Safety</a:t>
            </a:r>
            <a:endParaRPr lang="en-US" altLang="en-US" sz="2400" smtClean="0">
              <a:solidFill>
                <a:srgbClr val="363636"/>
              </a:solidFill>
            </a:endParaRPr>
          </a:p>
          <a:p>
            <a:pPr lvl="2" eaLnBrk="1" hangingPunct="1">
              <a:lnSpc>
                <a:spcPct val="80000"/>
              </a:lnSpc>
              <a:buClr>
                <a:schemeClr val="tx1"/>
              </a:buClr>
            </a:pPr>
            <a:r>
              <a:rPr lang="en-US" altLang="en-US" sz="2000" smtClean="0">
                <a:solidFill>
                  <a:srgbClr val="363636"/>
                </a:solidFill>
              </a:rPr>
              <a:t>Pick a different ‘season opener’</a:t>
            </a:r>
          </a:p>
          <a:p>
            <a:pPr lvl="2" eaLnBrk="1" hangingPunct="1">
              <a:lnSpc>
                <a:spcPct val="80000"/>
              </a:lnSpc>
              <a:buClr>
                <a:schemeClr val="tx1"/>
              </a:buClr>
            </a:pPr>
            <a:r>
              <a:rPr lang="en-US" altLang="en-US" sz="2000" smtClean="0">
                <a:solidFill>
                  <a:srgbClr val="363636"/>
                </a:solidFill>
              </a:rPr>
              <a:t>See if anyone has run it at this level</a:t>
            </a:r>
          </a:p>
          <a:p>
            <a:pPr lvl="2" eaLnBrk="1" hangingPunct="1">
              <a:lnSpc>
                <a:spcPct val="80000"/>
              </a:lnSpc>
              <a:buClr>
                <a:schemeClr val="tx1"/>
              </a:buClr>
            </a:pPr>
            <a:r>
              <a:rPr lang="en-US" altLang="en-US" sz="2000" smtClean="0">
                <a:solidFill>
                  <a:srgbClr val="363636"/>
                </a:solidFill>
              </a:rPr>
              <a:t>Ensure everyone has proper cold weather gear</a:t>
            </a:r>
          </a:p>
          <a:p>
            <a:pPr lvl="2" eaLnBrk="1" hangingPunct="1">
              <a:lnSpc>
                <a:spcPct val="80000"/>
              </a:lnSpc>
              <a:buClr>
                <a:schemeClr val="tx1"/>
              </a:buClr>
            </a:pPr>
            <a:r>
              <a:rPr lang="en-US" altLang="en-US" sz="2000" smtClean="0">
                <a:solidFill>
                  <a:srgbClr val="363636"/>
                </a:solidFill>
              </a:rPr>
              <a:t>Ensure that proper river rescue gear is carried</a:t>
            </a:r>
          </a:p>
          <a:p>
            <a:pPr lvl="1" eaLnBrk="1" hangingPunct="1">
              <a:lnSpc>
                <a:spcPct val="80000"/>
              </a:lnSpc>
              <a:buFont typeface="Wingdings" panose="05000000000000000000" pitchFamily="2" charset="2"/>
              <a:buChar char=""/>
            </a:pPr>
            <a:r>
              <a:rPr lang="en-US" altLang="en-US" sz="2400" b="1" smtClean="0">
                <a:solidFill>
                  <a:srgbClr val="363636"/>
                </a:solidFill>
              </a:rPr>
              <a:t>People Safety</a:t>
            </a:r>
            <a:endParaRPr lang="en-US" altLang="en-US" sz="2400" smtClean="0">
              <a:solidFill>
                <a:srgbClr val="363636"/>
              </a:solidFill>
            </a:endParaRPr>
          </a:p>
          <a:p>
            <a:pPr lvl="2" eaLnBrk="1" hangingPunct="1">
              <a:lnSpc>
                <a:spcPct val="80000"/>
              </a:lnSpc>
              <a:buClr>
                <a:schemeClr val="tx1"/>
              </a:buClr>
            </a:pPr>
            <a:r>
              <a:rPr lang="en-US" altLang="en-US" sz="2000" smtClean="0">
                <a:solidFill>
                  <a:srgbClr val="363636"/>
                </a:solidFill>
              </a:rPr>
              <a:t>Establish better communication if someone wants to stay at a certain spot. </a:t>
            </a:r>
          </a:p>
          <a:p>
            <a:pPr lvl="2" eaLnBrk="1" hangingPunct="1">
              <a:lnSpc>
                <a:spcPct val="80000"/>
              </a:lnSpc>
              <a:buClr>
                <a:schemeClr val="tx1"/>
              </a:buClr>
            </a:pPr>
            <a:r>
              <a:rPr lang="en-US" altLang="en-US" sz="2000" smtClean="0">
                <a:solidFill>
                  <a:srgbClr val="363636"/>
                </a:solidFill>
              </a:rPr>
              <a:t>Have a protocol so that no one is paddling alone ("buddy system“). </a:t>
            </a:r>
          </a:p>
          <a:p>
            <a:pPr lvl="2" eaLnBrk="1" hangingPunct="1">
              <a:lnSpc>
                <a:spcPct val="80000"/>
              </a:lnSpc>
              <a:buClr>
                <a:schemeClr val="tx1"/>
              </a:buClr>
            </a:pPr>
            <a:r>
              <a:rPr lang="en-US" altLang="en-US" sz="2000" smtClean="0">
                <a:solidFill>
                  <a:srgbClr val="363636"/>
                </a:solidFill>
              </a:rPr>
              <a:t>Be more conservative in paddling when conditions are more difficult and you are tired. </a:t>
            </a:r>
          </a:p>
          <a:p>
            <a:pPr lvl="2" eaLnBrk="1" hangingPunct="1">
              <a:lnSpc>
                <a:spcPct val="80000"/>
              </a:lnSpc>
              <a:buClr>
                <a:schemeClr val="tx1"/>
              </a:buClr>
            </a:pPr>
            <a:r>
              <a:rPr lang="en-US" altLang="en-US" sz="2000" smtClean="0">
                <a:solidFill>
                  <a:srgbClr val="363636"/>
                </a:solidFill>
              </a:rPr>
              <a:t>Modify the approach to river running so that the group stays together when the Risk Level increases.</a:t>
            </a:r>
          </a:p>
          <a:p>
            <a:pPr lvl="2" eaLnBrk="1" hangingPunct="1">
              <a:lnSpc>
                <a:spcPct val="80000"/>
              </a:lnSpc>
              <a:buClr>
                <a:schemeClr val="tx1"/>
              </a:buClr>
            </a:pPr>
            <a:r>
              <a:rPr lang="en-US" altLang="en-US" sz="2000" smtClean="0">
                <a:solidFill>
                  <a:srgbClr val="363636"/>
                </a:solidFill>
              </a:rPr>
              <a:t>Scout drops more frequently and discuss as a group what to play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Sea Kayaking Scenario </a:t>
            </a:r>
          </a:p>
        </p:txBody>
      </p:sp>
      <p:sp>
        <p:nvSpPr>
          <p:cNvPr id="78851" name="Rectangle 3"/>
          <p:cNvSpPr>
            <a:spLocks noGrp="1" noChangeArrowheads="1"/>
          </p:cNvSpPr>
          <p:nvPr>
            <p:ph type="body" idx="1"/>
          </p:nvPr>
        </p:nvSpPr>
        <p:spPr>
          <a:xfrm>
            <a:off x="177800" y="1447800"/>
            <a:ext cx="8750300" cy="4949825"/>
          </a:xfrm>
        </p:spPr>
        <p:txBody>
          <a:bodyPr/>
          <a:lstStyle/>
          <a:p>
            <a:pPr eaLnBrk="1" hangingPunct="1">
              <a:lnSpc>
                <a:spcPct val="80000"/>
              </a:lnSpc>
              <a:buFont typeface="Wingdings" panose="05000000000000000000" pitchFamily="2" charset="2"/>
              <a:buNone/>
            </a:pPr>
            <a:r>
              <a:rPr lang="en-US" altLang="en-US" sz="2400" smtClean="0">
                <a:solidFill>
                  <a:srgbClr val="363636"/>
                </a:solidFill>
              </a:rPr>
              <a:t>John was introduced to sea kayaking about a year ago at a symposium sponsored by a local outfitter. Looking for a new sport John bought a kayak, paddle, spray skirt and life jacket. He taught himself to paddle on a nearby lake. Except for what he gleaned from a few books, he doesn't have any formal training. His most adventurous trips have been two six-mile paddles out on the bay on calm days. John met someone at work who kayaks with a local club. She tells him the club is having a coastal trip next weekend. It’s a 3 1/2 mile crossing to a small island where they’d have lunch, explore some tidal pools, and come back. John agrees, excited about his first "real" paddling trip. John spends the next few evenings on the lake practicing his strokes and braces on power boat wakes. He buys a flashing signal light for his life jacket, and a whistle, but the paddling shop was out of float bags, so he’ll have to do without.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Sea Kayaking Scenario</a:t>
            </a:r>
          </a:p>
        </p:txBody>
      </p:sp>
      <p:sp>
        <p:nvSpPr>
          <p:cNvPr id="79875" name="Rectangle 3"/>
          <p:cNvSpPr>
            <a:spLocks noGrp="1" noChangeArrowheads="1"/>
          </p:cNvSpPr>
          <p:nvPr>
            <p:ph type="body" idx="1"/>
          </p:nvPr>
        </p:nvSpPr>
        <p:spPr>
          <a:xfrm>
            <a:off x="571500" y="1447800"/>
            <a:ext cx="8420100" cy="4949825"/>
          </a:xfrm>
        </p:spPr>
        <p:txBody>
          <a:bodyPr/>
          <a:lstStyle/>
          <a:p>
            <a:pPr eaLnBrk="1" hangingPunct="1">
              <a:lnSpc>
                <a:spcPct val="80000"/>
              </a:lnSpc>
              <a:buFont typeface="Wingdings" panose="05000000000000000000" pitchFamily="2" charset="2"/>
              <a:buNone/>
            </a:pPr>
            <a:r>
              <a:rPr lang="en-US" altLang="en-US" sz="2200" smtClean="0">
                <a:solidFill>
                  <a:srgbClr val="363636"/>
                </a:solidFill>
              </a:rPr>
              <a:t>When John arrives at the put-in the wind has started to kick up. The 3-foot waves are crashing on the gravel beach. John sees his friend among huddle of people and joins her. After introductions, people wander back to their cars to get their gear. Most people pull on dry tops or wetsuits. John pulls a paddle jacket over his wool sweater and carries his boat to the water. </a:t>
            </a:r>
          </a:p>
          <a:p>
            <a:pPr eaLnBrk="1" hangingPunct="1">
              <a:lnSpc>
                <a:spcPct val="80000"/>
              </a:lnSpc>
              <a:buFont typeface="Wingdings" panose="05000000000000000000" pitchFamily="2" charset="2"/>
              <a:buNone/>
            </a:pPr>
            <a:r>
              <a:rPr lang="en-US" altLang="en-US" sz="2200" smtClean="0">
                <a:solidFill>
                  <a:srgbClr val="363636"/>
                </a:solidFill>
              </a:rPr>
              <a:t>After several attempts at getting off the beach, John manages to pick his way through the surf and into deeper water. He is paddling hard to catch up with the rest of the group when a wave crests over his stern. Before he can really think, John leans away from the wave on a brace. His paddle sinks and he’s over. The sudden cold water on his face makes John panicky. He struggles out of his boat and pops up beside it, holding on to the grab loop and his paddle. He blows his whistle and the group quickly responds. But the cold water and the wind have taken their toll, and by the time John is back in his boat, he’s shivering violently. The group guides him back into shore to get warm.</a:t>
            </a:r>
          </a:p>
          <a:p>
            <a:pPr eaLnBrk="1" hangingPunct="1">
              <a:lnSpc>
                <a:spcPct val="80000"/>
              </a:lnSpc>
              <a:buFontTx/>
              <a:buNone/>
            </a:pPr>
            <a:endParaRPr lang="en-US" altLang="en-US" sz="2200" smtClean="0">
              <a:solidFill>
                <a:srgbClr val="363636"/>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Sea Kayaking Analysis</a:t>
            </a:r>
          </a:p>
        </p:txBody>
      </p:sp>
      <p:sp>
        <p:nvSpPr>
          <p:cNvPr id="80899" name="Rectangle 3"/>
          <p:cNvSpPr>
            <a:spLocks noGrp="1" noChangeArrowheads="1"/>
          </p:cNvSpPr>
          <p:nvPr>
            <p:ph type="body" idx="1"/>
          </p:nvPr>
        </p:nvSpPr>
        <p:spPr>
          <a:xfrm>
            <a:off x="330200" y="1397000"/>
            <a:ext cx="8547100" cy="4953000"/>
          </a:xfrm>
        </p:spPr>
        <p:txBody>
          <a:bodyPr/>
          <a:lstStyle/>
          <a:p>
            <a:pPr eaLnBrk="1" hangingPunct="1">
              <a:lnSpc>
                <a:spcPct val="80000"/>
              </a:lnSpc>
              <a:buFont typeface="Wingdings" panose="05000000000000000000" pitchFamily="2" charset="2"/>
              <a:buChar char=""/>
            </a:pPr>
            <a:r>
              <a:rPr lang="en-US" altLang="en-US" sz="2400" b="1" smtClean="0">
                <a:solidFill>
                  <a:srgbClr val="363636"/>
                </a:solidFill>
              </a:rPr>
              <a:t>Environmental Hazards</a:t>
            </a:r>
          </a:p>
          <a:p>
            <a:pPr lvl="1" eaLnBrk="1" hangingPunct="1">
              <a:lnSpc>
                <a:spcPct val="80000"/>
              </a:lnSpc>
              <a:buClr>
                <a:schemeClr val="tx1"/>
              </a:buClr>
            </a:pPr>
            <a:r>
              <a:rPr lang="en-US" altLang="en-US" sz="2000" smtClean="0">
                <a:solidFill>
                  <a:srgbClr val="363636"/>
                </a:solidFill>
              </a:rPr>
              <a:t>Difficult sea conditions - high wind and chop </a:t>
            </a:r>
          </a:p>
          <a:p>
            <a:pPr lvl="1" eaLnBrk="1" hangingPunct="1">
              <a:lnSpc>
                <a:spcPct val="80000"/>
              </a:lnSpc>
              <a:buClr>
                <a:schemeClr val="tx1"/>
              </a:buClr>
            </a:pPr>
            <a:r>
              <a:rPr lang="en-US" altLang="en-US" sz="2000" smtClean="0">
                <a:solidFill>
                  <a:srgbClr val="363636"/>
                </a:solidFill>
              </a:rPr>
              <a:t>Cold water </a:t>
            </a:r>
          </a:p>
          <a:p>
            <a:pPr eaLnBrk="1" hangingPunct="1">
              <a:lnSpc>
                <a:spcPct val="80000"/>
              </a:lnSpc>
              <a:buFont typeface="Wingdings" panose="05000000000000000000" pitchFamily="2" charset="2"/>
              <a:buChar char=""/>
            </a:pPr>
            <a:r>
              <a:rPr lang="en-US" altLang="en-US" sz="2400" b="1" smtClean="0">
                <a:solidFill>
                  <a:srgbClr val="363636"/>
                </a:solidFill>
              </a:rPr>
              <a:t>Equipment Hazards</a:t>
            </a:r>
            <a:endParaRPr lang="en-US" altLang="en-US" sz="2400" smtClean="0">
              <a:solidFill>
                <a:srgbClr val="363636"/>
              </a:solidFill>
            </a:endParaRPr>
          </a:p>
          <a:p>
            <a:pPr lvl="1" eaLnBrk="1" hangingPunct="1">
              <a:lnSpc>
                <a:spcPct val="80000"/>
              </a:lnSpc>
              <a:buClr>
                <a:schemeClr val="tx1"/>
              </a:buClr>
            </a:pPr>
            <a:r>
              <a:rPr lang="en-US" altLang="en-US" sz="2000" smtClean="0">
                <a:solidFill>
                  <a:srgbClr val="363636"/>
                </a:solidFill>
              </a:rPr>
              <a:t>Improper clothing for the conditions </a:t>
            </a:r>
          </a:p>
          <a:p>
            <a:pPr lvl="1" eaLnBrk="1" hangingPunct="1">
              <a:lnSpc>
                <a:spcPct val="80000"/>
              </a:lnSpc>
              <a:buClr>
                <a:schemeClr val="tx1"/>
              </a:buClr>
            </a:pPr>
            <a:r>
              <a:rPr lang="en-US" altLang="en-US" sz="2000" smtClean="0">
                <a:solidFill>
                  <a:srgbClr val="363636"/>
                </a:solidFill>
              </a:rPr>
              <a:t>New boat </a:t>
            </a:r>
          </a:p>
          <a:p>
            <a:pPr lvl="1" eaLnBrk="1" hangingPunct="1">
              <a:lnSpc>
                <a:spcPct val="80000"/>
              </a:lnSpc>
              <a:buClr>
                <a:schemeClr val="tx1"/>
              </a:buClr>
            </a:pPr>
            <a:r>
              <a:rPr lang="en-US" altLang="en-US" sz="2000" smtClean="0">
                <a:solidFill>
                  <a:srgbClr val="363636"/>
                </a:solidFill>
              </a:rPr>
              <a:t>No flotation </a:t>
            </a:r>
            <a:endParaRPr lang="en-US" altLang="en-US" sz="2000" b="1" smtClean="0">
              <a:solidFill>
                <a:srgbClr val="363636"/>
              </a:solidFill>
            </a:endParaRPr>
          </a:p>
          <a:p>
            <a:pPr eaLnBrk="1" hangingPunct="1">
              <a:lnSpc>
                <a:spcPct val="80000"/>
              </a:lnSpc>
              <a:buFont typeface="Wingdings" panose="05000000000000000000" pitchFamily="2" charset="2"/>
              <a:buChar char=""/>
            </a:pPr>
            <a:r>
              <a:rPr lang="en-US" altLang="en-US" sz="2400" b="1" smtClean="0">
                <a:solidFill>
                  <a:srgbClr val="363636"/>
                </a:solidFill>
              </a:rPr>
              <a:t>People Hazards</a:t>
            </a:r>
            <a:endParaRPr lang="en-US" altLang="en-US" sz="2400" smtClean="0">
              <a:solidFill>
                <a:srgbClr val="363636"/>
              </a:solidFill>
            </a:endParaRPr>
          </a:p>
          <a:p>
            <a:pPr lvl="1" eaLnBrk="1" hangingPunct="1">
              <a:lnSpc>
                <a:spcPct val="80000"/>
              </a:lnSpc>
              <a:buClr>
                <a:schemeClr val="tx1"/>
              </a:buClr>
            </a:pPr>
            <a:r>
              <a:rPr lang="en-US" altLang="en-US" sz="2000" smtClean="0">
                <a:solidFill>
                  <a:srgbClr val="363636"/>
                </a:solidFill>
              </a:rPr>
              <a:t>John’s paddling ability and experience weren’t sufficient for this trip. </a:t>
            </a:r>
          </a:p>
          <a:p>
            <a:pPr lvl="1" eaLnBrk="1" hangingPunct="1">
              <a:lnSpc>
                <a:spcPct val="80000"/>
              </a:lnSpc>
              <a:buClr>
                <a:schemeClr val="tx1"/>
              </a:buClr>
            </a:pPr>
            <a:r>
              <a:rPr lang="en-US" altLang="en-US" sz="2000" smtClean="0">
                <a:solidFill>
                  <a:srgbClr val="363636"/>
                </a:solidFill>
              </a:rPr>
              <a:t>He succumbed to his own pressure to go-not once, but twice. John agreed to go without asking about the conditions he’d encounter. When he arrived at the put-in, he decided to go on the trip because the other paddlers seemed ok about it. </a:t>
            </a:r>
          </a:p>
          <a:p>
            <a:pPr lvl="1" eaLnBrk="1" hangingPunct="1">
              <a:lnSpc>
                <a:spcPct val="80000"/>
              </a:lnSpc>
              <a:buClr>
                <a:schemeClr val="tx1"/>
              </a:buClr>
            </a:pPr>
            <a:r>
              <a:rPr lang="en-US" altLang="en-US" sz="2000" smtClean="0">
                <a:solidFill>
                  <a:srgbClr val="363636"/>
                </a:solidFill>
              </a:rPr>
              <a:t>Someone in the club should have asked John about his skills before taking him along. </a:t>
            </a:r>
          </a:p>
          <a:p>
            <a:pPr lvl="1" eaLnBrk="1" hangingPunct="1">
              <a:lnSpc>
                <a:spcPct val="80000"/>
              </a:lnSpc>
              <a:buClr>
                <a:schemeClr val="tx1"/>
              </a:buClr>
            </a:pPr>
            <a:r>
              <a:rPr lang="en-US" altLang="en-US" sz="2000" smtClean="0">
                <a:solidFill>
                  <a:srgbClr val="363636"/>
                </a:solidFill>
              </a:rPr>
              <a:t>Once on the water, John’s nervousness got in the way of clear thinking leading to his flip.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Sea Kayaking Analysis</a:t>
            </a:r>
          </a:p>
        </p:txBody>
      </p:sp>
      <p:sp>
        <p:nvSpPr>
          <p:cNvPr id="81923"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Char char=""/>
            </a:pPr>
            <a:r>
              <a:rPr lang="en-US" altLang="en-US" sz="2800" b="1" smtClean="0">
                <a:solidFill>
                  <a:srgbClr val="363636"/>
                </a:solidFill>
              </a:rPr>
              <a:t>Reducing John's Accident Potential</a:t>
            </a:r>
            <a:endParaRPr lang="en-US" altLang="en-US" sz="2800" smtClean="0">
              <a:solidFill>
                <a:srgbClr val="363636"/>
              </a:solidFill>
            </a:endParaRPr>
          </a:p>
          <a:p>
            <a:pPr lvl="1" eaLnBrk="1" hangingPunct="1">
              <a:lnSpc>
                <a:spcPct val="90000"/>
              </a:lnSpc>
              <a:buFont typeface="Wingdings" panose="05000000000000000000" pitchFamily="2" charset="2"/>
              <a:buChar char=""/>
            </a:pPr>
            <a:r>
              <a:rPr lang="en-US" altLang="en-US" sz="2400" b="1" smtClean="0">
                <a:solidFill>
                  <a:srgbClr val="363636"/>
                </a:solidFill>
              </a:rPr>
              <a:t>Environmental Safety</a:t>
            </a:r>
          </a:p>
          <a:p>
            <a:pPr lvl="2" eaLnBrk="1" hangingPunct="1">
              <a:lnSpc>
                <a:spcPct val="90000"/>
              </a:lnSpc>
              <a:buClr>
                <a:schemeClr val="tx1"/>
              </a:buClr>
            </a:pPr>
            <a:r>
              <a:rPr lang="en-US" altLang="en-US" sz="2000" smtClean="0">
                <a:solidFill>
                  <a:srgbClr val="363636"/>
                </a:solidFill>
              </a:rPr>
              <a:t>Select a different trip location </a:t>
            </a:r>
          </a:p>
          <a:p>
            <a:pPr lvl="1" eaLnBrk="1" hangingPunct="1">
              <a:lnSpc>
                <a:spcPct val="90000"/>
              </a:lnSpc>
              <a:buFont typeface="Wingdings" panose="05000000000000000000" pitchFamily="2" charset="2"/>
              <a:buChar char=""/>
            </a:pPr>
            <a:r>
              <a:rPr lang="en-US" altLang="en-US" sz="2400" b="1" smtClean="0">
                <a:solidFill>
                  <a:srgbClr val="363636"/>
                </a:solidFill>
              </a:rPr>
              <a:t>Equipment Safety</a:t>
            </a:r>
            <a:endParaRPr lang="en-US" altLang="en-US" sz="2400" smtClean="0">
              <a:solidFill>
                <a:srgbClr val="363636"/>
              </a:solidFill>
            </a:endParaRPr>
          </a:p>
          <a:p>
            <a:pPr lvl="2" eaLnBrk="1" hangingPunct="1">
              <a:lnSpc>
                <a:spcPct val="90000"/>
              </a:lnSpc>
              <a:buClr>
                <a:schemeClr val="tx1"/>
              </a:buClr>
            </a:pPr>
            <a:r>
              <a:rPr lang="en-US" altLang="en-US" sz="2000" smtClean="0">
                <a:solidFill>
                  <a:srgbClr val="363636"/>
                </a:solidFill>
              </a:rPr>
              <a:t>Install float bags. </a:t>
            </a:r>
          </a:p>
          <a:p>
            <a:pPr lvl="2" eaLnBrk="1" hangingPunct="1">
              <a:lnSpc>
                <a:spcPct val="90000"/>
              </a:lnSpc>
              <a:buClr>
                <a:schemeClr val="tx1"/>
              </a:buClr>
            </a:pPr>
            <a:r>
              <a:rPr lang="en-US" altLang="en-US" sz="2000" smtClean="0">
                <a:solidFill>
                  <a:srgbClr val="363636"/>
                </a:solidFill>
              </a:rPr>
              <a:t>Use proper clothing. </a:t>
            </a:r>
            <a:endParaRPr lang="en-US" altLang="en-US" b="1" smtClean="0">
              <a:solidFill>
                <a:srgbClr val="363636"/>
              </a:solidFill>
            </a:endParaRPr>
          </a:p>
          <a:p>
            <a:pPr lvl="1" eaLnBrk="1" hangingPunct="1">
              <a:lnSpc>
                <a:spcPct val="90000"/>
              </a:lnSpc>
              <a:buFont typeface="Wingdings" panose="05000000000000000000" pitchFamily="2" charset="2"/>
              <a:buChar char=""/>
            </a:pPr>
            <a:r>
              <a:rPr lang="en-US" altLang="en-US" sz="2400" b="1" smtClean="0">
                <a:solidFill>
                  <a:srgbClr val="363636"/>
                </a:solidFill>
              </a:rPr>
              <a:t>People Safety</a:t>
            </a:r>
            <a:endParaRPr lang="en-US" altLang="en-US" sz="2400" smtClean="0">
              <a:solidFill>
                <a:srgbClr val="363636"/>
              </a:solidFill>
            </a:endParaRPr>
          </a:p>
          <a:p>
            <a:pPr lvl="2" eaLnBrk="1" hangingPunct="1">
              <a:lnSpc>
                <a:spcPct val="90000"/>
              </a:lnSpc>
              <a:buClr>
                <a:schemeClr val="tx1"/>
              </a:buClr>
            </a:pPr>
            <a:r>
              <a:rPr lang="en-US" altLang="en-US" sz="2000" smtClean="0">
                <a:solidFill>
                  <a:srgbClr val="363636"/>
                </a:solidFill>
              </a:rPr>
              <a:t>Develop better skills.</a:t>
            </a:r>
          </a:p>
          <a:p>
            <a:pPr lvl="2" eaLnBrk="1" hangingPunct="1">
              <a:lnSpc>
                <a:spcPct val="90000"/>
              </a:lnSpc>
              <a:buClr>
                <a:schemeClr val="tx1"/>
              </a:buClr>
            </a:pPr>
            <a:r>
              <a:rPr lang="en-US" altLang="en-US" sz="2000" smtClean="0">
                <a:solidFill>
                  <a:srgbClr val="363636"/>
                </a:solidFill>
              </a:rPr>
              <a:t>Seek feedback from other paddlers about his ability to handle the trip. </a:t>
            </a:r>
          </a:p>
          <a:p>
            <a:pPr lvl="2" eaLnBrk="1" hangingPunct="1">
              <a:lnSpc>
                <a:spcPct val="90000"/>
              </a:lnSpc>
              <a:buClr>
                <a:schemeClr val="tx1"/>
              </a:buClr>
            </a:pPr>
            <a:r>
              <a:rPr lang="en-US" altLang="en-US" sz="2000" smtClean="0">
                <a:solidFill>
                  <a:srgbClr val="363636"/>
                </a:solidFill>
              </a:rPr>
              <a:t>Group should assess paddler’s experience level </a:t>
            </a:r>
          </a:p>
          <a:p>
            <a:pPr lvl="2" eaLnBrk="1" hangingPunct="1">
              <a:lnSpc>
                <a:spcPct val="90000"/>
              </a:lnSpc>
              <a:buClr>
                <a:schemeClr val="tx1"/>
              </a:buClr>
            </a:pPr>
            <a:r>
              <a:rPr lang="en-US" altLang="en-US" sz="2000" smtClean="0">
                <a:solidFill>
                  <a:srgbClr val="363636"/>
                </a:solidFill>
              </a:rPr>
              <a:t>Know when to say no if conditions are beyond your ability (especially at the put-in). </a:t>
            </a:r>
            <a:endParaRPr lang="en-US" altLang="en-US" sz="1400" smtClean="0">
              <a:solidFill>
                <a:srgbClr val="363636"/>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Appendix Slides</a:t>
            </a:r>
          </a:p>
        </p:txBody>
      </p:sp>
      <p:sp>
        <p:nvSpPr>
          <p:cNvPr id="3" name="Content Placeholder 2"/>
          <p:cNvSpPr>
            <a:spLocks noGrp="1"/>
          </p:cNvSpPr>
          <p:nvPr>
            <p:ph idx="1"/>
          </p:nvPr>
        </p:nvSpPr>
        <p:spPr/>
        <p:txBody>
          <a:bodyPr/>
          <a:lstStyle/>
          <a:p>
            <a:pPr>
              <a:defRPr/>
            </a:pPr>
            <a:r>
              <a:rPr lang="en-US" dirty="0" smtClean="0"/>
              <a:t>These are some additional detail slides that you can incorporate into your presentation.</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t>Environmental Hazards</a:t>
            </a:r>
          </a:p>
        </p:txBody>
      </p:sp>
      <p:sp>
        <p:nvSpPr>
          <p:cNvPr id="87043" name="Rectangle 3"/>
          <p:cNvSpPr>
            <a:spLocks noGrp="1" noChangeArrowheads="1"/>
          </p:cNvSpPr>
          <p:nvPr>
            <p:ph type="body" idx="1"/>
          </p:nvPr>
        </p:nvSpPr>
        <p:spPr/>
        <p:txBody>
          <a:bodyPr/>
          <a:lstStyle/>
          <a:p>
            <a:pPr>
              <a:buFont typeface="Wingdings" pitchFamily="2" charset="2"/>
              <a:buChar char=""/>
              <a:defRPr/>
            </a:pPr>
            <a:r>
              <a:rPr lang="en-US" b="1">
                <a:cs typeface="Times New Roman" pitchFamily="18" charset="0"/>
              </a:rPr>
              <a:t>Environment</a:t>
            </a:r>
            <a:endParaRPr lang="en-US">
              <a:solidFill>
                <a:srgbClr val="000000"/>
              </a:solidFill>
              <a:cs typeface="Times New Roman" pitchFamily="18" charset="0"/>
            </a:endParaRPr>
          </a:p>
          <a:p>
            <a:pPr lvl="1">
              <a:defRPr/>
            </a:pPr>
            <a:r>
              <a:rPr lang="en-US">
                <a:cs typeface="Times New Roman" pitchFamily="18" charset="0"/>
              </a:rPr>
              <a:t>Rocky trail</a:t>
            </a:r>
            <a:endParaRPr lang="en-US">
              <a:solidFill>
                <a:srgbClr val="000000"/>
              </a:solidFill>
              <a:cs typeface="Times New Roman" pitchFamily="18" charset="0"/>
            </a:endParaRPr>
          </a:p>
          <a:p>
            <a:pPr lvl="1">
              <a:defRPr/>
            </a:pPr>
            <a:r>
              <a:rPr lang="en-US">
                <a:cs typeface="Times New Roman" pitchFamily="18" charset="0"/>
              </a:rPr>
              <a:t>Exposed ledges</a:t>
            </a:r>
            <a:endParaRPr lang="en-US">
              <a:solidFill>
                <a:srgbClr val="000000"/>
              </a:solidFill>
              <a:cs typeface="Times New Roman" pitchFamily="18" charset="0"/>
            </a:endParaRPr>
          </a:p>
          <a:p>
            <a:pPr lvl="1">
              <a:defRPr/>
            </a:pPr>
            <a:r>
              <a:rPr lang="en-US">
                <a:cs typeface="Times New Roman" pitchFamily="18" charset="0"/>
              </a:rPr>
              <a:t>Cold temperatures</a:t>
            </a:r>
            <a:endParaRPr lang="en-US">
              <a:solidFill>
                <a:srgbClr val="000000"/>
              </a:solidFill>
              <a:cs typeface="Times New Roman" pitchFamily="18" charset="0"/>
            </a:endParaRPr>
          </a:p>
          <a:p>
            <a:pPr lvl="1">
              <a:defRPr/>
            </a:pPr>
            <a:r>
              <a:rPr lang="en-US">
                <a:cs typeface="Times New Roman" pitchFamily="18" charset="0"/>
              </a:rPr>
              <a:t>Rain</a:t>
            </a:r>
            <a:endParaRPr lang="en-US">
              <a:solidFill>
                <a:srgbClr val="000000"/>
              </a:solidFill>
              <a:cs typeface="Times New Roman" pitchFamily="18" charset="0"/>
            </a:endParaRPr>
          </a:p>
          <a:p>
            <a:pPr lvl="1">
              <a:defRPr/>
            </a:pPr>
            <a:r>
              <a:rPr lang="en-US">
                <a:cs typeface="Times New Roman" pitchFamily="18" charset="0"/>
              </a:rPr>
              <a:t>Darkness</a:t>
            </a:r>
            <a:endParaRPr lang="en-US">
              <a:solidFill>
                <a:srgbClr val="000000"/>
              </a:solidFill>
              <a:cs typeface="Times New Roman" pitchFamily="18" charset="0"/>
            </a:endParaRPr>
          </a:p>
          <a:p>
            <a:pPr lvl="1">
              <a:defRPr/>
            </a:pPr>
            <a:r>
              <a:rPr lang="en-US">
                <a:cs typeface="Times New Roman" pitchFamily="18" charset="0"/>
              </a:rPr>
              <a:t>Overexposure to sun</a:t>
            </a:r>
            <a:endParaRPr lang="en-US">
              <a:solidFill>
                <a:srgbClr val="000000"/>
              </a:solidFill>
              <a:cs typeface="Times New Roman" pitchFamily="18" charset="0"/>
            </a:endParaRPr>
          </a:p>
          <a:p>
            <a:pPr lvl="1">
              <a:defRPr/>
            </a:pPr>
            <a:r>
              <a:rPr lang="en-US">
                <a:cs typeface="Times New Roman" pitchFamily="18" charset="0"/>
              </a:rPr>
              <a:t>Poison ivy</a:t>
            </a:r>
            <a:endParaRPr lang="en-US">
              <a:solidFill>
                <a:srgbClr val="000000"/>
              </a:solidFill>
              <a:cs typeface="Times New Roman" pitchFamily="18" charset="0"/>
            </a:endParaRPr>
          </a:p>
          <a:p>
            <a:pPr lvl="1">
              <a:defRPr/>
            </a:pPr>
            <a:r>
              <a:rPr lang="en-US">
                <a:cs typeface="Times New Roman" pitchFamily="18" charset="0"/>
              </a:rPr>
              <a:t>Bees</a:t>
            </a:r>
            <a:endParaRPr lang="en-US">
              <a:solidFill>
                <a:srgbClr val="000000"/>
              </a:solidFill>
              <a:cs typeface="Times New Roman" pitchFamily="18" charset="0"/>
            </a:endParaRPr>
          </a:p>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0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0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0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How do we Manage Risk?</a:t>
            </a:r>
          </a:p>
        </p:txBody>
      </p:sp>
      <p:sp>
        <p:nvSpPr>
          <p:cNvPr id="184323" name="Rectangle 3"/>
          <p:cNvSpPr>
            <a:spLocks noGrp="1" noChangeArrowheads="1"/>
          </p:cNvSpPr>
          <p:nvPr>
            <p:ph type="body" idx="1"/>
          </p:nvPr>
        </p:nvSpPr>
        <p:spPr/>
        <p:txBody>
          <a:bodyPr/>
          <a:lstStyle/>
          <a:p>
            <a:pPr eaLnBrk="1" hangingPunct="1">
              <a:lnSpc>
                <a:spcPct val="90000"/>
              </a:lnSpc>
            </a:pPr>
            <a:r>
              <a:rPr lang="en-US" altLang="en-US" smtClean="0">
                <a:solidFill>
                  <a:srgbClr val="363636"/>
                </a:solidFill>
              </a:rPr>
              <a:t>The </a:t>
            </a:r>
            <a:r>
              <a:rPr lang="en-US" altLang="en-US" smtClean="0">
                <a:solidFill>
                  <a:schemeClr val="folHlink"/>
                </a:solidFill>
              </a:rPr>
              <a:t>Risk Asses</a:t>
            </a:r>
            <a:r>
              <a:rPr lang="en-US" altLang="en-US" smtClean="0">
                <a:solidFill>
                  <a:srgbClr val="4841D9"/>
                </a:solidFill>
              </a:rPr>
              <a:t>s</a:t>
            </a:r>
            <a:r>
              <a:rPr lang="en-US" altLang="en-US" smtClean="0">
                <a:solidFill>
                  <a:schemeClr val="folHlink"/>
                </a:solidFill>
              </a:rPr>
              <a:t>ment &amp; Safety Management Model (RASM)</a:t>
            </a:r>
            <a:r>
              <a:rPr lang="en-US" altLang="en-US" smtClean="0">
                <a:solidFill>
                  <a:srgbClr val="363636"/>
                </a:solidFill>
              </a:rPr>
              <a:t> takes into account the negative causation factors (Hazards) of other models</a:t>
            </a:r>
          </a:p>
          <a:p>
            <a:pPr eaLnBrk="1" hangingPunct="1">
              <a:lnSpc>
                <a:spcPct val="90000"/>
              </a:lnSpc>
            </a:pPr>
            <a:r>
              <a:rPr lang="en-US" altLang="en-US" smtClean="0">
                <a:solidFill>
                  <a:srgbClr val="363636"/>
                </a:solidFill>
              </a:rPr>
              <a:t>It also adds in positive </a:t>
            </a:r>
            <a:r>
              <a:rPr lang="en-US" altLang="en-US" smtClean="0">
                <a:solidFill>
                  <a:schemeClr val="folHlink"/>
                </a:solidFill>
              </a:rPr>
              <a:t>Safety Factors</a:t>
            </a:r>
            <a:r>
              <a:rPr lang="en-US" altLang="en-US" smtClean="0">
                <a:solidFill>
                  <a:srgbClr val="363636"/>
                </a:solidFill>
              </a:rPr>
              <a:t> which </a:t>
            </a:r>
            <a:r>
              <a:rPr lang="en-US" altLang="en-US" smtClean="0">
                <a:solidFill>
                  <a:schemeClr val="folHlink"/>
                </a:solidFill>
              </a:rPr>
              <a:t>interact dynamically</a:t>
            </a:r>
            <a:r>
              <a:rPr lang="en-US" altLang="en-US" smtClean="0">
                <a:solidFill>
                  <a:srgbClr val="363636"/>
                </a:solidFill>
              </a:rPr>
              <a:t> with the </a:t>
            </a:r>
            <a:r>
              <a:rPr lang="en-US" altLang="en-US" smtClean="0">
                <a:solidFill>
                  <a:schemeClr val="folHlink"/>
                </a:solidFill>
              </a:rPr>
              <a:t>Hazard Factors</a:t>
            </a:r>
            <a:r>
              <a:rPr lang="en-US" altLang="en-US" smtClean="0">
                <a:solidFill>
                  <a:srgbClr val="363636"/>
                </a:solidFill>
              </a:rPr>
              <a:t> to alter the </a:t>
            </a:r>
            <a:r>
              <a:rPr lang="en-US" altLang="en-US" smtClean="0">
                <a:solidFill>
                  <a:schemeClr val="folHlink"/>
                </a:solidFill>
              </a:rPr>
              <a:t>Risk Level</a:t>
            </a:r>
          </a:p>
          <a:p>
            <a:pPr eaLnBrk="1" hangingPunct="1">
              <a:lnSpc>
                <a:spcPct val="90000"/>
              </a:lnSpc>
            </a:pPr>
            <a:r>
              <a:rPr lang="en-US" altLang="en-US" smtClean="0">
                <a:solidFill>
                  <a:srgbClr val="363636"/>
                </a:solidFill>
              </a:rPr>
              <a:t>Managing risk can be by both </a:t>
            </a:r>
            <a:r>
              <a:rPr lang="en-US" altLang="en-US" smtClean="0">
                <a:solidFill>
                  <a:schemeClr val="folHlink"/>
                </a:solidFill>
              </a:rPr>
              <a:t>reducing</a:t>
            </a:r>
            <a:r>
              <a:rPr lang="en-US" altLang="en-US" smtClean="0">
                <a:solidFill>
                  <a:srgbClr val="363636"/>
                </a:solidFill>
              </a:rPr>
              <a:t> </a:t>
            </a:r>
            <a:r>
              <a:rPr lang="en-US" altLang="en-US" smtClean="0">
                <a:solidFill>
                  <a:schemeClr val="folHlink"/>
                </a:solidFill>
              </a:rPr>
              <a:t>Hazard Factors</a:t>
            </a:r>
            <a:r>
              <a:rPr lang="en-US" altLang="en-US" smtClean="0">
                <a:solidFill>
                  <a:srgbClr val="363636"/>
                </a:solidFill>
              </a:rPr>
              <a:t> and/or </a:t>
            </a:r>
            <a:r>
              <a:rPr lang="en-US" altLang="en-US" smtClean="0">
                <a:solidFill>
                  <a:schemeClr val="folHlink"/>
                </a:solidFill>
              </a:rPr>
              <a:t>adding Safety Factors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fade">
                                      <p:cBhvr>
                                        <p:cTn id="7" dur="20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fade">
                                      <p:cBhvr>
                                        <p:cTn id="12" dur="2000"/>
                                        <p:tgtEl>
                                          <p:spTgt spid="184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fade">
                                      <p:cBhvr>
                                        <p:cTn id="17" dur="2000"/>
                                        <p:tgtEl>
                                          <p:spTgt spid="184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mtClean="0"/>
              <a:t>Environmental Hazards</a:t>
            </a:r>
          </a:p>
        </p:txBody>
      </p:sp>
      <p:sp>
        <p:nvSpPr>
          <p:cNvPr id="88067" name="Rectangle 3"/>
          <p:cNvSpPr>
            <a:spLocks noGrp="1" noChangeArrowheads="1"/>
          </p:cNvSpPr>
          <p:nvPr>
            <p:ph type="body" idx="1"/>
          </p:nvPr>
        </p:nvSpPr>
        <p:spPr/>
        <p:txBody>
          <a:bodyPr/>
          <a:lstStyle/>
          <a:p>
            <a:pPr>
              <a:buFont typeface="Wingdings" pitchFamily="2" charset="2"/>
              <a:buChar char=""/>
              <a:defRPr/>
            </a:pPr>
            <a:r>
              <a:rPr lang="en-US" b="1" dirty="0">
                <a:cs typeface="Times New Roman" pitchFamily="18" charset="0"/>
              </a:rPr>
              <a:t>Crossing &amp; Hiking Along Roads</a:t>
            </a:r>
          </a:p>
          <a:p>
            <a:pPr lvl="1">
              <a:defRPr/>
            </a:pPr>
            <a:r>
              <a:rPr lang="en-US" dirty="0">
                <a:cs typeface="Times New Roman" pitchFamily="18" charset="0"/>
              </a:rPr>
              <a:t>Fast Traffic</a:t>
            </a:r>
          </a:p>
          <a:p>
            <a:pPr lvl="1">
              <a:defRPr/>
            </a:pPr>
            <a:r>
              <a:rPr lang="en-US" dirty="0">
                <a:cs typeface="Times New Roman" pitchFamily="18" charset="0"/>
              </a:rPr>
              <a:t>Poor Visibility</a:t>
            </a:r>
          </a:p>
          <a:p>
            <a:pPr lvl="1">
              <a:defRPr/>
            </a:pPr>
            <a:r>
              <a:rPr lang="en-US" dirty="0">
                <a:cs typeface="Times New Roman" pitchFamily="18" charset="0"/>
              </a:rPr>
              <a:t>No Shoulder</a:t>
            </a:r>
          </a:p>
          <a:p>
            <a:pPr>
              <a:buFont typeface="Wingdings" pitchFamily="2" charset="2"/>
              <a:buChar char=""/>
              <a:defRPr/>
            </a:pPr>
            <a:r>
              <a:rPr lang="en-US" b="1" dirty="0">
                <a:cs typeface="Times New Roman" pitchFamily="18" charset="0"/>
              </a:rPr>
              <a:t>Driving</a:t>
            </a:r>
          </a:p>
          <a:p>
            <a:pPr lvl="1">
              <a:defRPr/>
            </a:pPr>
            <a:r>
              <a:rPr lang="en-US" dirty="0">
                <a:cs typeface="Times New Roman" pitchFamily="18" charset="0"/>
              </a:rPr>
              <a:t>Bad road conditions</a:t>
            </a:r>
            <a:endParaRPr lang="en-US" dirty="0">
              <a:solidFill>
                <a:srgbClr val="000000"/>
              </a:solidFill>
              <a:cs typeface="Times New Roman" pitchFamily="18" charset="0"/>
            </a:endParaRPr>
          </a:p>
          <a:p>
            <a:pPr lvl="1">
              <a:defRPr/>
            </a:pPr>
            <a:r>
              <a:rPr lang="en-US" dirty="0">
                <a:cs typeface="Times New Roman" pitchFamily="18" charset="0"/>
              </a:rPr>
              <a:t>Darkness</a:t>
            </a:r>
            <a:endParaRPr lang="en-US" dirty="0">
              <a:solidFill>
                <a:srgbClr val="000000"/>
              </a:solidFill>
              <a:cs typeface="Times New Roman" pitchFamily="18" charset="0"/>
            </a:endParaRPr>
          </a:p>
          <a:p>
            <a:pPr lvl="1">
              <a:defRPr/>
            </a:pPr>
            <a:r>
              <a:rPr lang="en-US" dirty="0">
                <a:cs typeface="Times New Roman" pitchFamily="18" charset="0"/>
              </a:rPr>
              <a:t>Unfamiliar road</a:t>
            </a:r>
            <a:endParaRPr lang="en-US" dirty="0">
              <a:solidFill>
                <a:srgbClr val="000000"/>
              </a:solidFill>
              <a:cs typeface="Times New Roman" pitchFamily="18" charset="0"/>
            </a:endParaRPr>
          </a:p>
          <a:p>
            <a:pPr lvl="1">
              <a:defRPr/>
            </a:pPr>
            <a:r>
              <a:rPr lang="en-US" dirty="0">
                <a:cs typeface="Times New Roman" pitchFamily="18" charset="0"/>
              </a:rPr>
              <a:t>Difficult road (CLASS </a:t>
            </a:r>
            <a:r>
              <a:rPr lang="en-US" dirty="0" smtClean="0">
                <a:cs typeface="Times New Roman" pitchFamily="18" charset="0"/>
              </a:rPr>
              <a:t>1 </a:t>
            </a:r>
            <a:r>
              <a:rPr lang="en-US" dirty="0">
                <a:cs typeface="Times New Roman" pitchFamily="18" charset="0"/>
              </a:rPr>
              <a:t>- </a:t>
            </a:r>
            <a:r>
              <a:rPr lang="en-US" dirty="0" smtClean="0">
                <a:cs typeface="Times New Roman" pitchFamily="18" charset="0"/>
              </a:rPr>
              <a:t>6)</a:t>
            </a:r>
            <a:endParaRPr lang="en-US" dirty="0">
              <a:solidFill>
                <a:srgbClr val="000000"/>
              </a:solidFill>
              <a:cs typeface="Times New Roman" pitchFamily="18" charset="0"/>
            </a:endParaRPr>
          </a:p>
          <a:p>
            <a:pPr>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mtClean="0"/>
              <a:t>Equipment Hazards</a:t>
            </a:r>
          </a:p>
        </p:txBody>
      </p:sp>
      <p:sp>
        <p:nvSpPr>
          <p:cNvPr id="89091" name="Rectangle 3"/>
          <p:cNvSpPr>
            <a:spLocks noGrp="1" noChangeArrowheads="1"/>
          </p:cNvSpPr>
          <p:nvPr>
            <p:ph type="body" idx="1"/>
          </p:nvPr>
        </p:nvSpPr>
        <p:spPr/>
        <p:txBody>
          <a:bodyPr/>
          <a:lstStyle/>
          <a:p>
            <a:pPr>
              <a:defRPr/>
            </a:pPr>
            <a:r>
              <a:rPr lang="en-US" dirty="0">
                <a:cs typeface="Times New Roman" pitchFamily="18" charset="0"/>
              </a:rPr>
              <a:t>Broken stove</a:t>
            </a:r>
            <a:endParaRPr lang="en-US" dirty="0">
              <a:solidFill>
                <a:srgbClr val="000000"/>
              </a:solidFill>
              <a:cs typeface="Times New Roman" pitchFamily="18" charset="0"/>
            </a:endParaRPr>
          </a:p>
          <a:p>
            <a:pPr>
              <a:defRPr/>
            </a:pPr>
            <a:r>
              <a:rPr lang="en-US" dirty="0">
                <a:cs typeface="Times New Roman" pitchFamily="18" charset="0"/>
              </a:rPr>
              <a:t>Boots not broken in</a:t>
            </a:r>
            <a:endParaRPr lang="en-US" dirty="0">
              <a:solidFill>
                <a:srgbClr val="000000"/>
              </a:solidFill>
              <a:cs typeface="Times New Roman" pitchFamily="18" charset="0"/>
            </a:endParaRPr>
          </a:p>
          <a:p>
            <a:pPr>
              <a:defRPr/>
            </a:pPr>
            <a:r>
              <a:rPr lang="en-US" dirty="0">
                <a:cs typeface="Times New Roman" pitchFamily="18" charset="0"/>
              </a:rPr>
              <a:t>Improper clothing</a:t>
            </a:r>
            <a:endParaRPr lang="en-US" dirty="0">
              <a:solidFill>
                <a:srgbClr val="000000"/>
              </a:solidFill>
              <a:cs typeface="Times New Roman" pitchFamily="18" charset="0"/>
            </a:endParaRPr>
          </a:p>
          <a:p>
            <a:pPr>
              <a:defRPr/>
            </a:pPr>
            <a:r>
              <a:rPr lang="en-US" dirty="0">
                <a:cs typeface="Times New Roman" pitchFamily="18" charset="0"/>
              </a:rPr>
              <a:t>Inoperative equipment</a:t>
            </a:r>
          </a:p>
          <a:p>
            <a:pPr>
              <a:defRPr/>
            </a:pPr>
            <a:r>
              <a:rPr lang="en-US" dirty="0">
                <a:cs typeface="Times New Roman" pitchFamily="18" charset="0"/>
              </a:rPr>
              <a:t>Improper food</a:t>
            </a:r>
            <a:endParaRPr lang="en-US" dirty="0">
              <a:solidFill>
                <a:srgbClr val="000000"/>
              </a:solidFill>
              <a:cs typeface="Times New Roman" pitchFamily="18" charset="0"/>
            </a:endParaRP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mtClean="0"/>
              <a:t>People Hazards</a:t>
            </a:r>
          </a:p>
        </p:txBody>
      </p:sp>
      <p:sp>
        <p:nvSpPr>
          <p:cNvPr id="90115" name="Rectangle 3"/>
          <p:cNvSpPr>
            <a:spLocks noGrp="1" noChangeArrowheads="1"/>
          </p:cNvSpPr>
          <p:nvPr>
            <p:ph type="body" idx="1"/>
          </p:nvPr>
        </p:nvSpPr>
        <p:spPr/>
        <p:txBody>
          <a:bodyPr/>
          <a:lstStyle/>
          <a:p>
            <a:pPr>
              <a:buFont typeface="Wingdings" pitchFamily="2" charset="2"/>
              <a:buChar char=""/>
              <a:defRPr/>
            </a:pPr>
            <a:r>
              <a:rPr lang="en-US" b="1"/>
              <a:t>Everyone</a:t>
            </a:r>
          </a:p>
          <a:p>
            <a:pPr lvl="1">
              <a:defRPr/>
            </a:pPr>
            <a:r>
              <a:rPr lang="en-US"/>
              <a:t>Medical Conditions</a:t>
            </a:r>
          </a:p>
          <a:p>
            <a:pPr lvl="1">
              <a:defRPr/>
            </a:pPr>
            <a:r>
              <a:rPr lang="en-US"/>
              <a:t>Physical Condition</a:t>
            </a:r>
          </a:p>
          <a:p>
            <a:pPr lvl="1">
              <a:defRPr/>
            </a:pPr>
            <a:r>
              <a:rPr lang="en-US"/>
              <a:t>Fatigue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smtClean="0"/>
              <a:t>People Hazards</a:t>
            </a:r>
          </a:p>
        </p:txBody>
      </p:sp>
      <p:sp>
        <p:nvSpPr>
          <p:cNvPr id="91139" name="Rectangle 3"/>
          <p:cNvSpPr>
            <a:spLocks noGrp="1" noChangeArrowheads="1"/>
          </p:cNvSpPr>
          <p:nvPr>
            <p:ph type="body" idx="1"/>
          </p:nvPr>
        </p:nvSpPr>
        <p:spPr/>
        <p:txBody>
          <a:bodyPr/>
          <a:lstStyle/>
          <a:p>
            <a:pPr>
              <a:buFont typeface="Wingdings" pitchFamily="2" charset="2"/>
              <a:buChar char=""/>
              <a:defRPr/>
            </a:pPr>
            <a:r>
              <a:rPr lang="en-US" b="1">
                <a:cs typeface="Times New Roman" pitchFamily="18" charset="0"/>
              </a:rPr>
              <a:t>Participants</a:t>
            </a:r>
            <a:endParaRPr lang="en-US">
              <a:solidFill>
                <a:srgbClr val="000000"/>
              </a:solidFill>
              <a:cs typeface="Times New Roman" pitchFamily="18" charset="0"/>
            </a:endParaRPr>
          </a:p>
          <a:p>
            <a:pPr lvl="1">
              <a:defRPr/>
            </a:pPr>
            <a:r>
              <a:rPr lang="en-US">
                <a:cs typeface="Times New Roman" pitchFamily="18" charset="0"/>
              </a:rPr>
              <a:t>No awareness of hazards</a:t>
            </a:r>
            <a:endParaRPr lang="en-US">
              <a:solidFill>
                <a:srgbClr val="000000"/>
              </a:solidFill>
              <a:cs typeface="Times New Roman" pitchFamily="18" charset="0"/>
            </a:endParaRPr>
          </a:p>
          <a:p>
            <a:pPr lvl="1">
              <a:defRPr/>
            </a:pPr>
            <a:r>
              <a:rPr lang="en-US">
                <a:cs typeface="Times New Roman" pitchFamily="18" charset="0"/>
              </a:rPr>
              <a:t>No skills to avoid hazards</a:t>
            </a:r>
            <a:endParaRPr lang="en-US">
              <a:solidFill>
                <a:srgbClr val="000000"/>
              </a:solidFill>
              <a:cs typeface="Times New Roman" pitchFamily="18" charset="0"/>
            </a:endParaRPr>
          </a:p>
          <a:p>
            <a:pPr lvl="1">
              <a:defRPr/>
            </a:pPr>
            <a:r>
              <a:rPr lang="en-US">
                <a:cs typeface="Times New Roman" pitchFamily="18" charset="0"/>
              </a:rPr>
              <a:t>Won’t follow instructions</a:t>
            </a:r>
            <a:endParaRPr lang="en-US">
              <a:solidFill>
                <a:srgbClr val="000000"/>
              </a:solidFill>
              <a:cs typeface="Times New Roman" pitchFamily="18" charset="0"/>
            </a:endParaRPr>
          </a:p>
          <a:p>
            <a:pPr lvl="1">
              <a:defRPr/>
            </a:pPr>
            <a:r>
              <a:rPr lang="en-US">
                <a:cs typeface="Times New Roman" pitchFamily="18" charset="0"/>
              </a:rPr>
              <a:t>Irresponsible/careless attitude towards self, others, equipment</a:t>
            </a:r>
            <a:endParaRPr lang="en-US">
              <a:solidFill>
                <a:srgbClr val="000000"/>
              </a:solidFill>
              <a:cs typeface="Times New Roman" pitchFamily="18" charset="0"/>
            </a:endParaRPr>
          </a:p>
          <a:p>
            <a:pPr lvl="1">
              <a:defRPr/>
            </a:pPr>
            <a:r>
              <a:rPr lang="en-US">
                <a:cs typeface="Times New Roman" pitchFamily="18" charset="0"/>
              </a:rPr>
              <a:t>Poor physical strength, stamina</a:t>
            </a:r>
            <a:endParaRPr lang="en-US">
              <a:solidFill>
                <a:srgbClr val="000000"/>
              </a:solidFill>
              <a:cs typeface="Times New Roman" pitchFamily="18" charset="0"/>
            </a:endParaRPr>
          </a:p>
          <a:p>
            <a:pPr lvl="1">
              <a:defRPr/>
            </a:pPr>
            <a:r>
              <a:rPr lang="en-US">
                <a:cs typeface="Times New Roman" pitchFamily="18" charset="0"/>
              </a:rPr>
              <a:t>Need to "prove" self, macho attitude</a:t>
            </a:r>
            <a:endParaRPr lang="en-US">
              <a:solidFill>
                <a:srgbClr val="000000"/>
              </a:solidFill>
              <a:cs typeface="Times New Roman" pitchFamily="18" charset="0"/>
            </a:endParaRPr>
          </a:p>
          <a:p>
            <a:pPr lvl="1">
              <a:defRPr/>
            </a:pPr>
            <a:r>
              <a:rPr lang="en-US">
                <a:cs typeface="Times New Roman" pitchFamily="18" charset="0"/>
              </a:rPr>
              <a:t>Fear/anxiety</a:t>
            </a:r>
            <a:endParaRPr lang="en-US">
              <a:solidFill>
                <a:srgbClr val="000000"/>
              </a:solidFill>
              <a:cs typeface="Times New Roman" pitchFamily="18" charset="0"/>
            </a:endParaRPr>
          </a:p>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mtClean="0"/>
              <a:t>People Hazards</a:t>
            </a:r>
          </a:p>
        </p:txBody>
      </p:sp>
      <p:sp>
        <p:nvSpPr>
          <p:cNvPr id="92163" name="Rectangle 3"/>
          <p:cNvSpPr>
            <a:spLocks noGrp="1" noChangeArrowheads="1"/>
          </p:cNvSpPr>
          <p:nvPr>
            <p:ph type="body" idx="1"/>
          </p:nvPr>
        </p:nvSpPr>
        <p:spPr/>
        <p:txBody>
          <a:bodyPr/>
          <a:lstStyle/>
          <a:p>
            <a:pPr>
              <a:buFont typeface="Wingdings" pitchFamily="2" charset="2"/>
              <a:buChar char=""/>
              <a:defRPr/>
            </a:pPr>
            <a:r>
              <a:rPr lang="en-US" b="1">
                <a:cs typeface="Times New Roman" pitchFamily="18" charset="0"/>
              </a:rPr>
              <a:t>Leaders</a:t>
            </a:r>
            <a:endParaRPr lang="en-US">
              <a:solidFill>
                <a:srgbClr val="000000"/>
              </a:solidFill>
              <a:cs typeface="Times New Roman" pitchFamily="18" charset="0"/>
            </a:endParaRPr>
          </a:p>
          <a:p>
            <a:pPr lvl="1">
              <a:defRPr/>
            </a:pPr>
            <a:r>
              <a:rPr lang="en-US">
                <a:cs typeface="Times New Roman" pitchFamily="18" charset="0"/>
              </a:rPr>
              <a:t>Lack of knowledge of environmental hazards</a:t>
            </a:r>
            <a:endParaRPr lang="en-US">
              <a:solidFill>
                <a:srgbClr val="000000"/>
              </a:solidFill>
              <a:cs typeface="Times New Roman" pitchFamily="18" charset="0"/>
            </a:endParaRPr>
          </a:p>
          <a:p>
            <a:pPr lvl="1">
              <a:defRPr/>
            </a:pPr>
            <a:r>
              <a:rPr lang="en-US">
                <a:cs typeface="Times New Roman" pitchFamily="18" charset="0"/>
              </a:rPr>
              <a:t>Inadequate skills to extricate group and self from hazards</a:t>
            </a:r>
            <a:endParaRPr lang="en-US">
              <a:solidFill>
                <a:srgbClr val="000000"/>
              </a:solidFill>
              <a:cs typeface="Times New Roman" pitchFamily="18" charset="0"/>
            </a:endParaRPr>
          </a:p>
          <a:p>
            <a:pPr lvl="1">
              <a:defRPr/>
            </a:pPr>
            <a:r>
              <a:rPr lang="en-US">
                <a:cs typeface="Times New Roman" pitchFamily="18" charset="0"/>
              </a:rPr>
              <a:t>Poor safety judgment</a:t>
            </a:r>
            <a:endParaRPr lang="en-US">
              <a:solidFill>
                <a:srgbClr val="000000"/>
              </a:solidFill>
              <a:cs typeface="Times New Roman" pitchFamily="18" charset="0"/>
            </a:endParaRPr>
          </a:p>
          <a:p>
            <a:pPr lvl="1">
              <a:defRPr/>
            </a:pPr>
            <a:r>
              <a:rPr lang="en-US">
                <a:cs typeface="Times New Roman" pitchFamily="18" charset="0"/>
              </a:rPr>
              <a:t>Poor teaching skills</a:t>
            </a:r>
            <a:endParaRPr lang="en-US">
              <a:solidFill>
                <a:srgbClr val="000000"/>
              </a:solidFill>
              <a:cs typeface="Times New Roman" pitchFamily="18" charset="0"/>
            </a:endParaRPr>
          </a:p>
          <a:p>
            <a:pPr lvl="1">
              <a:defRPr/>
            </a:pPr>
            <a:r>
              <a:rPr lang="en-US">
                <a:cs typeface="Times New Roman" pitchFamily="18" charset="0"/>
              </a:rPr>
              <a:t>Instructions unclear</a:t>
            </a:r>
            <a:endParaRPr lang="en-US">
              <a:solidFill>
                <a:srgbClr val="000000"/>
              </a:solidFill>
              <a:cs typeface="Times New Roman" pitchFamily="18" charset="0"/>
            </a:endParaRPr>
          </a:p>
          <a:p>
            <a:pPr lvl="1">
              <a:defRPr/>
            </a:pPr>
            <a:r>
              <a:rPr lang="en-US">
                <a:cs typeface="Times New Roman" pitchFamily="18" charset="0"/>
              </a:rPr>
              <a:t>Poor supervisor, does not correct problems</a:t>
            </a:r>
            <a:endParaRPr lang="en-US">
              <a:solidFill>
                <a:srgbClr val="000000"/>
              </a:solidFill>
              <a:cs typeface="Times New Roman" pitchFamily="18" charset="0"/>
            </a:endParaRPr>
          </a:p>
          <a:p>
            <a:pPr lvl="1">
              <a:defRPr/>
            </a:pPr>
            <a:r>
              <a:rPr lang="en-US">
                <a:cs typeface="Times New Roman" pitchFamily="18" charset="0"/>
              </a:rPr>
              <a:t>Ineffectual under stress</a:t>
            </a:r>
            <a:endParaRPr lang="en-US">
              <a:solidFill>
                <a:srgbClr val="000000"/>
              </a:solidFill>
              <a:cs typeface="Times New Roman" pitchFamily="18" charset="0"/>
            </a:endParaRPr>
          </a:p>
          <a:p>
            <a:pPr>
              <a:buFontTx/>
              <a:buNone/>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smtClean="0"/>
              <a:t>People Hazards</a:t>
            </a:r>
          </a:p>
        </p:txBody>
      </p:sp>
      <p:sp>
        <p:nvSpPr>
          <p:cNvPr id="93187" name="Rectangle 3"/>
          <p:cNvSpPr>
            <a:spLocks noGrp="1" noChangeArrowheads="1"/>
          </p:cNvSpPr>
          <p:nvPr>
            <p:ph type="body" idx="1"/>
          </p:nvPr>
        </p:nvSpPr>
        <p:spPr/>
        <p:txBody>
          <a:bodyPr/>
          <a:lstStyle/>
          <a:p>
            <a:pPr>
              <a:buFont typeface="Wingdings" pitchFamily="2" charset="2"/>
              <a:buChar char=""/>
              <a:defRPr/>
            </a:pPr>
            <a:r>
              <a:rPr lang="en-US" sz="2800" b="1" dirty="0">
                <a:cs typeface="Times New Roman" pitchFamily="18" charset="0"/>
              </a:rPr>
              <a:t>Group </a:t>
            </a:r>
            <a:endParaRPr lang="en-US" sz="2800" dirty="0">
              <a:solidFill>
                <a:srgbClr val="000000"/>
              </a:solidFill>
              <a:cs typeface="Times New Roman" pitchFamily="18" charset="0"/>
            </a:endParaRPr>
          </a:p>
          <a:p>
            <a:pPr lvl="1">
              <a:defRPr/>
            </a:pPr>
            <a:r>
              <a:rPr lang="en-US" sz="2400" dirty="0">
                <a:cs typeface="Times New Roman" pitchFamily="18" charset="0"/>
              </a:rPr>
              <a:t>group not yet formed, lacks cooperative structure </a:t>
            </a:r>
            <a:endParaRPr lang="en-US" sz="2400" dirty="0">
              <a:solidFill>
                <a:srgbClr val="000000"/>
              </a:solidFill>
              <a:cs typeface="Times New Roman" pitchFamily="18" charset="0"/>
            </a:endParaRPr>
          </a:p>
          <a:p>
            <a:pPr lvl="1">
              <a:defRPr/>
            </a:pPr>
            <a:r>
              <a:rPr lang="en-US" sz="2400" dirty="0">
                <a:cs typeface="Times New Roman" pitchFamily="18" charset="0"/>
              </a:rPr>
              <a:t>interpersonal frictions unresolved </a:t>
            </a:r>
            <a:endParaRPr lang="en-US" sz="2400" dirty="0">
              <a:solidFill>
                <a:srgbClr val="000000"/>
              </a:solidFill>
              <a:cs typeface="Times New Roman" pitchFamily="18" charset="0"/>
            </a:endParaRPr>
          </a:p>
          <a:p>
            <a:pPr lvl="1">
              <a:defRPr/>
            </a:pPr>
            <a:r>
              <a:rPr lang="en-US" sz="2400" dirty="0">
                <a:cs typeface="Times New Roman" pitchFamily="18" charset="0"/>
              </a:rPr>
              <a:t>poor communication</a:t>
            </a:r>
          </a:p>
          <a:p>
            <a:pPr lvl="1">
              <a:defRPr/>
            </a:pPr>
            <a:r>
              <a:rPr lang="en-US" sz="2400" dirty="0">
                <a:cs typeface="Times New Roman" pitchFamily="18" charset="0"/>
              </a:rPr>
              <a:t>excessive competition </a:t>
            </a:r>
            <a:endParaRPr lang="en-US" sz="2400" dirty="0">
              <a:solidFill>
                <a:srgbClr val="000000"/>
              </a:solidFill>
              <a:cs typeface="Times New Roman" pitchFamily="18" charset="0"/>
            </a:endParaRPr>
          </a:p>
          <a:p>
            <a:pPr lvl="1">
              <a:defRPr/>
            </a:pPr>
            <a:r>
              <a:rPr lang="en-US" sz="2400" dirty="0">
                <a:cs typeface="Times New Roman" pitchFamily="18" charset="0"/>
              </a:rPr>
              <a:t>lack of concern for slow or different individuals </a:t>
            </a:r>
            <a:endParaRPr lang="en-US" sz="2400" dirty="0">
              <a:solidFill>
                <a:srgbClr val="000000"/>
              </a:solidFill>
              <a:cs typeface="Times New Roman" pitchFamily="18" charset="0"/>
            </a:endParaRPr>
          </a:p>
          <a:p>
            <a:pPr lvl="1">
              <a:defRPr/>
            </a:pPr>
            <a:r>
              <a:rPr lang="en-US" sz="2400" dirty="0">
                <a:cs typeface="Times New Roman" pitchFamily="18" charset="0"/>
              </a:rPr>
              <a:t>excessive pressure or stress to “</a:t>
            </a:r>
            <a:r>
              <a:rPr lang="en-US" sz="2400" dirty="0" err="1">
                <a:cs typeface="Times New Roman" pitchFamily="18" charset="0"/>
              </a:rPr>
              <a:t>perform”macho</a:t>
            </a:r>
            <a:r>
              <a:rPr lang="en-US" sz="2400" dirty="0">
                <a:cs typeface="Times New Roman" pitchFamily="18" charset="0"/>
              </a:rPr>
              <a:t> </a:t>
            </a:r>
            <a:endParaRPr lang="en-US" sz="2400" dirty="0">
              <a:solidFill>
                <a:srgbClr val="000000"/>
              </a:solidFill>
              <a:cs typeface="Times New Roman" pitchFamily="18" charset="0"/>
            </a:endParaRPr>
          </a:p>
          <a:p>
            <a:pPr lvl="1">
              <a:defRPr/>
            </a:pPr>
            <a:r>
              <a:rPr lang="en-US" sz="2400" dirty="0">
                <a:cs typeface="Times New Roman" pitchFamily="18" charset="0"/>
              </a:rPr>
              <a:t>no practice in working harmoniously under stress </a:t>
            </a:r>
            <a:endParaRPr lang="en-US" sz="2400" dirty="0">
              <a:solidFill>
                <a:srgbClr val="000000"/>
              </a:solidFill>
              <a:cs typeface="Times New Roman" pitchFamily="18" charset="0"/>
            </a:endParaRPr>
          </a:p>
          <a:p>
            <a:pPr lvl="1">
              <a:defRPr/>
            </a:pPr>
            <a:r>
              <a:rPr lang="en-US" sz="2400" dirty="0">
                <a:cs typeface="Times New Roman" pitchFamily="18" charset="0"/>
              </a:rPr>
              <a:t>splintering into sub-groups </a:t>
            </a:r>
            <a:endParaRPr lang="en-US" sz="2400" dirty="0">
              <a:solidFill>
                <a:srgbClr val="000000"/>
              </a:solidFill>
              <a:cs typeface="Times New Roman" pitchFamily="18" charset="0"/>
            </a:endParaRPr>
          </a:p>
          <a:p>
            <a:pPr>
              <a:buFontTx/>
              <a:buNone/>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18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18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Objectives</a:t>
            </a:r>
          </a:p>
        </p:txBody>
      </p:sp>
      <p:sp>
        <p:nvSpPr>
          <p:cNvPr id="3" name="Content Placeholder 2"/>
          <p:cNvSpPr>
            <a:spLocks noGrp="1"/>
          </p:cNvSpPr>
          <p:nvPr>
            <p:ph idx="1"/>
          </p:nvPr>
        </p:nvSpPr>
        <p:spPr/>
        <p:txBody>
          <a:bodyPr/>
          <a:lstStyle/>
          <a:p>
            <a:pPr>
              <a:defRPr/>
            </a:pPr>
            <a:r>
              <a:rPr lang="en-US" dirty="0" smtClean="0"/>
              <a:t>Define Risk</a:t>
            </a:r>
          </a:p>
          <a:p>
            <a:pPr>
              <a:defRPr/>
            </a:pPr>
            <a:r>
              <a:rPr lang="en-US" dirty="0" smtClean="0"/>
              <a:t>Identify the major causal factors in accidents/near misses</a:t>
            </a:r>
          </a:p>
          <a:p>
            <a:pPr>
              <a:defRPr/>
            </a:pPr>
            <a:r>
              <a:rPr lang="en-US" dirty="0" smtClean="0"/>
              <a:t>Explore a model for managing risk that incorporates the major causal factors</a:t>
            </a:r>
          </a:p>
          <a:p>
            <a:pPr>
              <a:defRPr/>
            </a:pPr>
            <a:r>
              <a:rPr lang="en-US" dirty="0" smtClean="0"/>
              <a:t>Identify best practices for assessing and managing risk before an event</a:t>
            </a:r>
          </a:p>
          <a:p>
            <a:pPr>
              <a:defRPr/>
            </a:pPr>
            <a:r>
              <a:rPr lang="en-US" dirty="0" smtClean="0"/>
              <a:t>Identify procedures for evaluating risk and mitigating it in the field</a:t>
            </a:r>
          </a:p>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Definitions of Risk</a:t>
            </a:r>
          </a:p>
        </p:txBody>
      </p:sp>
      <p:sp>
        <p:nvSpPr>
          <p:cNvPr id="166915" name="Rectangle 3"/>
          <p:cNvSpPr>
            <a:spLocks noGrp="1" noChangeArrowheads="1"/>
          </p:cNvSpPr>
          <p:nvPr>
            <p:ph type="body" idx="1"/>
          </p:nvPr>
        </p:nvSpPr>
        <p:spPr/>
        <p:txBody>
          <a:bodyPr/>
          <a:lstStyle/>
          <a:p>
            <a:pPr eaLnBrk="1" hangingPunct="1"/>
            <a:r>
              <a:rPr lang="en-US" altLang="en-US" sz="2800" smtClean="0">
                <a:solidFill>
                  <a:srgbClr val="363636"/>
                </a:solidFill>
              </a:rPr>
              <a:t>The probability that something will cause injury or harm</a:t>
            </a:r>
          </a:p>
          <a:p>
            <a:pPr eaLnBrk="1" hangingPunct="1"/>
            <a:r>
              <a:rPr lang="en-US" altLang="en-US" sz="2800" smtClean="0">
                <a:solidFill>
                  <a:srgbClr val="363636"/>
                </a:solidFill>
              </a:rPr>
              <a:t>A venture undertaken without regard to possible loss or injury</a:t>
            </a:r>
          </a:p>
          <a:p>
            <a:pPr eaLnBrk="1" hangingPunct="1"/>
            <a:r>
              <a:rPr lang="en-US" altLang="en-US" sz="2800" smtClean="0">
                <a:solidFill>
                  <a:srgbClr val="363636"/>
                </a:solidFill>
              </a:rPr>
              <a:t>Exposure to chance of loss or damage</a:t>
            </a:r>
          </a:p>
          <a:p>
            <a:pPr eaLnBrk="1" hangingPunct="1"/>
            <a:r>
              <a:rPr lang="en-US" altLang="en-US" sz="2800" smtClean="0">
                <a:solidFill>
                  <a:srgbClr val="363636"/>
                </a:solidFill>
              </a:rPr>
              <a:t>The potential for losing something of value</a:t>
            </a:r>
          </a:p>
          <a:p>
            <a:pPr eaLnBrk="1" hangingPunct="1"/>
            <a:r>
              <a:rPr lang="en-US" altLang="en-US" sz="2800" smtClean="0">
                <a:solidFill>
                  <a:srgbClr val="363636"/>
                </a:solidFill>
              </a:rPr>
              <a:t>Any uncertainty about a future event that threatens your organization’s ability to accomplish its mission (Insurance industry)</a:t>
            </a:r>
          </a:p>
          <a:p>
            <a:pPr eaLnBrk="1" hangingPunct="1"/>
            <a:r>
              <a:rPr lang="en-US" altLang="en-US" sz="2800" smtClean="0">
                <a:solidFill>
                  <a:srgbClr val="363636"/>
                </a:solidFill>
              </a:rPr>
              <a:t>Potential of gaining something of value (Finance)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fade">
                                      <p:cBhvr>
                                        <p:cTn id="7" dur="2000"/>
                                        <p:tgtEl>
                                          <p:spTgt spid="166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fade">
                                      <p:cBhvr>
                                        <p:cTn id="12" dur="2000"/>
                                        <p:tgtEl>
                                          <p:spTgt spid="166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6915">
                                            <p:txEl>
                                              <p:pRg st="2" end="2"/>
                                            </p:txEl>
                                          </p:spTgt>
                                        </p:tgtEl>
                                        <p:attrNameLst>
                                          <p:attrName>style.visibility</p:attrName>
                                        </p:attrNameLst>
                                      </p:cBhvr>
                                      <p:to>
                                        <p:strVal val="visible"/>
                                      </p:to>
                                    </p:set>
                                    <p:animEffect transition="in" filter="fade">
                                      <p:cBhvr>
                                        <p:cTn id="17" dur="2000"/>
                                        <p:tgtEl>
                                          <p:spTgt spid="166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6915">
                                            <p:txEl>
                                              <p:pRg st="3" end="3"/>
                                            </p:txEl>
                                          </p:spTgt>
                                        </p:tgtEl>
                                        <p:attrNameLst>
                                          <p:attrName>style.visibility</p:attrName>
                                        </p:attrNameLst>
                                      </p:cBhvr>
                                      <p:to>
                                        <p:strVal val="visible"/>
                                      </p:to>
                                    </p:set>
                                    <p:animEffect transition="in" filter="fade">
                                      <p:cBhvr>
                                        <p:cTn id="22" dur="2000"/>
                                        <p:tgtEl>
                                          <p:spTgt spid="166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6915">
                                            <p:txEl>
                                              <p:pRg st="4" end="4"/>
                                            </p:txEl>
                                          </p:spTgt>
                                        </p:tgtEl>
                                        <p:attrNameLst>
                                          <p:attrName>style.visibility</p:attrName>
                                        </p:attrNameLst>
                                      </p:cBhvr>
                                      <p:to>
                                        <p:strVal val="visible"/>
                                      </p:to>
                                    </p:set>
                                    <p:animEffect transition="in" filter="fade">
                                      <p:cBhvr>
                                        <p:cTn id="27" dur="2000"/>
                                        <p:tgtEl>
                                          <p:spTgt spid="1669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6915">
                                            <p:txEl>
                                              <p:pRg st="5" end="5"/>
                                            </p:txEl>
                                          </p:spTgt>
                                        </p:tgtEl>
                                        <p:attrNameLst>
                                          <p:attrName>style.visibility</p:attrName>
                                        </p:attrNameLst>
                                      </p:cBhvr>
                                      <p:to>
                                        <p:strVal val="visible"/>
                                      </p:to>
                                    </p:set>
                                    <p:animEffect transition="in" filter="fade">
                                      <p:cBhvr>
                                        <p:cTn id="32" dur="2000"/>
                                        <p:tgtEl>
                                          <p:spTgt spid="166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isk Assessment &amp;amp; Safety Management Model (RASM) ©&amp;quot;&quot;/&gt;&lt;property id=&quot;20307&quot; value=&quot;256&quot;/&gt;&lt;/object&gt;&lt;object type=&quot;3&quot; unique_id=&quot;10005&quot;&gt;&lt;property id=&quot;20148&quot; value=&quot;5&quot;/&gt;&lt;property id=&quot;20300&quot; value=&quot;Slide 7 - &amp;quot;How do we Manage Risk?&amp;quot;&quot;/&gt;&lt;property id=&quot;20307&quot; value=&quot;323&quot;/&gt;&lt;/object&gt;&lt;object type=&quot;3&quot; unique_id=&quot;10006&quot;&gt;&lt;property id=&quot;20148&quot; value=&quot;5&quot;/&gt;&lt;property id=&quot;20300&quot; value=&quot;Slide 8 - &amp;quot;Objectives&amp;quot;&quot;/&gt;&lt;property id=&quot;20307&quot; value=&quot;445&quot;/&gt;&lt;/object&gt;&lt;object type=&quot;3&quot; unique_id=&quot;10007&quot;&gt;&lt;property id=&quot;20148&quot; value=&quot;5&quot;/&gt;&lt;property id=&quot;20300&quot; value=&quot;Slide 9 - &amp;quot;Definitions of Risk&amp;quot;&quot;/&gt;&lt;property id=&quot;20307&quot; value=&quot;311&quot;/&gt;&lt;/object&gt;&lt;object type=&quot;3&quot; unique_id=&quot;10008&quot;&gt;&lt;property id=&quot;20148&quot; value=&quot;5&quot;/&gt;&lt;property id=&quot;20300&quot; value=&quot;Slide 10 - &amp;quot;Defining Risk&amp;quot;&quot;/&gt;&lt;property id=&quot;20307&quot; value=&quot;451&quot;/&gt;&lt;/object&gt;&lt;object type=&quot;3&quot; unique_id=&quot;10009&quot;&gt;&lt;property id=&quot;20148&quot; value=&quot;5&quot;/&gt;&lt;property id=&quot;20300&quot; value=&quot;Slide 11 - &amp;quot;Risk is…&amp;quot;&quot;/&gt;&lt;property id=&quot;20307&quot; value=&quot;452&quot;/&gt;&lt;/object&gt;&lt;object type=&quot;3&quot; unique_id=&quot;10010&quot;&gt;&lt;property id=&quot;20148&quot; value=&quot;5&quot;/&gt;&lt;property id=&quot;20300&quot; value=&quot;Slide 12 - &amp;quot;Risk Formula&amp;quot;&quot;/&gt;&lt;property id=&quot;20307&quot; value=&quot;415&quot;/&gt;&lt;/object&gt;&lt;object type=&quot;3&quot; unique_id=&quot;10011&quot;&gt;&lt;property id=&quot;20148&quot; value=&quot;5&quot;/&gt;&lt;property id=&quot;20300&quot; value=&quot;Slide 13 - &amp;quot;Acceptable Risk Level&amp;quot;&quot;/&gt;&lt;property id=&quot;20307&quot; value=&quot;326&quot;/&gt;&lt;/object&gt;&lt;object type=&quot;3&quot; unique_id=&quot;10013&quot;&gt;&lt;property id=&quot;20148&quot; value=&quot;5&quot;/&gt;&lt;property id=&quot;20300&quot; value=&quot;Slide 15 - &amp;quot;Why do Accidents Happen?&amp;quot;&quot;/&gt;&lt;property id=&quot;20307&quot; value=&quot;398&quot;/&gt;&lt;/object&gt;&lt;object type=&quot;3&quot; unique_id=&quot;10014&quot;&gt;&lt;property id=&quot;20148&quot; value=&quot;5&quot;/&gt;&lt;property id=&quot;20300&quot; value=&quot;Slide 16 - &amp;quot;An Accident in the making…&amp;quot;&quot;/&gt;&lt;property id=&quot;20307&quot; value=&quot;396&quot;/&gt;&lt;/object&gt;&lt;object type=&quot;3&quot; unique_id=&quot;10015&quot;&gt;&lt;property id=&quot;20148&quot; value=&quot;5&quot;/&gt;&lt;property id=&quot;20300&quot; value=&quot;Slide 17 - &amp;quot;Hazard Factors&amp;quot;&quot;/&gt;&lt;property id=&quot;20307&quot; value=&quot;421&quot;/&gt;&lt;/object&gt;&lt;object type=&quot;3&quot; unique_id=&quot;10016&quot;&gt;&lt;property id=&quot;20148&quot; value=&quot;5&quot;/&gt;&lt;property id=&quot;20300&quot; value=&quot;Slide 18 - &amp;quot;Hazard Factors&amp;quot;&quot;/&gt;&lt;property id=&quot;20307&quot; value=&quot;277&quot;/&gt;&lt;/object&gt;&lt;object type=&quot;3&quot; unique_id=&quot;10017&quot;&gt;&lt;property id=&quot;20148&quot; value=&quot;5&quot;/&gt;&lt;property id=&quot;20300&quot; value=&quot;Slide 19 - &amp;quot;Risk Assessment &amp;amp; Safety Management Model (RASM) ©&amp;quot;&quot;/&gt;&lt;property id=&quot;20307&quot; value=&quot;337&quot;/&gt;&lt;/object&gt;&lt;object type=&quot;3&quot; unique_id=&quot;10018&quot;&gt;&lt;property id=&quot;20148&quot; value=&quot;5&quot;/&gt;&lt;property id=&quot;20300&quot; value=&quot;Slide 20 - &amp;quot;Hazard Factors&amp;quot;&quot;/&gt;&lt;property id=&quot;20307&quot; value=&quot;419&quot;/&gt;&lt;/object&gt;&lt;object type=&quot;3&quot; unique_id=&quot;10019&quot;&gt;&lt;property id=&quot;20148&quot; value=&quot;5&quot;/&gt;&lt;property id=&quot;20300&quot; value=&quot;Slide 21 - &amp;quot;Hazard Factors&amp;quot;&quot;/&gt;&lt;property id=&quot;20307&quot; value=&quot;403&quot;/&gt;&lt;/object&gt;&lt;object type=&quot;3&quot; unique_id=&quot;10020&quot;&gt;&lt;property id=&quot;20148&quot; value=&quot;5&quot;/&gt;&lt;property id=&quot;20300&quot; value=&quot;Slide 23 - &amp;quot;Hazard Impact&amp;quot;&quot;/&gt;&lt;property id=&quot;20307&quot; value=&quot;406&quot;/&gt;&lt;/object&gt;&lt;object type=&quot;3&quot; unique_id=&quot;10021&quot;&gt;&lt;property id=&quot;20148&quot; value=&quot;5&quot;/&gt;&lt;property id=&quot;20300&quot; value=&quot;Slide 24 - &amp;quot;Hazard Impact = ‘Ball Size’&amp;quot;&quot;/&gt;&lt;property id=&quot;20307&quot; value=&quot;409&quot;/&gt;&lt;/object&gt;&lt;object type=&quot;3&quot; unique_id=&quot;10022&quot;&gt;&lt;property id=&quot;20148&quot; value=&quot;5&quot;/&gt;&lt;property id=&quot;20300&quot; value=&quot;Slide 25 - &amp;quot;Hazard Impact = ‘Ball Size’&amp;quot;&quot;/&gt;&lt;property id=&quot;20307&quot; value=&quot;410&quot;/&gt;&lt;/object&gt;&lt;object type=&quot;3&quot; unique_id=&quot;10023&quot;&gt;&lt;property id=&quot;20148&quot; value=&quot;5&quot;/&gt;&lt;property id=&quot;20300&quot; value=&quot;Slide 26 - &amp;quot;Safety Factors&amp;quot;&quot;/&gt;&lt;property id=&quot;20307&quot; value=&quot;325&quot;/&gt;&lt;/object&gt;&lt;object type=&quot;3&quot; unique_id=&quot;10024&quot;&gt;&lt;property id=&quot;20148&quot; value=&quot;5&quot;/&gt;&lt;property id=&quot;20300&quot; value=&quot;Slide 27 - &amp;quot;Safety Factors&amp;quot;&quot;/&gt;&lt;property id=&quot;20307&quot; value=&quot;306&quot;/&gt;&lt;/object&gt;&lt;object type=&quot;3&quot; unique_id=&quot;10025&quot;&gt;&lt;property id=&quot;20148&quot; value=&quot;5&quot;/&gt;&lt;property id=&quot;20300&quot; value=&quot;Slide 28 - &amp;quot;Risk Assessment &amp;amp; Safety Management Model (RASM) ©&amp;quot;&quot;/&gt;&lt;property id=&quot;20307&quot; value=&quot;338&quot;/&gt;&lt;/object&gt;&lt;object type=&quot;3&quot; unique_id=&quot;10026&quot;&gt;&lt;property id=&quot;20148&quot; value=&quot;5&quot;/&gt;&lt;property id=&quot;20300&quot; value=&quot;Slide 32 - &amp;quot;“Real Life” Examples&amp;quot;&quot;/&gt;&lt;property id=&quot;20307&quot; value=&quot;397&quot;/&gt;&lt;/object&gt;&lt;object type=&quot;3&quot; unique_id=&quot;10027&quot;&gt;&lt;property id=&quot;20148&quot; value=&quot;5&quot;/&gt;&lt;property id=&quot;20300&quot; value=&quot;Slide 33 - &amp;quot;Hazard Factors&amp;quot;&quot;/&gt;&lt;property id=&quot;20307&quot; value=&quot;437&quot;/&gt;&lt;/object&gt;&lt;object type=&quot;3&quot; unique_id=&quot;10028&quot;&gt;&lt;property id=&quot;20148&quot; value=&quot;5&quot;/&gt;&lt;property id=&quot;20300&quot; value=&quot;Slide 34 - &amp;quot;Safety Factors&amp;quot;&quot;/&gt;&lt;property id=&quot;20307&quot; value=&quot;438&quot;/&gt;&lt;/object&gt;&lt;object type=&quot;3&quot; unique_id=&quot;10029&quot;&gt;&lt;property id=&quot;20148&quot; value=&quot;5&quot;/&gt;&lt;property id=&quot;20300&quot; value=&quot;Slide 36 - &amp;quot;Risk Assessment &amp;amp; Safety Management Model (RASM) ©&amp;quot;&quot;/&gt;&lt;property id=&quot;20307&quot; value=&quot;341&quot;/&gt;&lt;/object&gt;&lt;object type=&quot;3&quot; unique_id=&quot;10030&quot;&gt;&lt;property id=&quot;20148&quot; value=&quot;5&quot;/&gt;&lt;property id=&quot;20300&quot; value=&quot;Slide 35 - &amp;quot;Risk Assessment &amp;amp; Safety Management Model (RASM) ©&amp;quot;&quot;/&gt;&lt;property id=&quot;20307&quot; value=&quot;290&quot;/&gt;&lt;/object&gt;&lt;object type=&quot;3&quot; unique_id=&quot;10031&quot;&gt;&lt;property id=&quot;20148&quot; value=&quot;5&quot;/&gt;&lt;property id=&quot;20300&quot; value=&quot;Slide 37 - &amp;quot;Some Hazards can’t be Removed&amp;quot;&quot;/&gt;&lt;property id=&quot;20307&quot; value=&quot;435&quot;/&gt;&lt;/object&gt;&lt;object type=&quot;3&quot; unique_id=&quot;10032&quot;&gt;&lt;property id=&quot;20148&quot; value=&quot;5&quot;/&gt;&lt;property id=&quot;20300&quot; value=&quot;Slide 38 - &amp;quot;Implementing RASM in your program&amp;quot;&quot;/&gt;&lt;property id=&quot;20307&quot; value=&quot;447&quot;/&gt;&lt;/object&gt;&lt;object type=&quot;3&quot; unique_id=&quot;10033&quot;&gt;&lt;property id=&quot;20148&quot; value=&quot;5&quot;/&gt;&lt;property id=&quot;20300&quot; value=&quot;Slide 39 - &amp;quot;More Safety Balls?&amp;quot;&quot;/&gt;&lt;property id=&quot;20307&quot; value=&quot;392&quot;/&gt;&lt;/object&gt;&lt;object type=&quot;3&quot; unique_id=&quot;10035&quot;&gt;&lt;property id=&quot;20148&quot; value=&quot;5&quot;/&gt;&lt;property id=&quot;20300&quot; value=&quot;Slide 41 - &amp;quot;Utilizing the RASM Model&amp;quot;&quot;/&gt;&lt;property id=&quot;20307&quot; value=&quot;297&quot;/&gt;&lt;/object&gt;&lt;object type=&quot;3&quot; unique_id=&quot;10036&quot;&gt;&lt;property id=&quot;20148&quot; value=&quot;5&quot;/&gt;&lt;property id=&quot;20300&quot; value=&quot;Slide 42 - &amp;quot;RASM Analysis&amp;quot;&quot;/&gt;&lt;property id=&quot;20307&quot; value=&quot;399&quot;/&gt;&lt;/object&gt;&lt;object type=&quot;3&quot; unique_id=&quot;10041&quot;&gt;&lt;property id=&quot;20148&quot; value=&quot;5&quot;/&gt;&lt;property id=&quot;20300&quot; value=&quot;Slide 43 - &amp;quot;Discussion&amp;quot;&quot;/&gt;&lt;property id=&quot;20307&quot; value=&quot;320&quot;/&gt;&lt;/object&gt;&lt;object type=&quot;3&quot; unique_id=&quot;10042&quot;&gt;&lt;property id=&quot;20148&quot; value=&quot;5&quot;/&gt;&lt;property id=&quot;20300&quot; value=&quot;Slide 44 - &amp;quot;Implementing RASM: Program Level&amp;quot;&quot;/&gt;&lt;property id=&quot;20307&quot; value=&quot;343&quot;/&gt;&lt;/object&gt;&lt;object type=&quot;3&quot; unique_id=&quot;10043&quot;&gt;&lt;property id=&quot;20148&quot; value=&quot;5&quot;/&gt;&lt;property id=&quot;20300&quot; value=&quot;Slide 45 - &amp;quot;Implementing RASM: Field Staff Level&amp;quot;&quot;/&gt;&lt;property id=&quot;20307&quot; value=&quot;267&quot;/&gt;&lt;/object&gt;&lt;object type=&quot;3&quot; unique_id=&quot;10044&quot;&gt;&lt;property id=&quot;20148&quot; value=&quot;5&quot;/&gt;&lt;property id=&quot;20300&quot; value=&quot;Slide 46 - &amp;quot;Implementing RASM: Field Staff&amp;quot;&quot;/&gt;&lt;property id=&quot;20307&quot; value=&quot;268&quot;/&gt;&lt;/object&gt;&lt;object type=&quot;3&quot; unique_id=&quot;10045&quot;&gt;&lt;property id=&quot;20148&quot; value=&quot;5&quot;/&gt;&lt;property id=&quot;20300&quot; value=&quot;Slide 47 - &amp;quot;Implementing RASM: Post Trip&amp;quot;&quot;/&gt;&lt;property id=&quot;20307&quot; value=&quot;269&quot;/&gt;&lt;/object&gt;&lt;object type=&quot;3&quot; unique_id=&quot;10046&quot;&gt;&lt;property id=&quot;20148&quot; value=&quot;5&quot;/&gt;&lt;property id=&quot;20300&quot; value=&quot;Slide 51 - &amp;quot;Take Home Action Steps&amp;quot;&quot;/&gt;&lt;property id=&quot;20307&quot; value=&quot;455&quot;/&gt;&lt;/object&gt;&lt;object type=&quot;3&quot; unique_id=&quot;10047&quot;&gt;&lt;property id=&quot;20148&quot; value=&quot;5&quot;/&gt;&lt;property id=&quot;20300&quot; value=&quot;Slide 52 - &amp;quot;Take Home Action Steps&amp;quot;&quot;/&gt;&lt;property id=&quot;20307&quot; value=&quot;456&quot;/&gt;&lt;/object&gt;&lt;object type=&quot;3&quot; unique_id=&quot;10048&quot;&gt;&lt;property id=&quot;20148&quot; value=&quot;5&quot;/&gt;&lt;property id=&quot;20300&quot; value=&quot;Slide 53 - &amp;quot;Resources&amp;quot;&quot;/&gt;&lt;property id=&quot;20307&quot; value=&quot;457&quot;/&gt;&lt;/object&gt;&lt;object type=&quot;3&quot; unique_id=&quot;10049&quot;&gt;&lt;property id=&quot;20148&quot; value=&quot;5&quot;/&gt;&lt;property id=&quot;20300&quot; value=&quot;Slide 2 - &amp;quot;Creative Commons License&amp;quot;&quot;/&gt;&lt;property id=&quot;20307&quot; value=&quot;453&quot;/&gt;&lt;/object&gt;&lt;object type=&quot;3&quot; unique_id=&quot;10061&quot;&gt;&lt;property id=&quot;20148&quot; value=&quot;5&quot;/&gt;&lt;property id=&quot;20300&quot; value=&quot;Slide 48 - &amp;quot;Analyzing an Accident&amp;quot;&quot;/&gt;&lt;property id=&quot;20307&quot; value=&quot;400&quot;/&gt;&lt;/object&gt;&lt;object type=&quot;3&quot; unique_id=&quot;10089&quot;&gt;&lt;property id=&quot;20148&quot; value=&quot;5&quot;/&gt;&lt;property id=&quot;20300&quot; value=&quot;Slide 58 - &amp;quot;Whitewater Kayaking Scenario &amp;quot;&quot;/&gt;&lt;property id=&quot;20307&quot; value=&quot;283&quot;/&gt;&lt;/object&gt;&lt;object type=&quot;3&quot; unique_id=&quot;10090&quot;&gt;&lt;property id=&quot;20148&quot; value=&quot;5&quot;/&gt;&lt;property id=&quot;20300&quot; value=&quot;Slide 59 - &amp;quot;Whitewater Kayaking Scenario&amp;quot;&quot;/&gt;&lt;property id=&quot;20307&quot; value=&quot;333&quot;/&gt;&lt;/object&gt;&lt;object type=&quot;3&quot; unique_id=&quot;10091&quot;&gt;&lt;property id=&quot;20148&quot; value=&quot;5&quot;/&gt;&lt;property id=&quot;20300&quot; value=&quot;Slide 60 - &amp;quot;Whitewater Kayaking Analysis&amp;quot;&quot;/&gt;&lt;property id=&quot;20307&quot; value=&quot;286&quot;/&gt;&lt;/object&gt;&lt;object type=&quot;3&quot; unique_id=&quot;10092&quot;&gt;&lt;property id=&quot;20148&quot; value=&quot;5&quot;/&gt;&lt;property id=&quot;20300&quot; value=&quot;Slide 61 - &amp;quot;Whitewater Kayaking Analysis&amp;quot;&quot;/&gt;&lt;property id=&quot;20307&quot; value=&quot;331&quot;/&gt;&lt;/object&gt;&lt;object type=&quot;3&quot; unique_id=&quot;10093&quot;&gt;&lt;property id=&quot;20148&quot; value=&quot;5&quot;/&gt;&lt;property id=&quot;20300&quot; value=&quot;Slide 62 - &amp;quot;Sea Kayaking Scenario &amp;quot;&quot;/&gt;&lt;property id=&quot;20307&quot; value=&quot;284&quot;/&gt;&lt;/object&gt;&lt;object type=&quot;3&quot; unique_id=&quot;10094&quot;&gt;&lt;property id=&quot;20148&quot; value=&quot;5&quot;/&gt;&lt;property id=&quot;20300&quot; value=&quot;Slide 63 - &amp;quot;Sea Kayaking Scenario&amp;quot;&quot;/&gt;&lt;property id=&quot;20307&quot; value=&quot;335&quot;/&gt;&lt;/object&gt;&lt;object type=&quot;3&quot; unique_id=&quot;10095&quot;&gt;&lt;property id=&quot;20148&quot; value=&quot;5&quot;/&gt;&lt;property id=&quot;20300&quot; value=&quot;Slide 64 - &amp;quot;Sea Kayaking Analysis&amp;quot;&quot;/&gt;&lt;property id=&quot;20307&quot; value=&quot;287&quot;/&gt;&lt;/object&gt;&lt;object type=&quot;3&quot; unique_id=&quot;10096&quot;&gt;&lt;property id=&quot;20148&quot; value=&quot;5&quot;/&gt;&lt;property id=&quot;20300&quot; value=&quot;Slide 65 - &amp;quot;Sea Kayaking Analysis&amp;quot;&quot;/&gt;&lt;property id=&quot;20307&quot; value=&quot;334&quot;/&gt;&lt;/object&gt;&lt;object type=&quot;3&quot; unique_id=&quot;10634&quot;&gt;&lt;property id=&quot;20148&quot; value=&quot;5&quot;/&gt;&lt;property id=&quot;20300&quot; value=&quot;Slide 29 - &amp;quot;Safety Impact&amp;quot;&quot;/&gt;&lt;property id=&quot;20307&quot; value=&quot;458&quot;/&gt;&lt;/object&gt;&lt;object type=&quot;3&quot; unique_id=&quot;10635&quot;&gt;&lt;property id=&quot;20148&quot; value=&quot;5&quot;/&gt;&lt;property id=&quot;20300&quot; value=&quot;Slide 30 - &amp;quot;Safety Impact = ‘Ball Size’&amp;quot;&quot;/&gt;&lt;property id=&quot;20307&quot; value=&quot;459&quot;/&gt;&lt;/object&gt;&lt;object type=&quot;3&quot; unique_id=&quot;10636&quot;&gt;&lt;property id=&quot;20148&quot; value=&quot;5&quot;/&gt;&lt;property id=&quot;20300&quot; value=&quot;Slide 31 - &amp;quot;Safety Impact = ‘Ball Size’&amp;quot;&quot;/&gt;&lt;property id=&quot;20307&quot; value=&quot;460&quot;/&gt;&lt;/object&gt;&lt;object type=&quot;3&quot; unique_id=&quot;10798&quot;&gt;&lt;property id=&quot;20148&quot; value=&quot;5&quot;/&gt;&lt;property id=&quot;20300&quot; value=&quot;Slide 22 - &amp;quot;Factors which influence the types of Hazards&amp;quot;&quot;/&gt;&lt;property id=&quot;20307&quot; value=&quot;461&quot;/&gt;&lt;/object&gt;&lt;object type=&quot;3&quot; unique_id=&quot;12411&quot;&gt;&lt;property id=&quot;20148&quot; value=&quot;5&quot;/&gt;&lt;property id=&quot;20300&quot; value=&quot;Slide 3 - &amp;quot;Presenter Preparation&amp;quot;&quot;/&gt;&lt;property id=&quot;20307&quot; value=&quot;473&quot;/&gt;&lt;/object&gt;&lt;object type=&quot;3&quot; unique_id=&quot;12412&quot;&gt;&lt;property id=&quot;20148&quot; value=&quot;5&quot;/&gt;&lt;property id=&quot;20300&quot; value=&quot;Slide 54 - &amp;quot;Sample Case Studies&amp;quot;&quot;/&gt;&lt;property id=&quot;20307&quot; value=&quot;472&quot;/&gt;&lt;/object&gt;&lt;object type=&quot;3&quot; unique_id=&quot;12413&quot;&gt;&lt;property id=&quot;20148&quot; value=&quot;5&quot;/&gt;&lt;property id=&quot;20300&quot; value=&quot;Slide 66 - &amp;quot;Appendix Slides&amp;quot;&quot;/&gt;&lt;property id=&quot;20307&quot; value=&quot;471&quot;/&gt;&lt;/object&gt;&lt;object type=&quot;3&quot; unique_id=&quot;12414&quot;&gt;&lt;property id=&quot;20148&quot; value=&quot;5&quot;/&gt;&lt;property id=&quot;20300&quot; value=&quot;Slide 67 - &amp;quot;Environmental Hazards&amp;quot;&quot;/&gt;&lt;property id=&quot;20307&quot; value=&quot;463&quot;/&gt;&lt;/object&gt;&lt;object type=&quot;3&quot; unique_id=&quot;12415&quot;&gt;&lt;property id=&quot;20148&quot; value=&quot;5&quot;/&gt;&lt;property id=&quot;20300&quot; value=&quot;Slide 68 - &amp;quot;Environmental Hazards&amp;quot;&quot;/&gt;&lt;property id=&quot;20307&quot; value=&quot;464&quot;/&gt;&lt;/object&gt;&lt;object type=&quot;3&quot; unique_id=&quot;12416&quot;&gt;&lt;property id=&quot;20148&quot; value=&quot;5&quot;/&gt;&lt;property id=&quot;20300&quot; value=&quot;Slide 69 - &amp;quot;Equipment Hazards&amp;quot;&quot;/&gt;&lt;property id=&quot;20307&quot; value=&quot;465&quot;/&gt;&lt;/object&gt;&lt;object type=&quot;3&quot; unique_id=&quot;12417&quot;&gt;&lt;property id=&quot;20148&quot; value=&quot;5&quot;/&gt;&lt;property id=&quot;20300&quot; value=&quot;Slide 70 - &amp;quot;People Hazards&amp;quot;&quot;/&gt;&lt;property id=&quot;20307&quot; value=&quot;466&quot;/&gt;&lt;/object&gt;&lt;object type=&quot;3&quot; unique_id=&quot;12418&quot;&gt;&lt;property id=&quot;20148&quot; value=&quot;5&quot;/&gt;&lt;property id=&quot;20300&quot; value=&quot;Slide 71 - &amp;quot;People Hazards&amp;quot;&quot;/&gt;&lt;property id=&quot;20307&quot; value=&quot;467&quot;/&gt;&lt;/object&gt;&lt;object type=&quot;3&quot; unique_id=&quot;12419&quot;&gt;&lt;property id=&quot;20148&quot; value=&quot;5&quot;/&gt;&lt;property id=&quot;20300&quot; value=&quot;Slide 72 - &amp;quot;People Hazards&amp;quot;&quot;/&gt;&lt;property id=&quot;20307&quot; value=&quot;468&quot;/&gt;&lt;/object&gt;&lt;object type=&quot;3&quot; unique_id=&quot;12420&quot;&gt;&lt;property id=&quot;20148&quot; value=&quot;5&quot;/&gt;&lt;property id=&quot;20300&quot; value=&quot;Slide 73 - &amp;quot;People Hazards&amp;quot;&quot;/&gt;&lt;property id=&quot;20307&quot; value=&quot;469&quot;/&gt;&lt;/object&gt;&lt;object type=&quot;3&quot; unique_id=&quot;13720&quot;&gt;&lt;property id=&quot;20148&quot; value=&quot;5&quot;/&gt;&lt;property id=&quot;20300&quot; value=&quot;Slide 40 - &amp;quot;Changing Protocols to Manage Risk&amp;quot;&quot;/&gt;&lt;property id=&quot;20307&quot; value=&quot;474&quot;/&gt;&lt;/object&gt;&lt;object type=&quot;3&quot; unique_id=&quot;14358&quot;&gt;&lt;property id=&quot;20148&quot; value=&quot;5&quot;/&gt;&lt;property id=&quot;20300&quot; value=&quot;Slide 50 - &amp;quot;Risk Assessment &amp;amp; Safety Management Model (RASM) ©&amp;quot;&quot;/&gt;&lt;property id=&quot;20307&quot; value=&quot;475&quot;/&gt;&lt;/object&gt;&lt;object type=&quot;3&quot; unique_id=&quot;14971&quot;&gt;&lt;property id=&quot;20148&quot; value=&quot;5&quot;/&gt;&lt;property id=&quot;20300&quot; value=&quot;Slide 49 - &amp;quot;Implementing RASM in your program&amp;quot;&quot;/&gt;&lt;property id=&quot;20307&quot; value=&quot;476&quot;/&gt;&lt;/object&gt;&lt;object type=&quot;3&quot; unique_id=&quot;14972&quot;&gt;&lt;property id=&quot;20148&quot; value=&quot;5&quot;/&gt;&lt;property id=&quot;20300&quot; value=&quot;Slide 56 - &amp;quot;Backpacking Trip Scenario&amp;quot;&quot;/&gt;&lt;property id=&quot;20307&quot; value=&quot;477&quot;/&gt;&lt;/object&gt;&lt;object type=&quot;3&quot; unique_id=&quot;14973&quot;&gt;&lt;property id=&quot;20148&quot; value=&quot;5&quot;/&gt;&lt;property id=&quot;20300&quot; value=&quot;Slide 57 - &amp;quot;Backpacking Trip Analysis&amp;quot;&quot;/&gt;&lt;property id=&quot;20307&quot; value=&quot;478&quot;/&gt;&lt;/object&gt;&lt;object type=&quot;3&quot; unique_id=&quot;15045&quot;&gt;&lt;property id=&quot;20148&quot; value=&quot;5&quot;/&gt;&lt;property id=&quot;20300&quot; value=&quot;Slide 14 - &amp;quot;Accident Iceberg&amp;quot;&quot;/&gt;&lt;property id=&quot;20307&quot; value=&quot;479&quot;/&gt;&lt;/object&gt;&lt;object type=&quot;3&quot; unique_id=&quot;16125&quot;&gt;&lt;property id=&quot;20148&quot; value=&quot;5&quot;/&gt;&lt;property id=&quot;20300&quot; value=&quot;Slide 4 - &amp;quot;Start Presentation&amp;quot;&quot;/&gt;&lt;property id=&quot;20307&quot; value=&quot;480&quot;/&gt;&lt;/object&gt;&lt;object type=&quot;3&quot; unique_id=&quot;16126&quot;&gt;&lt;property id=&quot;20148&quot; value=&quot;5&quot;/&gt;&lt;property id=&quot;20300&quot; value=&quot;Slide 5 - &amp;quot;Risk Assessment &amp;amp; Safety Management Model (RASM) ©&amp;quot;&quot;/&gt;&lt;property id=&quot;20307&quot; value=&quot;481&quot;/&gt;&lt;/object&gt;&lt;object type=&quot;3&quot; unique_id=&quot;16127&quot;&gt;&lt;property id=&quot;20148&quot; value=&quot;5&quot;/&gt;&lt;property id=&quot;20300&quot; value=&quot;Slide 6 - &amp;quot;Attribution Information&amp;quot;&quot;/&gt;&lt;property id=&quot;20307&quot; value=&quot;482&quot;/&gt;&lt;/object&gt;&lt;object type=&quot;3&quot; unique_id=&quot;16351&quot;&gt;&lt;property id=&quot;20148&quot; value=&quot;5&quot;/&gt;&lt;property id=&quot;20300&quot; value=&quot;Slide 55 - &amp;quot;Backpacking Trip Scenario&amp;quot;&quot;/&gt;&lt;property id=&quot;20307&quot; value=&quot;483&quot;/&gt;&lt;/object&gt;&lt;/object&gt;&lt;/object&gt;&lt;/database&gt;"/>
  <p:tag name="SECTOMILLISECCONVERTED" val="1"/>
</p:tagLst>
</file>

<file path=ppt/theme/theme1.xml><?xml version="1.0" encoding="utf-8"?>
<a:theme xmlns:a="http://schemas.openxmlformats.org/drawingml/2006/main" name="Sample presentation slides">
  <a:themeElements>
    <a:clrScheme name="Sample presentation slides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3083</TotalTime>
  <Words>10569</Words>
  <Application>Microsoft Office PowerPoint</Application>
  <PresentationFormat>On-screen Show (4:3)</PresentationFormat>
  <Paragraphs>869</Paragraphs>
  <Slides>75</Slides>
  <Notes>72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Arial Black</vt:lpstr>
      <vt:lpstr>Arial Narrow</vt:lpstr>
      <vt:lpstr>Symbol</vt:lpstr>
      <vt:lpstr>Times New Roman</vt:lpstr>
      <vt:lpstr>Wingdings</vt:lpstr>
      <vt:lpstr>Sample presentation slides</vt:lpstr>
      <vt:lpstr>Risk Assessment &amp; Safety Management Model (RASM) ©</vt:lpstr>
      <vt:lpstr>Creative Commons License</vt:lpstr>
      <vt:lpstr>Presenter Preparation</vt:lpstr>
      <vt:lpstr>Start Presentation</vt:lpstr>
      <vt:lpstr>Risk Assessment &amp; Safety Management Model (RASM) ©</vt:lpstr>
      <vt:lpstr>Attribution Information</vt:lpstr>
      <vt:lpstr>How do we Manage Risk?</vt:lpstr>
      <vt:lpstr>Objectives</vt:lpstr>
      <vt:lpstr>Definitions of Risk</vt:lpstr>
      <vt:lpstr>Defining Risk</vt:lpstr>
      <vt:lpstr>Risk is…</vt:lpstr>
      <vt:lpstr>Risk Formula</vt:lpstr>
      <vt:lpstr>Acceptable Risk Level</vt:lpstr>
      <vt:lpstr>Accident Iceberg</vt:lpstr>
      <vt:lpstr>Why do Accidents Happen?</vt:lpstr>
      <vt:lpstr>An Accident in the making…</vt:lpstr>
      <vt:lpstr>Hazard Factors</vt:lpstr>
      <vt:lpstr>Hazard Factors</vt:lpstr>
      <vt:lpstr>Risk Assessment &amp; Safety Management Model (RASM) ©</vt:lpstr>
      <vt:lpstr>Hazard Factors</vt:lpstr>
      <vt:lpstr>Hazard Factors</vt:lpstr>
      <vt:lpstr>Factors which influence the types of Hazards</vt:lpstr>
      <vt:lpstr>Hazard Impact</vt:lpstr>
      <vt:lpstr>Hazard Impact = ‘Ball Size’</vt:lpstr>
      <vt:lpstr>Hazard Impact = ‘Ball Size’</vt:lpstr>
      <vt:lpstr>Reduce the Risk Level</vt:lpstr>
      <vt:lpstr>Safety Factors</vt:lpstr>
      <vt:lpstr>Safety Factors</vt:lpstr>
      <vt:lpstr>Risk Assessment &amp; Safety Management Model (RASM) ©</vt:lpstr>
      <vt:lpstr>Safety Impact</vt:lpstr>
      <vt:lpstr>Safety Impact = ‘Ball Size’</vt:lpstr>
      <vt:lpstr>Safety Impact = ‘Ball Size’</vt:lpstr>
      <vt:lpstr>Reduce the Risk Level</vt:lpstr>
      <vt:lpstr>“Real Life” Examples</vt:lpstr>
      <vt:lpstr>Hazard Factors</vt:lpstr>
      <vt:lpstr>Safety Factors</vt:lpstr>
      <vt:lpstr>Risk Assessment &amp; Safety Management Model (RASM) ©</vt:lpstr>
      <vt:lpstr>Some Hazards can’t be Removed</vt:lpstr>
      <vt:lpstr>Reduce the Risk Level</vt:lpstr>
      <vt:lpstr>Implementing RASM in your program</vt:lpstr>
      <vt:lpstr>More Safety Balls?</vt:lpstr>
      <vt:lpstr>Changing Protocols to Manage Risk</vt:lpstr>
      <vt:lpstr>Utilizing the RASM Model</vt:lpstr>
      <vt:lpstr>RASM Analysis</vt:lpstr>
      <vt:lpstr>Discussion</vt:lpstr>
      <vt:lpstr>Implementing RASM: Program Level</vt:lpstr>
      <vt:lpstr>Implementing RASM: Field Staff Level</vt:lpstr>
      <vt:lpstr>Implementing RASM: Field Staff</vt:lpstr>
      <vt:lpstr>Implementing RASM: Post Trip</vt:lpstr>
      <vt:lpstr>Analyzing an Accident</vt:lpstr>
      <vt:lpstr>Implementing RASM in your program</vt:lpstr>
      <vt:lpstr>Risk Assessment &amp; Safety Management Model (RASM) ©</vt:lpstr>
      <vt:lpstr>Take Home Action Steps</vt:lpstr>
      <vt:lpstr>Take Home Action Steps</vt:lpstr>
      <vt:lpstr>Resources</vt:lpstr>
      <vt:lpstr>Sample Case Studies</vt:lpstr>
      <vt:lpstr>Backpacking Trip Scenario</vt:lpstr>
      <vt:lpstr>Backpacking Trip Scenario</vt:lpstr>
      <vt:lpstr>Backpacking Trip Analysis</vt:lpstr>
      <vt:lpstr>Whitewater Kayaking Scenario </vt:lpstr>
      <vt:lpstr>Whitewater Kayaking Scenario</vt:lpstr>
      <vt:lpstr>Whitewater Kayaking Analysis</vt:lpstr>
      <vt:lpstr>Whitewater Kayaking Analysis</vt:lpstr>
      <vt:lpstr>Sea Kayaking Scenario </vt:lpstr>
      <vt:lpstr>Sea Kayaking Scenario</vt:lpstr>
      <vt:lpstr>Sea Kayaking Analysis</vt:lpstr>
      <vt:lpstr>Sea Kayaking Analysis</vt:lpstr>
      <vt:lpstr>Appendix Slides</vt:lpstr>
      <vt:lpstr>Environmental Hazards</vt:lpstr>
      <vt:lpstr>Environmental Hazards</vt:lpstr>
      <vt:lpstr>Equipment Hazards</vt:lpstr>
      <vt:lpstr>People Hazards</vt:lpstr>
      <vt:lpstr>People Hazards</vt:lpstr>
      <vt:lpstr>People Hazards</vt:lpstr>
      <vt:lpstr>People Hazards</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Princeton Affiliate</dc:creator>
  <cp:lastModifiedBy>Rick Curtis</cp:lastModifiedBy>
  <cp:revision>314</cp:revision>
  <cp:lastPrinted>1601-01-01T00:00:00Z</cp:lastPrinted>
  <dcterms:created xsi:type="dcterms:W3CDTF">2002-05-02T19:49:36Z</dcterms:created>
  <dcterms:modified xsi:type="dcterms:W3CDTF">2015-02-15T04:58:17Z</dcterms:modified>
</cp:coreProperties>
</file>