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2"/>
  </p:notesMasterIdLst>
  <p:sldIdLst>
    <p:sldId id="256" r:id="rId2"/>
    <p:sldId id="304" r:id="rId3"/>
    <p:sldId id="291" r:id="rId4"/>
    <p:sldId id="294" r:id="rId5"/>
    <p:sldId id="258" r:id="rId6"/>
    <p:sldId id="260" r:id="rId7"/>
    <p:sldId id="267" r:id="rId8"/>
    <p:sldId id="268" r:id="rId9"/>
    <p:sldId id="265" r:id="rId10"/>
    <p:sldId id="306" r:id="rId11"/>
    <p:sldId id="303" r:id="rId12"/>
    <p:sldId id="269" r:id="rId13"/>
    <p:sldId id="305" r:id="rId14"/>
    <p:sldId id="271" r:id="rId15"/>
    <p:sldId id="274" r:id="rId16"/>
    <p:sldId id="276" r:id="rId17"/>
    <p:sldId id="278" r:id="rId18"/>
    <p:sldId id="280" r:id="rId19"/>
    <p:sldId id="290" r:id="rId20"/>
    <p:sldId id="284" r:id="rId21"/>
    <p:sldId id="286" r:id="rId22"/>
    <p:sldId id="288" r:id="rId23"/>
    <p:sldId id="262" r:id="rId24"/>
    <p:sldId id="301" r:id="rId25"/>
    <p:sldId id="307" r:id="rId26"/>
    <p:sldId id="308" r:id="rId27"/>
    <p:sldId id="296" r:id="rId28"/>
    <p:sldId id="297" r:id="rId29"/>
    <p:sldId id="298" r:id="rId30"/>
    <p:sldId id="299" r:id="rId31"/>
    <p:sldId id="302" r:id="rId32"/>
    <p:sldId id="264" r:id="rId33"/>
    <p:sldId id="300" r:id="rId34"/>
    <p:sldId id="309" r:id="rId35"/>
    <p:sldId id="313" r:id="rId36"/>
    <p:sldId id="314" r:id="rId37"/>
    <p:sldId id="315" r:id="rId38"/>
    <p:sldId id="316" r:id="rId39"/>
    <p:sldId id="317" r:id="rId40"/>
    <p:sldId id="31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83" autoAdjust="0"/>
    <p:restoredTop sz="94630" autoAdjust="0"/>
  </p:normalViewPr>
  <p:slideViewPr>
    <p:cSldViewPr>
      <p:cViewPr>
        <p:scale>
          <a:sx n="80" d="100"/>
          <a:sy n="80" d="100"/>
        </p:scale>
        <p:origin x="-106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B1FED-74B2-464E-8300-9DDE5643E078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DAD2C-2413-4679-8AB6-1F733B35B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922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922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23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03310A1-0D9E-402F-A013-E91FD0B44F0D}" type="datetime1">
              <a:rPr lang="en-US" smtClean="0"/>
              <a:pPr/>
              <a:t>3/15/2015</a:t>
            </a:fld>
            <a:endParaRPr lang="en-US"/>
          </a:p>
        </p:txBody>
      </p:sp>
      <p:sp>
        <p:nvSpPr>
          <p:cNvPr id="923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B93E65-8E60-438D-9C4E-F6B9A404F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C1CB3E-2311-497A-868B-6AB587C5A5D0}" type="datetime1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93E65-8E60-438D-9C4E-F6B9A404F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ED364C-081D-48BD-90E4-F1EE7634F358}" type="datetime1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93E65-8E60-438D-9C4E-F6B9A404F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A3A35-4045-45EE-8D42-487F15CD5815}" type="datetime1">
              <a:rPr lang="en-US" smtClean="0"/>
              <a:pPr>
                <a:defRPr/>
              </a:pPr>
              <a:t>3/15/2015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2F751-F712-4C79-91DE-BC6E75CE25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B6A547B-83FD-4122-AAA3-E85C1B0AF330}" type="datetime1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8B93E65-8E60-438D-9C4E-F6B9A404F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0039F-5D4C-47D0-B5B8-62E06862A964}" type="datetime1">
              <a:rPr lang="en-US" smtClean="0"/>
              <a:pPr>
                <a:defRPr/>
              </a:pPr>
              <a:t>3/15/2015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592DF-ED0B-445B-B10F-08C966FED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C67FAB-F614-4646-B556-9C7408FC0E09}" type="datetime1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93E65-8E60-438D-9C4E-F6B9A404F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8F04E3-4C6B-41BF-AE82-C55797CECFE9}" type="datetime1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93E65-8E60-438D-9C4E-F6B9A404F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1AA26C-C5A8-40DA-8CD5-FA1BDEB73186}" type="datetime1">
              <a:rPr lang="en-US" smtClean="0"/>
              <a:pPr/>
              <a:t>3/15/2015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93E65-8E60-438D-9C4E-F6B9A404F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FEA8FD-90F1-43FA-8E2B-B916EFC9D612}" type="datetime1">
              <a:rPr lang="en-US" smtClean="0"/>
              <a:pPr/>
              <a:t>3/15/2015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93E65-8E60-438D-9C4E-F6B9A404F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5C4848-8FF3-4D28-8002-1C7AA7B62879}" type="datetime1">
              <a:rPr lang="en-US" smtClean="0"/>
              <a:pPr/>
              <a:t>3/15/2015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93E65-8E60-438D-9C4E-F6B9A404F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D0B5C7-C6EF-4CD1-A32C-54916618E37D}" type="datetime1">
              <a:rPr lang="en-US" smtClean="0"/>
              <a:pPr/>
              <a:t>3/15/2015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93E65-8E60-438D-9C4E-F6B9A404F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FE43E7-2B23-4588-8795-F027A1D05F12}" type="datetime1">
              <a:rPr lang="en-US" smtClean="0"/>
              <a:pPr/>
              <a:t>3/15/2015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93E65-8E60-438D-9C4E-F6B9A404F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67097E-DF93-4CEE-A393-E68B3B493396}" type="datetime1">
              <a:rPr lang="en-US" smtClean="0"/>
              <a:pPr/>
              <a:t>3/15/2015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93E65-8E60-438D-9C4E-F6B9A404F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39955BFA-27C5-402F-B0FE-BE2FBC4740F4}" type="datetime1">
              <a:rPr lang="en-US" smtClean="0"/>
              <a:pPr/>
              <a:t>3/15/2015</a:t>
            </a:fld>
            <a:endParaRPr lang="en-US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8B93E65-8E60-438D-9C4E-F6B9A404F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3" r:id="rId14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8534400" cy="3352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NFPA 70E: STANDARD FOR </a:t>
            </a:r>
            <a:r>
              <a:rPr lang="en-US" sz="4000" dirty="0" smtClean="0"/>
              <a:t>ELECTRICAL</a:t>
            </a:r>
            <a:r>
              <a:rPr lang="en-US" dirty="0" smtClean="0"/>
              <a:t> SAFETY IN THE        WORKPLACE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dirty="0" smtClean="0">
                <a:solidFill>
                  <a:schemeClr val="tx1"/>
                </a:solidFill>
              </a:rPr>
              <a:t>Changes to the 2015 Edition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029200"/>
            <a:ext cx="9144000" cy="1447800"/>
          </a:xfrm>
        </p:spPr>
        <p:txBody>
          <a:bodyPr/>
          <a:lstStyle/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05000" y="4800600"/>
            <a:ext cx="563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b="1" dirty="0" smtClean="0"/>
              <a:t> 	Joe Cobb Crawford, P.E.,C.E.M.</a:t>
            </a:r>
          </a:p>
          <a:p>
            <a:pPr>
              <a:buFont typeface="Wingdings" pitchFamily="2" charset="2"/>
              <a:buNone/>
            </a:pPr>
            <a:r>
              <a:rPr lang="en-US" b="1" dirty="0" smtClean="0"/>
              <a:t>		                                              	Crawford Engineering Services</a:t>
            </a:r>
          </a:p>
          <a:p>
            <a:pPr>
              <a:buFont typeface="Wingdings" pitchFamily="2" charset="2"/>
              <a:buNone/>
            </a:pPr>
            <a:r>
              <a:rPr lang="en-US" b="1" dirty="0" smtClean="0"/>
              <a:t>                            </a:t>
            </a:r>
            <a:r>
              <a:rPr lang="en-US" b="1" dirty="0" err="1" smtClean="0"/>
              <a:t>Toccoa</a:t>
            </a:r>
            <a:r>
              <a:rPr lang="en-US" b="1" dirty="0" smtClean="0"/>
              <a:t>, Georgia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214313"/>
            <a:ext cx="6773862" cy="1462087"/>
          </a:xfrm>
        </p:spPr>
        <p:txBody>
          <a:bodyPr/>
          <a:lstStyle/>
          <a:p>
            <a:pPr algn="ctr"/>
            <a:r>
              <a:rPr lang="en-US" dirty="0" smtClean="0"/>
              <a:t>WHAT IS RISK?</a:t>
            </a:r>
            <a:endParaRPr lang="en-US" dirty="0"/>
          </a:p>
        </p:txBody>
      </p:sp>
      <p:pic>
        <p:nvPicPr>
          <p:cNvPr id="6" name="Content Placeholder 5" descr="NFPA_5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438400"/>
            <a:ext cx="3276600" cy="3505200"/>
          </a:xfrm>
        </p:spPr>
      </p:pic>
      <p:pic>
        <p:nvPicPr>
          <p:cNvPr id="5" name="Content Placeholder 3" descr="AND Gate for Risk-Model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91000" y="2819400"/>
            <a:ext cx="3886200" cy="251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Electrical Hazards</a:t>
            </a:r>
            <a:endParaRPr lang="en-US" dirty="0"/>
          </a:p>
        </p:txBody>
      </p:sp>
      <p:pic>
        <p:nvPicPr>
          <p:cNvPr id="4" name="Content Placeholder 3" descr="NFPA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017713"/>
            <a:ext cx="6662161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762000"/>
            <a:ext cx="7793037" cy="6080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ELECTRICAL HAZARDS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Three types: </a:t>
            </a:r>
          </a:p>
          <a:p>
            <a:pPr lvl="1" eaLnBrk="1" hangingPunct="1"/>
            <a:r>
              <a:rPr lang="en-US" sz="2400" dirty="0" smtClean="0"/>
              <a:t>Electric Shock</a:t>
            </a:r>
          </a:p>
          <a:p>
            <a:pPr lvl="1" eaLnBrk="1" hangingPunct="1"/>
            <a:r>
              <a:rPr lang="en-US" sz="2400" dirty="0" smtClean="0"/>
              <a:t>Arc-Blast</a:t>
            </a:r>
          </a:p>
          <a:p>
            <a:pPr lvl="1" eaLnBrk="1" hangingPunct="1"/>
            <a:r>
              <a:rPr lang="en-US" sz="2400" dirty="0" smtClean="0"/>
              <a:t>Arc-Flash</a:t>
            </a:r>
          </a:p>
          <a:p>
            <a:pPr eaLnBrk="1" hangingPunct="1"/>
            <a:r>
              <a:rPr lang="en-US" sz="2800" dirty="0" smtClean="0"/>
              <a:t>Flash burns are very painful, slow healing and costly</a:t>
            </a:r>
          </a:p>
          <a:p>
            <a:pPr eaLnBrk="1" hangingPunct="1"/>
            <a:r>
              <a:rPr lang="en-US" sz="2800" dirty="0" smtClean="0"/>
              <a:t>60-80% of electrical injuries are Flash burns</a:t>
            </a:r>
          </a:p>
          <a:p>
            <a:pPr eaLnBrk="1" hangingPunct="1"/>
            <a:r>
              <a:rPr lang="en-US" sz="2800" dirty="0" smtClean="0"/>
              <a:t>Survival rate is very low for older people</a:t>
            </a:r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914400"/>
            <a:ext cx="7793037" cy="762000"/>
          </a:xfrm>
        </p:spPr>
        <p:txBody>
          <a:bodyPr/>
          <a:lstStyle/>
          <a:p>
            <a:r>
              <a:rPr lang="en-US" dirty="0" smtClean="0"/>
              <a:t>Surviving Arc Flash Burns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" name="chart"/>
          <p:cNvPicPr>
            <a:picLocks noChangeAspect="1"/>
          </p:cNvPicPr>
          <p:nvPr/>
        </p:nvPicPr>
        <p:blipFill>
          <a:blip r:embed="rId2">
            <a:lum bright="-2000" contrast="14000"/>
          </a:blip>
          <a:stretch>
            <a:fillRect/>
          </a:stretch>
        </p:blipFill>
        <p:spPr>
          <a:xfrm>
            <a:off x="1219200" y="2209800"/>
            <a:ext cx="67818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HEAT TRANSFER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mtClean="0"/>
              <a:t>MODES OF TRANSFER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mtClean="0"/>
              <a:t>Conduction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mtClean="0"/>
              <a:t>Convection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mtClean="0"/>
              <a:t>Radiation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US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/>
              <a:t>Arc Radiates Energy Quickly!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/>
              <a:t>What is Energy?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</a:t>
            </a:r>
            <a:r>
              <a:rPr lang="en-US" smtClean="0">
                <a:latin typeface="Times New Roman" pitchFamily="18" charset="0"/>
              </a:rPr>
              <a:t>“</a:t>
            </a:r>
            <a:r>
              <a:rPr lang="en-US" smtClean="0"/>
              <a:t>The ability to do work</a:t>
            </a:r>
            <a:r>
              <a:rPr lang="en-US" smtClean="0">
                <a:latin typeface="Times New Roman" pitchFamily="18" charset="0"/>
              </a:rPr>
              <a:t>”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ARC </a:t>
            </a:r>
            <a:r>
              <a:rPr lang="en-US" dirty="0"/>
              <a:t>FLASH </a:t>
            </a:r>
            <a:r>
              <a:rPr lang="en-US" dirty="0" smtClean="0"/>
              <a:t>ENERGY </a:t>
            </a:r>
            <a:r>
              <a:rPr lang="en-US" sz="4000" dirty="0" smtClean="0"/>
              <a:t>CIRCUIT</a:t>
            </a:r>
            <a:endParaRPr lang="en-US" sz="4000" dirty="0"/>
          </a:p>
        </p:txBody>
      </p:sp>
      <p:graphicFrame>
        <p:nvGraphicFramePr>
          <p:cNvPr id="111616" name="Object 1024"/>
          <p:cNvGraphicFramePr>
            <a:graphicFrameLocks noChangeAspect="1"/>
          </p:cNvGraphicFramePr>
          <p:nvPr>
            <p:ph idx="1"/>
          </p:nvPr>
        </p:nvGraphicFramePr>
        <p:xfrm>
          <a:off x="1066800" y="2133600"/>
          <a:ext cx="6735763" cy="3681413"/>
        </p:xfrm>
        <a:graphic>
          <a:graphicData uri="http://schemas.openxmlformats.org/presentationml/2006/ole">
            <p:oleObj spid="_x0000_s4098" name="AutoCAD LT Drawing" r:id="rId3" imgW="6735960" imgH="3680640" progId="AutoCAD LT.Drawing.1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031038" cy="6080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ARC FLASH 101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057400"/>
            <a:ext cx="8839200" cy="4800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Arc Fault is an abnormal electrical circuit condition.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Short circuit current and energy levels are extreme.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Arc Faults begin as  </a:t>
            </a:r>
            <a:r>
              <a:rPr lang="en-US" sz="2400" dirty="0" smtClean="0">
                <a:latin typeface="Times New Roman" pitchFamily="18" charset="0"/>
              </a:rPr>
              <a:t>“</a:t>
            </a:r>
            <a:r>
              <a:rPr lang="en-US" sz="2400" dirty="0" smtClean="0"/>
              <a:t>Single Line to Ground</a:t>
            </a:r>
            <a:r>
              <a:rPr lang="en-US" sz="2400" dirty="0" smtClean="0">
                <a:latin typeface="Times New Roman" pitchFamily="18" charset="0"/>
              </a:rPr>
              <a:t>”</a:t>
            </a:r>
            <a:r>
              <a:rPr lang="en-US" sz="2400" dirty="0" smtClean="0"/>
              <a:t> type fault and evolve to </a:t>
            </a:r>
            <a:r>
              <a:rPr lang="en-US" sz="2400" dirty="0" smtClean="0">
                <a:latin typeface="Times New Roman" pitchFamily="18" charset="0"/>
              </a:rPr>
              <a:t>“</a:t>
            </a:r>
            <a:r>
              <a:rPr lang="en-US" sz="2400" dirty="0" smtClean="0"/>
              <a:t>Line to Line to Line to Ground</a:t>
            </a:r>
            <a:r>
              <a:rPr lang="en-US" sz="2400" dirty="0" smtClean="0">
                <a:latin typeface="Times New Roman" pitchFamily="18" charset="0"/>
              </a:rPr>
              <a:t>”</a:t>
            </a:r>
            <a:r>
              <a:rPr lang="en-US" sz="2400" dirty="0" smtClean="0"/>
              <a:t> type fault.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Circuit breakers and fuses attempt to limit the energy level in a faulted circuit.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What determines the current and energy level?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Current = Voltage / Impedance.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Energy = Current x Voltage x Time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What determines the Incident Energy?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 Incident Energy = K x Energy/ D*2.2   (cal/cm*2)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Incident Energy determines what PPC is required.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1"/>
            <a:ext cx="7793037" cy="762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 smtClean="0"/>
              <a:t>Arcing Short Circuit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36576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Energy is released in various forms.</a:t>
            </a:r>
          </a:p>
          <a:p>
            <a:pPr eaLnBrk="1" hangingPunct="1"/>
            <a:r>
              <a:rPr lang="en-US" sz="2800" smtClean="0"/>
              <a:t>Trip time of the fuse or breaker is crucial.</a:t>
            </a:r>
          </a:p>
          <a:p>
            <a:pPr eaLnBrk="1" hangingPunct="1"/>
            <a:r>
              <a:rPr lang="en-US" sz="2800" smtClean="0"/>
              <a:t>Limiting current will limit the Incident Energy </a:t>
            </a:r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>
            <a:off x="5257800" y="26670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Line 6"/>
          <p:cNvSpPr>
            <a:spLocks noChangeShapeType="1"/>
          </p:cNvSpPr>
          <p:nvPr/>
        </p:nvSpPr>
        <p:spPr bwMode="auto">
          <a:xfrm>
            <a:off x="5562600" y="26670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Oval 7"/>
          <p:cNvSpPr>
            <a:spLocks noChangeArrowheads="1"/>
          </p:cNvSpPr>
          <p:nvPr/>
        </p:nvSpPr>
        <p:spPr bwMode="auto">
          <a:xfrm>
            <a:off x="5257800" y="2590800"/>
            <a:ext cx="3048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Oval 8"/>
          <p:cNvSpPr>
            <a:spLocks noChangeArrowheads="1"/>
          </p:cNvSpPr>
          <p:nvPr/>
        </p:nvSpPr>
        <p:spPr bwMode="auto">
          <a:xfrm>
            <a:off x="5257800" y="5410200"/>
            <a:ext cx="3048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9"/>
          <p:cNvSpPr>
            <a:spLocks noChangeShapeType="1"/>
          </p:cNvSpPr>
          <p:nvPr/>
        </p:nvSpPr>
        <p:spPr bwMode="auto">
          <a:xfrm>
            <a:off x="6781800" y="27432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Oval 10"/>
          <p:cNvSpPr>
            <a:spLocks noChangeArrowheads="1"/>
          </p:cNvSpPr>
          <p:nvPr/>
        </p:nvSpPr>
        <p:spPr bwMode="auto">
          <a:xfrm>
            <a:off x="6781800" y="2667000"/>
            <a:ext cx="3048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Oval 11"/>
          <p:cNvSpPr>
            <a:spLocks noChangeArrowheads="1"/>
          </p:cNvSpPr>
          <p:nvPr/>
        </p:nvSpPr>
        <p:spPr bwMode="auto">
          <a:xfrm>
            <a:off x="6781800" y="54102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Line 12"/>
          <p:cNvSpPr>
            <a:spLocks noChangeShapeType="1"/>
          </p:cNvSpPr>
          <p:nvPr/>
        </p:nvSpPr>
        <p:spPr bwMode="auto">
          <a:xfrm>
            <a:off x="7086600" y="27432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5638800" y="3352800"/>
            <a:ext cx="381000" cy="152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7" name="Line 14"/>
          <p:cNvSpPr>
            <a:spLocks noChangeShapeType="1"/>
          </p:cNvSpPr>
          <p:nvPr/>
        </p:nvSpPr>
        <p:spPr bwMode="auto">
          <a:xfrm flipH="1">
            <a:off x="5867400" y="3505200"/>
            <a:ext cx="152400" cy="76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5867400" y="3581400"/>
            <a:ext cx="609600" cy="228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9" name="Line 17"/>
          <p:cNvSpPr>
            <a:spLocks noChangeShapeType="1"/>
          </p:cNvSpPr>
          <p:nvPr/>
        </p:nvSpPr>
        <p:spPr bwMode="auto">
          <a:xfrm flipH="1">
            <a:off x="6400800" y="3810000"/>
            <a:ext cx="76200" cy="152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6400800" y="3962400"/>
            <a:ext cx="304800" cy="304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1" name="Line 19"/>
          <p:cNvSpPr>
            <a:spLocks noChangeShapeType="1"/>
          </p:cNvSpPr>
          <p:nvPr/>
        </p:nvSpPr>
        <p:spPr bwMode="auto">
          <a:xfrm>
            <a:off x="5638800" y="3352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2" name="Text Box 26"/>
          <p:cNvSpPr txBox="1">
            <a:spLocks noChangeArrowheads="1"/>
          </p:cNvSpPr>
          <p:nvPr/>
        </p:nvSpPr>
        <p:spPr bwMode="auto">
          <a:xfrm>
            <a:off x="5715000" y="3810000"/>
            <a:ext cx="68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latin typeface="Times New Roman" pitchFamily="18" charset="0"/>
              </a:rPr>
              <a:t>Arc</a:t>
            </a:r>
            <a:r>
              <a:rPr lang="en-US">
                <a:latin typeface="Times New Roman" pitchFamily="18" charset="0"/>
              </a:rPr>
              <a:t> </a:t>
            </a:r>
          </a:p>
          <a:p>
            <a:endParaRPr lang="en-US">
              <a:latin typeface="Times New Roman" pitchFamily="18" charset="0"/>
            </a:endParaRPr>
          </a:p>
        </p:txBody>
      </p:sp>
      <p:sp>
        <p:nvSpPr>
          <p:cNvPr id="16403" name="Text Box 27"/>
          <p:cNvSpPr txBox="1">
            <a:spLocks noChangeArrowheads="1"/>
          </p:cNvSpPr>
          <p:nvPr/>
        </p:nvSpPr>
        <p:spPr bwMode="auto">
          <a:xfrm>
            <a:off x="4632325" y="5680075"/>
            <a:ext cx="9699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Line 1</a:t>
            </a:r>
          </a:p>
          <a:p>
            <a:endParaRPr lang="en-US">
              <a:latin typeface="Times New Roman" pitchFamily="18" charset="0"/>
            </a:endParaRPr>
          </a:p>
        </p:txBody>
      </p:sp>
      <p:sp>
        <p:nvSpPr>
          <p:cNvPr id="16404" name="Text Box 28"/>
          <p:cNvSpPr txBox="1">
            <a:spLocks noChangeArrowheads="1"/>
          </p:cNvSpPr>
          <p:nvPr/>
        </p:nvSpPr>
        <p:spPr bwMode="auto">
          <a:xfrm>
            <a:off x="6019800" y="6477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16405" name="Text Box 29"/>
          <p:cNvSpPr txBox="1">
            <a:spLocks noChangeArrowheads="1"/>
          </p:cNvSpPr>
          <p:nvPr/>
        </p:nvSpPr>
        <p:spPr bwMode="auto">
          <a:xfrm>
            <a:off x="6553200" y="5715000"/>
            <a:ext cx="969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Line 2</a:t>
            </a:r>
          </a:p>
        </p:txBody>
      </p:sp>
      <p:sp>
        <p:nvSpPr>
          <p:cNvPr id="16406" name="Text Box 31"/>
          <p:cNvSpPr txBox="1">
            <a:spLocks noChangeArrowheads="1"/>
          </p:cNvSpPr>
          <p:nvPr/>
        </p:nvSpPr>
        <p:spPr bwMode="auto">
          <a:xfrm>
            <a:off x="7239000" y="2514600"/>
            <a:ext cx="1779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molten metal</a:t>
            </a:r>
          </a:p>
        </p:txBody>
      </p:sp>
      <p:sp>
        <p:nvSpPr>
          <p:cNvPr id="16407" name="Text Box 32"/>
          <p:cNvSpPr txBox="1">
            <a:spLocks noChangeArrowheads="1"/>
          </p:cNvSpPr>
          <p:nvPr/>
        </p:nvSpPr>
        <p:spPr bwMode="auto">
          <a:xfrm>
            <a:off x="7696200" y="1524000"/>
            <a:ext cx="12144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Extreme</a:t>
            </a:r>
          </a:p>
          <a:p>
            <a:r>
              <a:rPr lang="en-US">
                <a:latin typeface="Times New Roman" pitchFamily="18" charset="0"/>
              </a:rPr>
              <a:t>Heat</a:t>
            </a:r>
          </a:p>
          <a:p>
            <a:endParaRPr lang="en-US">
              <a:latin typeface="Times New Roman" pitchFamily="18" charset="0"/>
            </a:endParaRPr>
          </a:p>
        </p:txBody>
      </p:sp>
      <p:sp>
        <p:nvSpPr>
          <p:cNvPr id="16408" name="Text Box 33"/>
          <p:cNvSpPr txBox="1">
            <a:spLocks noChangeArrowheads="1"/>
          </p:cNvSpPr>
          <p:nvPr/>
        </p:nvSpPr>
        <p:spPr bwMode="auto">
          <a:xfrm>
            <a:off x="7375525" y="3698875"/>
            <a:ext cx="14700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Hot air </a:t>
            </a:r>
          </a:p>
          <a:p>
            <a:r>
              <a:rPr lang="en-US">
                <a:latin typeface="Times New Roman" pitchFamily="18" charset="0"/>
              </a:rPr>
              <a:t>Rapid </a:t>
            </a:r>
          </a:p>
          <a:p>
            <a:r>
              <a:rPr lang="en-US">
                <a:latin typeface="Times New Roman" pitchFamily="18" charset="0"/>
              </a:rPr>
              <a:t>Expansion</a:t>
            </a:r>
          </a:p>
        </p:txBody>
      </p:sp>
      <p:sp>
        <p:nvSpPr>
          <p:cNvPr id="16409" name="Text Box 34"/>
          <p:cNvSpPr txBox="1">
            <a:spLocks noChangeArrowheads="1"/>
          </p:cNvSpPr>
          <p:nvPr/>
        </p:nvSpPr>
        <p:spPr bwMode="auto">
          <a:xfrm>
            <a:off x="7451725" y="4994275"/>
            <a:ext cx="12938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Pressure </a:t>
            </a:r>
          </a:p>
          <a:p>
            <a:r>
              <a:rPr lang="en-US">
                <a:latin typeface="Times New Roman" pitchFamily="18" charset="0"/>
              </a:rPr>
              <a:t>Wave</a:t>
            </a:r>
          </a:p>
          <a:p>
            <a:endParaRPr lang="en-US">
              <a:latin typeface="Times New Roman" pitchFamily="18" charset="0"/>
            </a:endParaRPr>
          </a:p>
        </p:txBody>
      </p:sp>
      <p:sp>
        <p:nvSpPr>
          <p:cNvPr id="16410" name="Text Box 35"/>
          <p:cNvSpPr txBox="1">
            <a:spLocks noChangeArrowheads="1"/>
          </p:cNvSpPr>
          <p:nvPr/>
        </p:nvSpPr>
        <p:spPr bwMode="auto">
          <a:xfrm>
            <a:off x="5638800" y="2286000"/>
            <a:ext cx="1063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Intense</a:t>
            </a:r>
          </a:p>
          <a:p>
            <a:r>
              <a:rPr lang="en-US">
                <a:latin typeface="Times New Roman" pitchFamily="18" charset="0"/>
              </a:rPr>
              <a:t>light</a:t>
            </a:r>
          </a:p>
        </p:txBody>
      </p:sp>
      <p:sp>
        <p:nvSpPr>
          <p:cNvPr id="16411" name="Text Box 36"/>
          <p:cNvSpPr txBox="1">
            <a:spLocks noChangeArrowheads="1"/>
          </p:cNvSpPr>
          <p:nvPr/>
        </p:nvSpPr>
        <p:spPr bwMode="auto">
          <a:xfrm>
            <a:off x="7391400" y="3200400"/>
            <a:ext cx="121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shrapnel</a:t>
            </a:r>
          </a:p>
        </p:txBody>
      </p:sp>
      <p:sp>
        <p:nvSpPr>
          <p:cNvPr id="16412" name="Text Box 37"/>
          <p:cNvSpPr txBox="1">
            <a:spLocks noChangeArrowheads="1"/>
          </p:cNvSpPr>
          <p:nvPr/>
        </p:nvSpPr>
        <p:spPr bwMode="auto">
          <a:xfrm>
            <a:off x="4191000" y="3048000"/>
            <a:ext cx="10398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Sound </a:t>
            </a:r>
          </a:p>
          <a:p>
            <a:r>
              <a:rPr lang="en-US">
                <a:latin typeface="Times New Roman" pitchFamily="18" charset="0"/>
              </a:rPr>
              <a:t>wave</a:t>
            </a:r>
          </a:p>
        </p:txBody>
      </p:sp>
      <p:sp>
        <p:nvSpPr>
          <p:cNvPr id="16413" name="Text Box 38"/>
          <p:cNvSpPr txBox="1">
            <a:spLocks noChangeArrowheads="1"/>
          </p:cNvSpPr>
          <p:nvPr/>
        </p:nvSpPr>
        <p:spPr bwMode="auto">
          <a:xfrm>
            <a:off x="4038600" y="4267200"/>
            <a:ext cx="1081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Copper</a:t>
            </a:r>
          </a:p>
          <a:p>
            <a:r>
              <a:rPr lang="en-US">
                <a:latin typeface="Times New Roman" pitchFamily="18" charset="0"/>
              </a:rPr>
              <a:t>vapor</a:t>
            </a:r>
          </a:p>
        </p:txBody>
      </p:sp>
      <p:sp>
        <p:nvSpPr>
          <p:cNvPr id="16414" name="Line 39"/>
          <p:cNvSpPr>
            <a:spLocks noChangeShapeType="1"/>
          </p:cNvSpPr>
          <p:nvPr/>
        </p:nvSpPr>
        <p:spPr bwMode="auto">
          <a:xfrm>
            <a:off x="4648200" y="6172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5" name="Line 40"/>
          <p:cNvSpPr>
            <a:spLocks noChangeShapeType="1"/>
          </p:cNvSpPr>
          <p:nvPr/>
        </p:nvSpPr>
        <p:spPr bwMode="auto">
          <a:xfrm>
            <a:off x="6553200" y="6172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 animBg="1"/>
      <p:bldP spid="5135" grpId="0" animBg="1"/>
      <p:bldP spid="51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Incident Energy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Energy per unit of area received on a surface located a specific distance away from the electrical arc, both radiant and convective, in units of calories per square centimeter.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1.2 Cal/cm*2 will result in 80 degree C skin temperature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Safe Distance = ( K x Energy/1.2 )*0.5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3636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Incident Energy vs Distance from the Arc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45,200 Amps with an arc gap of 5 inches.</a:t>
            </a:r>
          </a:p>
          <a:p>
            <a:pPr eaLnBrk="1" hangingPunct="1"/>
            <a:r>
              <a:rPr lang="en-US" sz="2400" smtClean="0"/>
              <a:t>Closed box incident energy level is more.</a:t>
            </a:r>
          </a:p>
          <a:p>
            <a:pPr eaLnBrk="1" hangingPunct="1"/>
            <a:r>
              <a:rPr lang="en-US" sz="2400" smtClean="0"/>
              <a:t>Only 1.2 cal/cm*2 will cause second degree burns.</a:t>
            </a:r>
          </a:p>
          <a:p>
            <a:pPr eaLnBrk="1" hangingPunct="1"/>
            <a:r>
              <a:rPr lang="en-US" sz="2400" smtClean="0"/>
              <a:t>Stay away or wear PPC!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type="chart" sz="half" idx="2"/>
          </p:nvPr>
        </p:nvGraphicFramePr>
        <p:xfrm>
          <a:off x="5145088" y="2017713"/>
          <a:ext cx="3810000" cy="4114800"/>
        </p:xfrm>
        <a:graphic>
          <a:graphicData uri="http://schemas.openxmlformats.org/presentationml/2006/ole">
            <p:oleObj spid="_x0000_s5122" name="Chart" r:id="rId3" imgW="3809936" imgH="41148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97837" cy="1295400"/>
          </a:xfrm>
        </p:spPr>
        <p:txBody>
          <a:bodyPr/>
          <a:lstStyle/>
          <a:p>
            <a:pPr algn="ctr"/>
            <a:r>
              <a:rPr lang="en-US" i="1" dirty="0" smtClean="0"/>
              <a:t>Electrical Safety Essentials: An NFPA Trilogy </a:t>
            </a:r>
            <a:endParaRPr lang="en-US" i="1" dirty="0"/>
          </a:p>
        </p:txBody>
      </p:sp>
      <p:pic>
        <p:nvPicPr>
          <p:cNvPr id="4" name="Content Placeholder 3" descr="NFPA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981200"/>
            <a:ext cx="534924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INCIDENT ENERGY EXAMPLE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smtClean="0"/>
              <a:t>Volts = 480,  Z = 0.1 ohm, Time = 1 Second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Distance = 2 Feet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Current = Volts / Z  = 480/0.1= 4800 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Arc Energy = Amps x Volts x Time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                    = 4800 x 480 x 1 = 2304000 Watt-Seconds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Incident NRG = 0.0000432 x Energy/D*2.2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		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		  = </a:t>
            </a:r>
            <a:r>
              <a:rPr lang="en-US" sz="1600" b="1" smtClean="0"/>
              <a:t>21.7 Calories/ cm2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600" b="1" smtClean="0"/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Results:  Third Degree Skin Burns, Non-FR clothes ignite!</a:t>
            </a:r>
          </a:p>
          <a:p>
            <a:pPr eaLnBrk="1" hangingPunct="1">
              <a:lnSpc>
                <a:spcPct val="80000"/>
              </a:lnSpc>
            </a:pPr>
            <a:endParaRPr lang="en-US" sz="1600" b="1" smtClean="0"/>
          </a:p>
          <a:p>
            <a:pPr eaLnBrk="1" hangingPunct="1">
              <a:lnSpc>
                <a:spcPct val="80000"/>
              </a:lnSpc>
            </a:pPr>
            <a:endParaRPr lang="en-US" sz="1600" b="1" smtClean="0"/>
          </a:p>
          <a:p>
            <a:pPr eaLnBrk="1" hangingPunct="1">
              <a:lnSpc>
                <a:spcPct val="80000"/>
              </a:lnSpc>
            </a:pPr>
            <a:endParaRPr lang="en-US" sz="9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/>
              <a:t>								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/>
              <a:t>                          </a:t>
            </a:r>
          </a:p>
          <a:p>
            <a:pPr eaLnBrk="1" hangingPunct="1">
              <a:lnSpc>
                <a:spcPct val="80000"/>
              </a:lnSpc>
            </a:pPr>
            <a:endParaRPr lang="en-US" sz="900" smtClean="0"/>
          </a:p>
          <a:p>
            <a:pPr lvl="1" eaLnBrk="1" hangingPunct="1">
              <a:lnSpc>
                <a:spcPct val="80000"/>
              </a:lnSpc>
            </a:pPr>
            <a:endParaRPr lang="en-US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NFPA-70E: ARTICLE 130</a:t>
            </a:r>
            <a:br>
              <a:rPr lang="en-US" sz="4000" smtClean="0"/>
            </a:br>
            <a:r>
              <a:rPr lang="en-US" sz="4000" smtClean="0"/>
              <a:t>Working On Or Near Live Parts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752600"/>
            <a:ext cx="7772400" cy="4840287"/>
          </a:xfrm>
        </p:spPr>
        <p:txBody>
          <a:bodyPr/>
          <a:lstStyle/>
          <a:p>
            <a:pPr eaLnBrk="1" hangingPunct="1"/>
            <a:r>
              <a:rPr lang="en-US" dirty="0" smtClean="0"/>
              <a:t>130.5: Flash “Risk” Assessment.</a:t>
            </a:r>
          </a:p>
          <a:p>
            <a:pPr lvl="1" eaLnBrk="1" hangingPunct="1"/>
            <a:r>
              <a:rPr lang="en-US" dirty="0" smtClean="0"/>
              <a:t>Does a thermal hazard exist?</a:t>
            </a:r>
          </a:p>
          <a:p>
            <a:pPr lvl="1" eaLnBrk="1" hangingPunct="1"/>
            <a:r>
              <a:rPr lang="en-US" dirty="0" smtClean="0"/>
              <a:t>What PPE do I need to use?</a:t>
            </a:r>
          </a:p>
          <a:p>
            <a:pPr lvl="1" eaLnBrk="1" hangingPunct="1"/>
            <a:r>
              <a:rPr lang="en-US" dirty="0" smtClean="0"/>
              <a:t>What is the Flash Protection Boundary?</a:t>
            </a:r>
          </a:p>
          <a:p>
            <a:pPr eaLnBrk="1" hangingPunct="1"/>
            <a:r>
              <a:rPr lang="en-US" dirty="0" smtClean="0"/>
              <a:t>Flash Hazard exists if Incident Energy is more than 1.2 Calories/ cm2</a:t>
            </a:r>
          </a:p>
          <a:p>
            <a:pPr eaLnBrk="1" hangingPunct="1"/>
            <a:r>
              <a:rPr lang="en-US" dirty="0" smtClean="0"/>
              <a:t>PPE is required unless proven otherwise.</a:t>
            </a:r>
          </a:p>
          <a:p>
            <a:pPr eaLnBrk="1" hangingPunct="1"/>
            <a:r>
              <a:rPr lang="en-US" dirty="0" smtClean="0"/>
              <a:t>130.4: Shock “Risk” Assessment.</a:t>
            </a:r>
            <a:endParaRPr lang="en-US" dirty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NFPA 70E – 130.5 Assessment Procedure</a:t>
            </a:r>
          </a:p>
        </p:txBody>
      </p:sp>
      <p:sp>
        <p:nvSpPr>
          <p:cNvPr id="2150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dirty="0" smtClean="0"/>
              <a:t>Gather the data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 smtClean="0"/>
              <a:t>Confirm the data accuracy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 smtClean="0"/>
              <a:t>Perform a Short Circuit Study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 smtClean="0"/>
              <a:t>Perform an Arc Flash Energy Study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 smtClean="0"/>
              <a:t>Install Arc Flash Hazard Labels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 smtClean="0"/>
              <a:t>Train Personnel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216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The </a:t>
            </a:r>
            <a:r>
              <a:rPr lang="en-US" sz="4000" dirty="0" smtClean="0"/>
              <a:t>New</a:t>
            </a:r>
            <a:r>
              <a:rPr lang="en-US" dirty="0" smtClean="0"/>
              <a:t> and Improved NFPA-70E</a:t>
            </a:r>
            <a:endParaRPr lang="en-US" dirty="0"/>
          </a:p>
        </p:txBody>
      </p:sp>
      <p:pic>
        <p:nvPicPr>
          <p:cNvPr id="4" name="Content Placeholder 3" descr="NFPA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981200"/>
            <a:ext cx="4862945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15400" cy="685800"/>
          </a:xfrm>
        </p:spPr>
        <p:txBody>
          <a:bodyPr/>
          <a:lstStyle/>
          <a:p>
            <a:pPr algn="ctr"/>
            <a:r>
              <a:rPr lang="en-US" sz="3600" dirty="0" smtClean="0"/>
              <a:t>Top 10 Changes to NFPA 70E-2015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02688" cy="5715000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None/>
            </a:pPr>
            <a:r>
              <a:rPr lang="en-US" sz="2800" u="sng" dirty="0" smtClean="0"/>
              <a:t>Article #	</a:t>
            </a:r>
            <a:r>
              <a:rPr lang="en-US" sz="2800" dirty="0" smtClean="0"/>
              <a:t>		</a:t>
            </a:r>
            <a:r>
              <a:rPr lang="en-US" sz="2800" u="sng" dirty="0" smtClean="0"/>
              <a:t>Topic/Issue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smtClean="0"/>
              <a:t>Various		Terminology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smtClean="0"/>
              <a:t>90.2, 205.3	Maintenance, Training, Auditing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smtClean="0"/>
              <a:t>100		“Qualified Person”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smtClean="0"/>
              <a:t>110.4(C)(2)	GFCI-Maintenance, Construction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smtClean="0"/>
              <a:t>120.2(B)(4)	Documentation of Training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smtClean="0"/>
              <a:t>130.5(C)	2 methods to select PPE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1538287"/>
          </a:xfrm>
        </p:spPr>
        <p:txBody>
          <a:bodyPr/>
          <a:lstStyle/>
          <a:p>
            <a:pPr algn="ctr"/>
            <a:r>
              <a:rPr lang="en-US" sz="3600" dirty="0" smtClean="0"/>
              <a:t>Top 10 Changes to NFPA 70E-2015 Continued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726488" cy="4495800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None/>
            </a:pPr>
            <a:r>
              <a:rPr lang="en-US" sz="2800" u="sng" dirty="0" smtClean="0"/>
              <a:t>Article #</a:t>
            </a:r>
            <a:r>
              <a:rPr lang="en-US" sz="2800" dirty="0" smtClean="0"/>
              <a:t>			</a:t>
            </a:r>
            <a:r>
              <a:rPr lang="en-US" sz="2800" u="sng" dirty="0" smtClean="0"/>
              <a:t>Topic/Issue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7.   </a:t>
            </a:r>
            <a:r>
              <a:rPr lang="en-US" sz="2800" dirty="0" smtClean="0"/>
              <a:t>130.5(D)  		  Equipment Labeling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8.  </a:t>
            </a:r>
            <a:r>
              <a:rPr lang="en-US" sz="2800" dirty="0" smtClean="0"/>
              <a:t>130.7(C)(15)(A)(b)	  Arc Flash Boundary &amp; 130.7(C)(15)(B)        Arc Flash PPE Cat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9</a:t>
            </a:r>
            <a:r>
              <a:rPr lang="en-US" sz="2400" dirty="0" smtClean="0">
                <a:solidFill>
                  <a:srgbClr val="0070C0"/>
                </a:solidFill>
              </a:rPr>
              <a:t>.   </a:t>
            </a:r>
            <a:r>
              <a:rPr lang="en-US" sz="2800" dirty="0" smtClean="0"/>
              <a:t>130.7(C)(16)		  HRC “0” is no more  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10.  </a:t>
            </a:r>
            <a:r>
              <a:rPr lang="en-US" sz="2800" dirty="0" smtClean="0"/>
              <a:t>320.3		           Battery Risk Assessment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78837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1)	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95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u="sng" dirty="0" smtClean="0">
                <a:solidFill>
                  <a:schemeClr val="tx2"/>
                </a:solidFill>
              </a:rPr>
              <a:t>Old Term</a:t>
            </a:r>
            <a:r>
              <a:rPr lang="en-US" dirty="0" smtClean="0"/>
              <a:t>				</a:t>
            </a:r>
            <a:r>
              <a:rPr lang="en-US" u="sng" dirty="0" smtClean="0">
                <a:solidFill>
                  <a:srgbClr val="FF0000"/>
                </a:solidFill>
              </a:rPr>
              <a:t>New Term</a:t>
            </a:r>
          </a:p>
          <a:p>
            <a:pPr>
              <a:buNone/>
            </a:pPr>
            <a:r>
              <a:rPr lang="en-US" dirty="0" smtClean="0"/>
              <a:t>-Probability			-Likelihood</a:t>
            </a:r>
          </a:p>
          <a:p>
            <a:pPr>
              <a:buNone/>
            </a:pPr>
            <a:r>
              <a:rPr lang="en-US" dirty="0" smtClean="0"/>
              <a:t>-Hazard Analysis		-Risk Assessment</a:t>
            </a:r>
          </a:p>
          <a:p>
            <a:pPr>
              <a:buNone/>
            </a:pPr>
            <a:r>
              <a:rPr lang="en-US" dirty="0" smtClean="0"/>
              <a:t>-Results				-Effect</a:t>
            </a:r>
          </a:p>
          <a:p>
            <a:pPr>
              <a:buNone/>
            </a:pPr>
            <a:r>
              <a:rPr lang="en-US" dirty="0" smtClean="0"/>
              <a:t>-Minimize the hazard	-Reduce the risk</a:t>
            </a:r>
          </a:p>
          <a:p>
            <a:pPr>
              <a:buNone/>
            </a:pPr>
            <a:r>
              <a:rPr lang="en-US" dirty="0" smtClean="0"/>
              <a:t>-Hazardous electrical	-Electrical Hazard</a:t>
            </a:r>
          </a:p>
          <a:p>
            <a:pPr>
              <a:buNone/>
            </a:pPr>
            <a:r>
              <a:rPr lang="en-US" dirty="0" smtClean="0"/>
              <a:t>  condition</a:t>
            </a:r>
          </a:p>
          <a:p>
            <a:pPr>
              <a:buNone/>
            </a:pPr>
            <a:r>
              <a:rPr lang="en-US" dirty="0" smtClean="0"/>
              <a:t>-Work on				-Interact with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2) Maintenance, Training, Auditing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724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New scope: </a:t>
            </a:r>
            <a:r>
              <a:rPr lang="en-US" dirty="0" smtClean="0"/>
              <a:t>90.2(A) recognizes equipment maintenance, training and auditing are essentials for safety.</a:t>
            </a:r>
          </a:p>
          <a:p>
            <a:r>
              <a:rPr lang="en-US" dirty="0" smtClean="0"/>
              <a:t>Safe work policy/procedures are audited.  </a:t>
            </a:r>
          </a:p>
          <a:p>
            <a:r>
              <a:rPr lang="en-US" dirty="0" smtClean="0"/>
              <a:t> NFPA 70B will determine work procedure.</a:t>
            </a:r>
          </a:p>
          <a:p>
            <a:r>
              <a:rPr lang="en-US" dirty="0" smtClean="0"/>
              <a:t>Article 205.3:  Equipment must be maintained, records kept, test decals installed.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686800" cy="990600"/>
          </a:xfrm>
        </p:spPr>
        <p:txBody>
          <a:bodyPr/>
          <a:lstStyle/>
          <a:p>
            <a:r>
              <a:rPr lang="en-US" dirty="0" smtClean="0"/>
              <a:t> 3) </a:t>
            </a:r>
            <a:r>
              <a:rPr lang="en-US" dirty="0" smtClean="0">
                <a:solidFill>
                  <a:schemeClr val="tx1"/>
                </a:solidFill>
              </a:rPr>
              <a:t>“Qualified Person”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Article 100:  Person is “Qualified” if: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Demonstrated</a:t>
            </a:r>
            <a:r>
              <a:rPr lang="en-US" dirty="0" smtClean="0"/>
              <a:t> skills and knowledge about the equipment, safety policies and procedures.</a:t>
            </a:r>
          </a:p>
          <a:p>
            <a:pPr lvl="1"/>
            <a:r>
              <a:rPr lang="en-US" dirty="0" smtClean="0"/>
              <a:t>Demonstration is </a:t>
            </a:r>
            <a:r>
              <a:rPr lang="en-US" dirty="0" smtClean="0">
                <a:solidFill>
                  <a:srgbClr val="C00000"/>
                </a:solidFill>
              </a:rPr>
              <a:t>documented.</a:t>
            </a:r>
          </a:p>
          <a:p>
            <a:pPr lvl="1"/>
            <a:r>
              <a:rPr lang="en-US" dirty="0" smtClean="0"/>
              <a:t>Has received electrical safety </a:t>
            </a:r>
            <a:r>
              <a:rPr lang="en-US" dirty="0" smtClean="0">
                <a:solidFill>
                  <a:srgbClr val="C00000"/>
                </a:solidFill>
              </a:rPr>
              <a:t>training.</a:t>
            </a:r>
          </a:p>
          <a:p>
            <a:pPr lvl="1"/>
            <a:r>
              <a:rPr lang="en-US" dirty="0" smtClean="0"/>
              <a:t>Can </a:t>
            </a:r>
            <a:r>
              <a:rPr lang="en-US" dirty="0" smtClean="0">
                <a:solidFill>
                  <a:srgbClr val="C00000"/>
                </a:solidFill>
              </a:rPr>
              <a:t>identify </a:t>
            </a:r>
            <a:r>
              <a:rPr lang="en-US" dirty="0" smtClean="0"/>
              <a:t>electrical hazards </a:t>
            </a:r>
            <a:r>
              <a:rPr lang="en-US" dirty="0" smtClean="0">
                <a:solidFill>
                  <a:srgbClr val="C00000"/>
                </a:solidFill>
              </a:rPr>
              <a:t>involved </a:t>
            </a:r>
            <a:r>
              <a:rPr lang="en-US" dirty="0" smtClean="0"/>
              <a:t>on the equipment. 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Room for Blind?</a:t>
            </a:r>
            <a:endParaRPr lang="en-US" dirty="0"/>
          </a:p>
        </p:txBody>
      </p:sp>
      <p:pic>
        <p:nvPicPr>
          <p:cNvPr id="4" name="Content Placeholder 3" descr="Electrical Room for Bli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1905000"/>
            <a:ext cx="4038600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991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4)</a:t>
            </a:r>
            <a:r>
              <a:rPr lang="en-US" sz="4000" dirty="0" smtClean="0">
                <a:solidFill>
                  <a:schemeClr val="tx1"/>
                </a:solidFill>
              </a:rPr>
              <a:t>GFCI-Maintenance &amp; Constructio</a:t>
            </a:r>
            <a:r>
              <a:rPr lang="en-US" sz="4200" dirty="0" smtClean="0">
                <a:solidFill>
                  <a:schemeClr val="tx1"/>
                </a:solidFill>
              </a:rPr>
              <a:t>n</a:t>
            </a:r>
            <a:br>
              <a:rPr lang="en-US" sz="4200" dirty="0" smtClean="0">
                <a:solidFill>
                  <a:schemeClr val="tx1"/>
                </a:solidFill>
              </a:rPr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8006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All New</a:t>
            </a:r>
            <a:r>
              <a:rPr lang="en-US" sz="2800" dirty="0" smtClean="0"/>
              <a:t>- Article 110.4(C)(2)- Must use with tools to do maintenance or construction work.</a:t>
            </a:r>
          </a:p>
          <a:p>
            <a:r>
              <a:rPr lang="en-US" sz="2800" dirty="0" smtClean="0"/>
              <a:t>If the voltage is greater than 125 Volts a choice is given:</a:t>
            </a:r>
          </a:p>
          <a:p>
            <a:pPr lvl="1"/>
            <a:r>
              <a:rPr lang="en-US" dirty="0" smtClean="0"/>
              <a:t>Use a GFCI </a:t>
            </a:r>
            <a:r>
              <a:rPr lang="en-US" u="sng" dirty="0" smtClean="0"/>
              <a:t>or</a:t>
            </a:r>
          </a:p>
          <a:p>
            <a:pPr lvl="1"/>
            <a:r>
              <a:rPr lang="en-US" dirty="0" smtClean="0"/>
              <a:t>An assured equipment grounding program.</a:t>
            </a:r>
          </a:p>
          <a:p>
            <a:pPr lvl="2"/>
            <a:r>
              <a:rPr lang="en-US" sz="2800" dirty="0" smtClean="0"/>
              <a:t>NEC 590.6(B) (2) details the program requirements.</a:t>
            </a:r>
          </a:p>
          <a:p>
            <a:pPr lvl="2"/>
            <a:r>
              <a:rPr lang="en-US" sz="2800" dirty="0" smtClean="0"/>
              <a:t>Grounding test must be documented.</a:t>
            </a:r>
          </a:p>
          <a:p>
            <a:pPr lvl="2"/>
            <a:r>
              <a:rPr lang="en-US" sz="2800" dirty="0" smtClean="0"/>
              <a:t>Test period must be less than (3) months.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GFCI Saves Lives</a:t>
            </a:r>
            <a:endParaRPr lang="en-US" dirty="0"/>
          </a:p>
        </p:txBody>
      </p:sp>
      <p:pic>
        <p:nvPicPr>
          <p:cNvPr id="5" name="Content Placeholder 4" descr="NFPA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905000"/>
            <a:ext cx="601980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lum bright="-12000"/>
          </a:blip>
          <a:srcRect/>
          <a:stretch>
            <a:fillRect/>
          </a:stretch>
        </p:blipFill>
        <p:spPr bwMode="auto">
          <a:xfrm>
            <a:off x="381000" y="795337"/>
            <a:ext cx="7848600" cy="606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>
            <a:normAutofit fontScale="90000"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en-US" dirty="0" smtClean="0"/>
              <a:t>  5) LO/TO </a:t>
            </a:r>
            <a:r>
              <a:rPr lang="en-US" sz="4000" dirty="0" smtClean="0">
                <a:solidFill>
                  <a:schemeClr val="tx1"/>
                </a:solidFill>
              </a:rPr>
              <a:t>Training</a:t>
            </a:r>
            <a:r>
              <a:rPr lang="en-US" dirty="0" smtClean="0">
                <a:solidFill>
                  <a:schemeClr val="tx1"/>
                </a:solidFill>
              </a:rPr>
              <a:t> 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2017712"/>
            <a:ext cx="7772400" cy="4383087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All New</a:t>
            </a:r>
            <a:r>
              <a:rPr lang="en-US" dirty="0" smtClean="0"/>
              <a:t>- Article120.2(B)(4)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The employer shall document.</a:t>
            </a:r>
          </a:p>
          <a:p>
            <a:r>
              <a:rPr lang="en-US" dirty="0" smtClean="0"/>
              <a:t>Training must be demonstrated.</a:t>
            </a:r>
          </a:p>
          <a:p>
            <a:r>
              <a:rPr lang="en-US" dirty="0" smtClean="0"/>
              <a:t>Training description details must be given.</a:t>
            </a:r>
          </a:p>
          <a:p>
            <a:r>
              <a:rPr lang="en-US" dirty="0" smtClean="0"/>
              <a:t>Retraining required every three years.</a:t>
            </a:r>
          </a:p>
          <a:p>
            <a:r>
              <a:rPr lang="en-US" dirty="0" smtClean="0"/>
              <a:t>Retraining required if procedure changes.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05800" cy="1524000"/>
          </a:xfrm>
        </p:spPr>
        <p:txBody>
          <a:bodyPr/>
          <a:lstStyle/>
          <a:p>
            <a:pPr algn="ctr"/>
            <a:r>
              <a:rPr lang="en-US" sz="3600" dirty="0" smtClean="0"/>
              <a:t>6) </a:t>
            </a:r>
            <a:r>
              <a:rPr lang="en-US" dirty="0" smtClean="0"/>
              <a:t> Two </a:t>
            </a:r>
            <a:r>
              <a:rPr lang="en-US" sz="3600" dirty="0" smtClean="0"/>
              <a:t>methods for selecting PPE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Article 130.5(C)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269288" cy="4800600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C00000"/>
                </a:solidFill>
              </a:rPr>
              <a:t>Method #1</a:t>
            </a:r>
            <a:r>
              <a:rPr lang="en-US" dirty="0" smtClean="0"/>
              <a:t>: Arc Flash Risk Assessment.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dirty="0" smtClean="0"/>
              <a:t>	- Select PPE rating &gt; Incident Energy.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70C0"/>
                </a:solidFill>
              </a:rPr>
              <a:t>Method #2: </a:t>
            </a:r>
            <a:r>
              <a:rPr lang="en-US" dirty="0" smtClean="0"/>
              <a:t>Flash Hazard PPE Category.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dirty="0" smtClean="0"/>
              <a:t>	- Select PPE based on “Qualifier” Tables.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dirty="0" smtClean="0"/>
              <a:t>Options are </a:t>
            </a:r>
            <a:r>
              <a:rPr lang="en-US" dirty="0" smtClean="0">
                <a:solidFill>
                  <a:srgbClr val="C00000"/>
                </a:solidFill>
              </a:rPr>
              <a:t>Mutually Exclusive</a:t>
            </a:r>
            <a:r>
              <a:rPr lang="en-US" dirty="0" smtClean="0"/>
              <a:t>.  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dirty="0" smtClean="0"/>
              <a:t>HRC is now PPE Category.</a:t>
            </a:r>
          </a:p>
          <a:p>
            <a:pPr marL="514350" indent="-514350">
              <a:lnSpc>
                <a:spcPct val="150000"/>
              </a:lnSpc>
              <a:buNone/>
            </a:pPr>
            <a:endParaRPr lang="en-US" dirty="0" smtClean="0"/>
          </a:p>
          <a:p>
            <a:pPr marL="514350" indent="-514350">
              <a:lnSpc>
                <a:spcPct val="150000"/>
              </a:lnSpc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573837" cy="1447800"/>
          </a:xfrm>
        </p:spPr>
        <p:txBody>
          <a:bodyPr/>
          <a:lstStyle/>
          <a:p>
            <a:pPr algn="ctr"/>
            <a:r>
              <a:rPr lang="en-US" dirty="0" smtClean="0"/>
              <a:t> 7) Equipment Labeling       Article 130.5(D)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057400"/>
            <a:ext cx="4764088" cy="3886200"/>
          </a:xfrm>
        </p:spPr>
        <p:txBody>
          <a:bodyPr/>
          <a:lstStyle/>
          <a:p>
            <a:r>
              <a:rPr lang="en-US" dirty="0" smtClean="0"/>
              <a:t>Update the label if found inaccurate.</a:t>
            </a:r>
          </a:p>
          <a:p>
            <a:r>
              <a:rPr lang="en-US" dirty="0" smtClean="0"/>
              <a:t>Owner is responsible for label’s:</a:t>
            </a:r>
          </a:p>
          <a:p>
            <a:pPr lvl="1"/>
            <a:r>
              <a:rPr lang="en-US" dirty="0" smtClean="0"/>
              <a:t>Documentation.</a:t>
            </a:r>
          </a:p>
          <a:p>
            <a:pPr lvl="1"/>
            <a:r>
              <a:rPr lang="en-US" dirty="0" smtClean="0"/>
              <a:t>Installation.</a:t>
            </a:r>
          </a:p>
          <a:p>
            <a:pPr lvl="1"/>
            <a:r>
              <a:rPr lang="en-US" dirty="0" smtClean="0"/>
              <a:t>Maintenance.</a:t>
            </a:r>
          </a:p>
          <a:p>
            <a:r>
              <a:rPr lang="en-US" dirty="0" smtClean="0"/>
              <a:t>           Review/Re-label.</a:t>
            </a:r>
            <a:endParaRPr lang="en-US" dirty="0"/>
          </a:p>
        </p:txBody>
      </p:sp>
      <p:pic>
        <p:nvPicPr>
          <p:cNvPr id="5" name="Content Placeholder 4" descr="Arc Flash Labe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5088" y="2446393"/>
            <a:ext cx="3810000" cy="3257439"/>
          </a:xfrm>
        </p:spPr>
      </p:pic>
      <p:sp>
        <p:nvSpPr>
          <p:cNvPr id="6" name="Right Arrow 5"/>
          <p:cNvSpPr/>
          <p:nvPr/>
        </p:nvSpPr>
        <p:spPr bwMode="auto">
          <a:xfrm>
            <a:off x="914400" y="5334000"/>
            <a:ext cx="6096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610600" cy="1447800"/>
          </a:xfrm>
        </p:spPr>
        <p:txBody>
          <a:bodyPr/>
          <a:lstStyle/>
          <a:p>
            <a:r>
              <a:rPr lang="en-US" sz="4000" dirty="0" smtClean="0"/>
              <a:t>8) Arc Flash Boundary &amp; Arc               	Flash PPE Categories Tables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8193088" cy="48006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All New Tables. For Method #2 Only.</a:t>
            </a:r>
          </a:p>
          <a:p>
            <a:r>
              <a:rPr lang="en-US" dirty="0" smtClean="0"/>
              <a:t>Qualifier Test Table 130.7(C)(15)(A)(a)</a:t>
            </a:r>
          </a:p>
          <a:p>
            <a:pPr lvl="1"/>
            <a:r>
              <a:rPr lang="en-US" dirty="0" smtClean="0"/>
              <a:t>What is the task?</a:t>
            </a:r>
          </a:p>
          <a:p>
            <a:pPr lvl="1"/>
            <a:r>
              <a:rPr lang="en-US" dirty="0" smtClean="0"/>
              <a:t>Are all “Equipment Conditions” met?</a:t>
            </a:r>
          </a:p>
          <a:p>
            <a:pPr lvl="1"/>
            <a:r>
              <a:rPr lang="en-US" dirty="0" smtClean="0"/>
              <a:t>Is Arc Flash PPE Required?</a:t>
            </a:r>
          </a:p>
          <a:p>
            <a:r>
              <a:rPr lang="en-US" dirty="0" smtClean="0"/>
              <a:t> PPE Category? Table 130.7(C)(15)(A)(b)</a:t>
            </a:r>
          </a:p>
          <a:p>
            <a:pPr lvl="1"/>
            <a:r>
              <a:rPr lang="en-US" dirty="0" smtClean="0"/>
              <a:t>Are all parameters met?	</a:t>
            </a:r>
          </a:p>
          <a:p>
            <a:pPr lvl="1"/>
            <a:r>
              <a:rPr lang="en-US" dirty="0" smtClean="0"/>
              <a:t>If yes: What Category # is required? 	  </a:t>
            </a:r>
          </a:p>
          <a:p>
            <a:r>
              <a:rPr lang="en-US" dirty="0" smtClean="0"/>
              <a:t>130.7(C)(15)(B) = DC Systems Cat. Table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162800" cy="1371600"/>
          </a:xfrm>
        </p:spPr>
        <p:txBody>
          <a:bodyPr/>
          <a:lstStyle/>
          <a:p>
            <a:r>
              <a:rPr lang="en-US" sz="4000" dirty="0" smtClean="0"/>
              <a:t>9) R.I.P. </a:t>
            </a:r>
            <a:r>
              <a:rPr lang="en-US" sz="4000" dirty="0" smtClean="0"/>
              <a:t>Equipment’s HRC    		and  </a:t>
            </a:r>
            <a:r>
              <a:rPr lang="en-US" sz="4000" dirty="0" smtClean="0"/>
              <a:t>HRC “0”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8001000" cy="3657600"/>
          </a:xfrm>
        </p:spPr>
        <p:txBody>
          <a:bodyPr/>
          <a:lstStyle/>
          <a:p>
            <a:r>
              <a:rPr lang="en-US" dirty="0" smtClean="0"/>
              <a:t>PPE Table 130.7(C)(16)</a:t>
            </a:r>
          </a:p>
          <a:p>
            <a:r>
              <a:rPr lang="en-US" dirty="0" smtClean="0"/>
              <a:t>It’s about the umbrella and not the rain.</a:t>
            </a:r>
          </a:p>
          <a:p>
            <a:pPr lvl="1"/>
            <a:r>
              <a:rPr lang="en-US" dirty="0" smtClean="0"/>
              <a:t>Hazard Risk Category (&lt;1.2 cal/cm*2) Gone!</a:t>
            </a:r>
          </a:p>
          <a:p>
            <a:pPr lvl="1"/>
            <a:r>
              <a:rPr lang="en-US" dirty="0" smtClean="0"/>
              <a:t>Category lists PPE and not HRC. </a:t>
            </a:r>
          </a:p>
          <a:p>
            <a:pPr lvl="1"/>
            <a:r>
              <a:rPr lang="en-US" dirty="0" smtClean="0"/>
              <a:t>PPE states Protection Equipment’s rating.</a:t>
            </a:r>
          </a:p>
          <a:p>
            <a:pPr lvl="1"/>
            <a:r>
              <a:rPr lang="en-US" dirty="0" smtClean="0"/>
              <a:t>No “Adequacy” statement is inferred.</a:t>
            </a:r>
          </a:p>
          <a:p>
            <a:pPr lvl="1"/>
            <a:r>
              <a:rPr lang="en-US" dirty="0" smtClean="0"/>
              <a:t>See Annex H for Guidance. </a:t>
            </a:r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43975" cy="762000"/>
          </a:xfrm>
        </p:spPr>
        <p:txBody>
          <a:bodyPr/>
          <a:lstStyle/>
          <a:p>
            <a:r>
              <a:rPr lang="en-US" dirty="0" smtClean="0"/>
              <a:t>10) Battery Risk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7772400" cy="41148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New Article: 320.3(A)(1)</a:t>
            </a:r>
            <a:r>
              <a:rPr lang="en-US" dirty="0" smtClean="0"/>
              <a:t>	</a:t>
            </a:r>
          </a:p>
          <a:p>
            <a:r>
              <a:rPr lang="en-US" dirty="0" smtClean="0"/>
              <a:t>Electrical and Chemical Risks.</a:t>
            </a:r>
          </a:p>
          <a:p>
            <a:r>
              <a:rPr lang="en-US" dirty="0" smtClean="0"/>
              <a:t>Annex D, Section D.5– Short Circuit Current, Arc Current and Arc Energy Calculations.</a:t>
            </a:r>
          </a:p>
          <a:p>
            <a:r>
              <a:rPr lang="en-US" dirty="0" smtClean="0"/>
              <a:t>Always use battery manufacturer guidance on Short Circuit Current.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467600" cy="1081087"/>
          </a:xfrm>
        </p:spPr>
        <p:txBody>
          <a:bodyPr/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sz="2800" b="1" dirty="0" smtClean="0"/>
              <a:t>CRAWFORD ENGINEERING SERVICES                           </a:t>
            </a:r>
            <a:r>
              <a:rPr lang="en-US" sz="2800" b="1" dirty="0" err="1" smtClean="0"/>
              <a:t>Toccoa</a:t>
            </a:r>
            <a:r>
              <a:rPr lang="en-US" sz="2800" b="1" dirty="0" smtClean="0"/>
              <a:t>, Georgia</a:t>
            </a:r>
            <a:endParaRPr lang="en-US" sz="2800" dirty="0"/>
          </a:p>
        </p:txBody>
      </p:sp>
      <p:pic>
        <p:nvPicPr>
          <p:cNvPr id="4" name="Content Placeholder 3" descr="70E Books Pho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981200"/>
            <a:ext cx="6324600" cy="4191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CODES AND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CODE: Set of recommended rules.  </a:t>
            </a:r>
          </a:p>
          <a:p>
            <a:r>
              <a:rPr lang="en-US" dirty="0" smtClean="0"/>
              <a:t>STANDARD: How to meet the rules.</a:t>
            </a:r>
          </a:p>
          <a:p>
            <a:r>
              <a:rPr lang="en-US" dirty="0" smtClean="0"/>
              <a:t>Neither is a law, but can be adopted as law.</a:t>
            </a:r>
          </a:p>
          <a:p>
            <a:r>
              <a:rPr lang="en-US" dirty="0" smtClean="0"/>
              <a:t>A CODE tells you what you need to do; A STANDARD tells you how you can do it.</a:t>
            </a:r>
          </a:p>
          <a:p>
            <a:r>
              <a:rPr lang="en-US" dirty="0" smtClean="0"/>
              <a:t>Hammurabi Code- first developed Building Code was 1955 BC. 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More Not In NFPA-70E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NEC 240.87	            Arc NRG Reduction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TO BE COVERED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/>
              <a:t>What is NFPA 70E?  What is NFPA 70?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/>
              <a:t>Tutorial on Arc Flash Hazards.</a:t>
            </a:r>
            <a:endParaRPr lang="en-US" sz="2800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/>
              <a:t>Top 10 Changes to NFPA 70E.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/>
              <a:t>Q &amp; A.</a:t>
            </a:r>
            <a:endParaRPr lang="en-US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NFPA </a:t>
            </a:r>
            <a:r>
              <a:rPr lang="en-US" dirty="0" smtClean="0"/>
              <a:t>70</a:t>
            </a:r>
            <a:endParaRPr lang="en-US" dirty="0"/>
          </a:p>
        </p:txBody>
      </p:sp>
      <p:sp>
        <p:nvSpPr>
          <p:cNvPr id="37891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NFPA 70 – </a:t>
            </a:r>
            <a:r>
              <a:rPr lang="en-US" i="1" dirty="0" smtClean="0"/>
              <a:t>National Electrical Code </a:t>
            </a:r>
            <a:r>
              <a:rPr lang="en-US" dirty="0" smtClean="0"/>
              <a:t>(NEC).</a:t>
            </a:r>
          </a:p>
          <a:p>
            <a:r>
              <a:rPr lang="en-US" dirty="0" smtClean="0"/>
              <a:t>NEC was originally </a:t>
            </a:r>
            <a:r>
              <a:rPr lang="en-US" dirty="0"/>
              <a:t>drawn up in </a:t>
            </a:r>
            <a:r>
              <a:rPr lang="en-US" dirty="0" smtClean="0"/>
              <a:t>1897.</a:t>
            </a:r>
            <a:endParaRPr lang="en-US" dirty="0"/>
          </a:p>
          <a:p>
            <a:r>
              <a:rPr lang="en-US" dirty="0" smtClean="0"/>
              <a:t>NEC is NOT a design standard. (See art. #90.1)</a:t>
            </a:r>
            <a:endParaRPr lang="en-US" dirty="0"/>
          </a:p>
          <a:p>
            <a:r>
              <a:rPr lang="en-US" dirty="0"/>
              <a:t>NEC is </a:t>
            </a:r>
            <a:r>
              <a:rPr lang="en-US" dirty="0" smtClean="0"/>
              <a:t>concerned </a:t>
            </a:r>
            <a:r>
              <a:rPr lang="en-US" dirty="0"/>
              <a:t>with safeguarding of property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NEC covers what/how equipment is installed.</a:t>
            </a:r>
          </a:p>
          <a:p>
            <a:r>
              <a:rPr lang="en-US" dirty="0" smtClean="0"/>
              <a:t>NEC has no legal authority until adopted.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NFPA </a:t>
            </a:r>
            <a:r>
              <a:rPr lang="en-US" dirty="0" smtClean="0"/>
              <a:t>70E</a:t>
            </a:r>
            <a:endParaRPr lang="en-US" dirty="0"/>
          </a:p>
        </p:txBody>
      </p:sp>
      <p:sp>
        <p:nvSpPr>
          <p:cNvPr id="3789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NFPA 70E </a:t>
            </a:r>
            <a:r>
              <a:rPr lang="en-US" dirty="0"/>
              <a:t>– </a:t>
            </a:r>
            <a:r>
              <a:rPr lang="en-US" i="1" dirty="0" smtClean="0"/>
              <a:t>Standard for Electrical Safety in the Workplace.</a:t>
            </a:r>
          </a:p>
          <a:p>
            <a:r>
              <a:rPr lang="en-US" dirty="0" smtClean="0"/>
              <a:t>First </a:t>
            </a:r>
            <a:r>
              <a:rPr lang="en-US" dirty="0"/>
              <a:t>edition published in </a:t>
            </a:r>
            <a:r>
              <a:rPr lang="en-US" dirty="0" smtClean="0"/>
              <a:t>1979.</a:t>
            </a:r>
            <a:endParaRPr lang="en-US" dirty="0"/>
          </a:p>
          <a:p>
            <a:r>
              <a:rPr lang="en-US" dirty="0"/>
              <a:t>70E is a spin off from NEC for </a:t>
            </a:r>
            <a:r>
              <a:rPr lang="en-US" dirty="0" smtClean="0"/>
              <a:t>OSHA.</a:t>
            </a:r>
            <a:endParaRPr lang="en-US" dirty="0"/>
          </a:p>
          <a:p>
            <a:r>
              <a:rPr lang="en-US" dirty="0" smtClean="0"/>
              <a:t>Concerned </a:t>
            </a:r>
            <a:r>
              <a:rPr lang="en-US" dirty="0"/>
              <a:t>with safeguarding people.  </a:t>
            </a:r>
          </a:p>
          <a:p>
            <a:r>
              <a:rPr lang="en-US" dirty="0"/>
              <a:t>NEC is further concerned with safeguarding of property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NEC is NOT a design standard.</a:t>
            </a:r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IEEE COLOR BOOKS</a:t>
            </a:r>
            <a:br>
              <a:rPr lang="en-US" dirty="0" smtClean="0"/>
            </a:br>
            <a:r>
              <a:rPr lang="en-US" dirty="0" smtClean="0"/>
              <a:t>DESIGN STANDARDS</a:t>
            </a:r>
            <a:endParaRPr lang="en-US" dirty="0"/>
          </a:p>
        </p:txBody>
      </p:sp>
      <p:pic>
        <p:nvPicPr>
          <p:cNvPr id="4" name="Content Placeholder 3" descr="IEEE Color Boo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53835" y="2017713"/>
            <a:ext cx="2830105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869238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</a:t>
            </a:r>
            <a:r>
              <a:rPr lang="en-US" dirty="0" smtClean="0"/>
              <a:t>Bother With NFPA 70E </a:t>
            </a:r>
            <a:r>
              <a:rPr lang="en-US" dirty="0"/>
              <a:t>?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133600"/>
            <a:ext cx="7620000" cy="457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102405" name="Picture 5" descr="Paul Hebe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133600"/>
            <a:ext cx="76200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16485</TotalTime>
  <Words>1084</Words>
  <Application>Microsoft Office PowerPoint</Application>
  <PresentationFormat>On-screen Show (4:3)</PresentationFormat>
  <Paragraphs>233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Theme1</vt:lpstr>
      <vt:lpstr>AutoCAD LT Drawing</vt:lpstr>
      <vt:lpstr>Chart</vt:lpstr>
      <vt:lpstr>              NFPA 70E: STANDARD FOR ELECTRICAL SAFETY IN THE        WORKPLACE         Changes to the 2015 Edition </vt:lpstr>
      <vt:lpstr>Electrical Safety Essentials: An NFPA Trilogy </vt:lpstr>
      <vt:lpstr>Electrical Room for Blind?</vt:lpstr>
      <vt:lpstr>CODES AND STANDARDS</vt:lpstr>
      <vt:lpstr>TO BE COVERED</vt:lpstr>
      <vt:lpstr>HISTORY OF NFPA 70</vt:lpstr>
      <vt:lpstr>HISTORY OF NFPA 70E</vt:lpstr>
      <vt:lpstr>IEEE COLOR BOOKS DESIGN STANDARDS</vt:lpstr>
      <vt:lpstr>Why Bother With NFPA 70E ?</vt:lpstr>
      <vt:lpstr>WHAT IS RISK?</vt:lpstr>
      <vt:lpstr>Three Electrical Hazards</vt:lpstr>
      <vt:lpstr>ELECTRICAL HAZARDS</vt:lpstr>
      <vt:lpstr>Surviving Arc Flash Burns</vt:lpstr>
      <vt:lpstr>HEAT TRANSFER</vt:lpstr>
      <vt:lpstr>ARC FLASH ENERGY CIRCUIT</vt:lpstr>
      <vt:lpstr>ARC FLASH 101</vt:lpstr>
      <vt:lpstr>Arcing Short Circuit</vt:lpstr>
      <vt:lpstr>Incident Energy</vt:lpstr>
      <vt:lpstr>Incident Energy vs Distance from the Arc</vt:lpstr>
      <vt:lpstr>INCIDENT ENERGY EXAMPLE</vt:lpstr>
      <vt:lpstr>NFPA-70E: ARTICLE 130 Working On Or Near Live Parts</vt:lpstr>
      <vt:lpstr>NFPA 70E – 130.5 Assessment Procedure</vt:lpstr>
      <vt:lpstr>Slide 23</vt:lpstr>
      <vt:lpstr>The New and Improved NFPA-70E</vt:lpstr>
      <vt:lpstr>Top 10 Changes to NFPA 70E-2015</vt:lpstr>
      <vt:lpstr>Top 10 Changes to NFPA 70E-2015 Continued</vt:lpstr>
      <vt:lpstr>1) Terminology</vt:lpstr>
      <vt:lpstr>2) Maintenance, Training, Auditing</vt:lpstr>
      <vt:lpstr> 3) “Qualified Person”</vt:lpstr>
      <vt:lpstr>4)GFCI-Maintenance &amp; Construction  </vt:lpstr>
      <vt:lpstr>GFCI Saves Lives</vt:lpstr>
      <vt:lpstr>Slide 32</vt:lpstr>
      <vt:lpstr>  5) LO/TO Training Documentation</vt:lpstr>
      <vt:lpstr>6)  Two methods for selecting PPE Article 130.5(C)</vt:lpstr>
      <vt:lpstr> 7) Equipment Labeling       Article 130.5(D)</vt:lpstr>
      <vt:lpstr>8) Arc Flash Boundary &amp; Arc                Flash PPE Categories Tables</vt:lpstr>
      <vt:lpstr>9) R.I.P. Equipment’s HRC      and  HRC “0” </vt:lpstr>
      <vt:lpstr>10) Battery Risk Assessment</vt:lpstr>
      <vt:lpstr>  CRAWFORD ENGINEERING SERVICES                           Toccoa, Georgia</vt:lpstr>
      <vt:lpstr>One More Not In NFPA-70E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</dc:creator>
  <cp:lastModifiedBy>Joe</cp:lastModifiedBy>
  <cp:revision>568</cp:revision>
  <dcterms:created xsi:type="dcterms:W3CDTF">2015-02-23T18:08:09Z</dcterms:created>
  <dcterms:modified xsi:type="dcterms:W3CDTF">2015-03-16T00:12:05Z</dcterms:modified>
</cp:coreProperties>
</file>