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9" r:id="rId3"/>
  </p:sldMasterIdLst>
  <p:notesMasterIdLst>
    <p:notesMasterId r:id="rId124"/>
  </p:notesMasterIdLst>
  <p:sldIdLst>
    <p:sldId id="410" r:id="rId4"/>
    <p:sldId id="350" r:id="rId5"/>
    <p:sldId id="351" r:id="rId6"/>
    <p:sldId id="352" r:id="rId7"/>
    <p:sldId id="259" r:id="rId8"/>
    <p:sldId id="260" r:id="rId9"/>
    <p:sldId id="354" r:id="rId10"/>
    <p:sldId id="411" r:id="rId11"/>
    <p:sldId id="261" r:id="rId12"/>
    <p:sldId id="262" r:id="rId13"/>
    <p:sldId id="263" r:id="rId14"/>
    <p:sldId id="264" r:id="rId15"/>
    <p:sldId id="270" r:id="rId16"/>
    <p:sldId id="412" r:id="rId17"/>
    <p:sldId id="273" r:id="rId18"/>
    <p:sldId id="274" r:id="rId19"/>
    <p:sldId id="275" r:id="rId20"/>
    <p:sldId id="276" r:id="rId21"/>
    <p:sldId id="278" r:id="rId22"/>
    <p:sldId id="279" r:id="rId23"/>
    <p:sldId id="280" r:id="rId24"/>
    <p:sldId id="281" r:id="rId25"/>
    <p:sldId id="282" r:id="rId26"/>
    <p:sldId id="413" r:id="rId27"/>
    <p:sldId id="284" r:id="rId28"/>
    <p:sldId id="285" r:id="rId29"/>
    <p:sldId id="286" r:id="rId30"/>
    <p:sldId id="287" r:id="rId31"/>
    <p:sldId id="288" r:id="rId32"/>
    <p:sldId id="290" r:id="rId33"/>
    <p:sldId id="293" r:id="rId34"/>
    <p:sldId id="294" r:id="rId35"/>
    <p:sldId id="296" r:id="rId36"/>
    <p:sldId id="298" r:id="rId37"/>
    <p:sldId id="299" r:id="rId38"/>
    <p:sldId id="300" r:id="rId39"/>
    <p:sldId id="303" r:id="rId40"/>
    <p:sldId id="302" r:id="rId41"/>
    <p:sldId id="304" r:id="rId42"/>
    <p:sldId id="305" r:id="rId43"/>
    <p:sldId id="313" r:id="rId44"/>
    <p:sldId id="389" r:id="rId45"/>
    <p:sldId id="414" r:id="rId46"/>
    <p:sldId id="315" r:id="rId47"/>
    <p:sldId id="320" r:id="rId48"/>
    <p:sldId id="321" r:id="rId49"/>
    <p:sldId id="415" r:id="rId50"/>
    <p:sldId id="324" r:id="rId51"/>
    <p:sldId id="325" r:id="rId52"/>
    <p:sldId id="326" r:id="rId53"/>
    <p:sldId id="327" r:id="rId54"/>
    <p:sldId id="328" r:id="rId55"/>
    <p:sldId id="329" r:id="rId56"/>
    <p:sldId id="333" r:id="rId57"/>
    <p:sldId id="331"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5" r:id="rId75"/>
    <p:sldId id="356" r:id="rId76"/>
    <p:sldId id="358" r:id="rId77"/>
    <p:sldId id="359" r:id="rId78"/>
    <p:sldId id="360" r:id="rId79"/>
    <p:sldId id="362" r:id="rId80"/>
    <p:sldId id="363" r:id="rId81"/>
    <p:sldId id="365" r:id="rId82"/>
    <p:sldId id="366" r:id="rId83"/>
    <p:sldId id="367" r:id="rId84"/>
    <p:sldId id="369" r:id="rId85"/>
    <p:sldId id="370" r:id="rId86"/>
    <p:sldId id="371" r:id="rId87"/>
    <p:sldId id="373" r:id="rId88"/>
    <p:sldId id="376" r:id="rId89"/>
    <p:sldId id="374" r:id="rId90"/>
    <p:sldId id="375" r:id="rId91"/>
    <p:sldId id="409" r:id="rId92"/>
    <p:sldId id="377" r:id="rId93"/>
    <p:sldId id="378" r:id="rId94"/>
    <p:sldId id="372" r:id="rId95"/>
    <p:sldId id="382" r:id="rId96"/>
    <p:sldId id="379" r:id="rId97"/>
    <p:sldId id="380" r:id="rId98"/>
    <p:sldId id="381" r:id="rId99"/>
    <p:sldId id="383" r:id="rId100"/>
    <p:sldId id="384" r:id="rId101"/>
    <p:sldId id="385" r:id="rId102"/>
    <p:sldId id="386" r:id="rId103"/>
    <p:sldId id="388" r:id="rId104"/>
    <p:sldId id="392" r:id="rId105"/>
    <p:sldId id="416" r:id="rId106"/>
    <p:sldId id="395" r:id="rId107"/>
    <p:sldId id="398" r:id="rId108"/>
    <p:sldId id="399" r:id="rId109"/>
    <p:sldId id="400" r:id="rId110"/>
    <p:sldId id="401" r:id="rId111"/>
    <p:sldId id="404" r:id="rId112"/>
    <p:sldId id="417" r:id="rId113"/>
    <p:sldId id="406" r:id="rId114"/>
    <p:sldId id="407" r:id="rId115"/>
    <p:sldId id="408" r:id="rId116"/>
    <p:sldId id="418" r:id="rId117"/>
    <p:sldId id="419" r:id="rId118"/>
    <p:sldId id="421" r:id="rId119"/>
    <p:sldId id="420" r:id="rId120"/>
    <p:sldId id="422" r:id="rId121"/>
    <p:sldId id="423" r:id="rId122"/>
    <p:sldId id="424"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1877" autoAdjust="0"/>
  </p:normalViewPr>
  <p:slideViewPr>
    <p:cSldViewPr>
      <p:cViewPr varScale="1">
        <p:scale>
          <a:sx n="120" d="100"/>
          <a:sy n="120" d="100"/>
        </p:scale>
        <p:origin x="179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notesMaster" Target="notesMasters/notesMaster1.xml"/><Relationship Id="rId125" Type="http://schemas.openxmlformats.org/officeDocument/2006/relationships/presProps" Target="presProps.xml"/><Relationship Id="rId126" Type="http://schemas.openxmlformats.org/officeDocument/2006/relationships/viewProps" Target="viewProps.xml"/><Relationship Id="rId127" Type="http://schemas.openxmlformats.org/officeDocument/2006/relationships/theme" Target="theme/theme1.xml"/><Relationship Id="rId128"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00" Type="http://schemas.openxmlformats.org/officeDocument/2006/relationships/slide" Target="slides/slide97.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15BBC1-CBDE-4686-9F61-D4D8F7BE5765}" type="datetimeFigureOut">
              <a:rPr lang="en-US" smtClean="0"/>
              <a:t>4/24/17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20F00-5B22-4739-A8FC-4D2BE78DB6B6}" type="slidenum">
              <a:rPr lang="en-US" smtClean="0"/>
              <a:t>‹#›</a:t>
            </a:fld>
            <a:endParaRPr lang="en-US"/>
          </a:p>
        </p:txBody>
      </p:sp>
    </p:spTree>
    <p:extLst>
      <p:ext uri="{BB962C8B-B14F-4D97-AF65-F5344CB8AC3E}">
        <p14:creationId xmlns:p14="http://schemas.microsoft.com/office/powerpoint/2010/main" val="204652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C20F00-5B22-4739-A8FC-4D2BE78DB6B6}" type="slidenum">
              <a:rPr lang="en-US" smtClean="0"/>
              <a:t>1</a:t>
            </a:fld>
            <a:endParaRPr lang="en-US"/>
          </a:p>
        </p:txBody>
      </p:sp>
    </p:spTree>
    <p:extLst>
      <p:ext uri="{BB962C8B-B14F-4D97-AF65-F5344CB8AC3E}">
        <p14:creationId xmlns:p14="http://schemas.microsoft.com/office/powerpoint/2010/main" val="1729230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change simply puts the information in chronological order to match the way the information is presented in the standard.  Also not shown on the slide is an editorial change to place the work Informative in front of annexes that was overlooking in the 2012 edition.</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12</a:t>
            </a:fld>
            <a:endParaRPr lang="en-US"/>
          </a:p>
        </p:txBody>
      </p:sp>
    </p:spTree>
    <p:extLst>
      <p:ext uri="{BB962C8B-B14F-4D97-AF65-F5344CB8AC3E}">
        <p14:creationId xmlns:p14="http://schemas.microsoft.com/office/powerpoint/2010/main" val="122792919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language</a:t>
            </a:r>
            <a:r>
              <a:rPr lang="en-US" baseline="0" dirty="0" smtClean="0"/>
              <a:t> was not clear on what the adverse effect on the arc flash analysis would be.</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107</a:t>
            </a:fld>
            <a:endParaRPr lang="en-US"/>
          </a:p>
        </p:txBody>
      </p:sp>
    </p:spTree>
    <p:extLst>
      <p:ext uri="{BB962C8B-B14F-4D97-AF65-F5344CB8AC3E}">
        <p14:creationId xmlns:p14="http://schemas.microsoft.com/office/powerpoint/2010/main" val="97415303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a:t>
            </a:r>
            <a:r>
              <a:rPr lang="en-US" baseline="0" dirty="0" smtClean="0"/>
              <a:t>-limiting </a:t>
            </a:r>
            <a:r>
              <a:rPr lang="en-US" baseline="0" dirty="0" err="1" smtClean="0"/>
              <a:t>fuseholders</a:t>
            </a:r>
            <a:r>
              <a:rPr lang="en-US" baseline="0" dirty="0" smtClean="0"/>
              <a:t> have a pin through the holder that prevents the insertion of non-current limiting fuses.  A notch can be made into a non-current </a:t>
            </a:r>
            <a:r>
              <a:rPr lang="en-US" baseline="0" dirty="0" err="1" smtClean="0"/>
              <a:t>liiting</a:t>
            </a:r>
            <a:r>
              <a:rPr lang="en-US" baseline="0" dirty="0" smtClean="0"/>
              <a:t> fuse to allow it to fit into the holder.</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108</a:t>
            </a:fld>
            <a:endParaRPr lang="en-US"/>
          </a:p>
        </p:txBody>
      </p:sp>
    </p:spTree>
    <p:extLst>
      <p:ext uri="{BB962C8B-B14F-4D97-AF65-F5344CB8AC3E}">
        <p14:creationId xmlns:p14="http://schemas.microsoft.com/office/powerpoint/2010/main" val="32304633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109</a:t>
            </a:fld>
            <a:endParaRPr lang="en-US"/>
          </a:p>
        </p:txBody>
      </p:sp>
    </p:spTree>
    <p:extLst>
      <p:ext uri="{BB962C8B-B14F-4D97-AF65-F5344CB8AC3E}">
        <p14:creationId xmlns:p14="http://schemas.microsoft.com/office/powerpoint/2010/main" val="40923508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Introduces</a:t>
            </a:r>
            <a:r>
              <a:rPr lang="en-US" baseline="0" dirty="0" smtClean="0"/>
              <a:t> risk assessment concept.</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111</a:t>
            </a:fld>
            <a:endParaRPr lang="en-US"/>
          </a:p>
        </p:txBody>
      </p:sp>
    </p:spTree>
    <p:extLst>
      <p:ext uri="{BB962C8B-B14F-4D97-AF65-F5344CB8AC3E}">
        <p14:creationId xmlns:p14="http://schemas.microsoft.com/office/powerpoint/2010/main" val="5459828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change</a:t>
            </a:r>
            <a:r>
              <a:rPr lang="en-US" baseline="0" dirty="0" smtClean="0"/>
              <a:t> is intended to emphasize that the fault current that is considered in the highest potential short circuit that could be experienced with the published internal resistance with the battery.  This is similar to the concept of “bolted-fault current” for ac systems.</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112</a:t>
            </a:fld>
            <a:endParaRPr lang="en-US"/>
          </a:p>
        </p:txBody>
      </p:sp>
    </p:spTree>
    <p:extLst>
      <p:ext uri="{BB962C8B-B14F-4D97-AF65-F5344CB8AC3E}">
        <p14:creationId xmlns:p14="http://schemas.microsoft.com/office/powerpoint/2010/main" val="2110165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example of attention to dc hazards is expanding.</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113</a:t>
            </a:fld>
            <a:endParaRPr lang="en-US"/>
          </a:p>
        </p:txBody>
      </p:sp>
    </p:spTree>
    <p:extLst>
      <p:ext uri="{BB962C8B-B14F-4D97-AF65-F5344CB8AC3E}">
        <p14:creationId xmlns:p14="http://schemas.microsoft.com/office/powerpoint/2010/main" val="61773616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requirements</a:t>
            </a:r>
            <a:r>
              <a:rPr lang="en-US" baseline="0" dirty="0" smtClean="0"/>
              <a:t> in 2012 when the possibility of exposure to liquid electrolyte is not present was considered overly restrictive.</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114</a:t>
            </a:fld>
            <a:endParaRPr lang="en-US"/>
          </a:p>
        </p:txBody>
      </p:sp>
    </p:spTree>
    <p:extLst>
      <p:ext uri="{BB962C8B-B14F-4D97-AF65-F5344CB8AC3E}">
        <p14:creationId xmlns:p14="http://schemas.microsoft.com/office/powerpoint/2010/main" val="251702452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it may not be possible to contact the manufacturer.  The suggestion is made in an informational note to 320.3(A).</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115</a:t>
            </a:fld>
            <a:endParaRPr lang="en-US"/>
          </a:p>
        </p:txBody>
      </p:sp>
    </p:spTree>
    <p:extLst>
      <p:ext uri="{BB962C8B-B14F-4D97-AF65-F5344CB8AC3E}">
        <p14:creationId xmlns:p14="http://schemas.microsoft.com/office/powerpoint/2010/main" val="40537511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previous language had the operator having qualification on their person even if it created a hazard.  The revised language meets the intent of the original rule.</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117</a:t>
            </a:fld>
            <a:endParaRPr lang="en-US"/>
          </a:p>
        </p:txBody>
      </p:sp>
    </p:spTree>
    <p:extLst>
      <p:ext uri="{BB962C8B-B14F-4D97-AF65-F5344CB8AC3E}">
        <p14:creationId xmlns:p14="http://schemas.microsoft.com/office/powerpoint/2010/main" val="246566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change is the first by the Risk and Analysis Working Group.  Not all will be covered here, but the first provides an example of the incorporated changes.</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13</a:t>
            </a:fld>
            <a:endParaRPr lang="en-US"/>
          </a:p>
        </p:txBody>
      </p:sp>
    </p:spTree>
    <p:extLst>
      <p:ext uri="{BB962C8B-B14F-4D97-AF65-F5344CB8AC3E}">
        <p14:creationId xmlns:p14="http://schemas.microsoft.com/office/powerpoint/2010/main" val="3373899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addition to the changes in definitions, many bracketed references were updated to reflect </a:t>
            </a:r>
            <a:r>
              <a:rPr lang="en-US" sz="1200" b="0" i="0" u="none" strike="noStrike" kern="1200" baseline="0" smtClean="0">
                <a:solidFill>
                  <a:schemeClr val="tx1"/>
                </a:solidFill>
                <a:latin typeface="+mn-lt"/>
                <a:ea typeface="+mn-ea"/>
                <a:cs typeface="+mn-cs"/>
              </a:rPr>
              <a:t>2014 NEC.</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15</a:t>
            </a:fld>
            <a:endParaRPr lang="en-US"/>
          </a:p>
        </p:txBody>
      </p:sp>
    </p:spTree>
    <p:extLst>
      <p:ext uri="{BB962C8B-B14F-4D97-AF65-F5344CB8AC3E}">
        <p14:creationId xmlns:p14="http://schemas.microsoft.com/office/powerpoint/2010/main" val="409128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16</a:t>
            </a:fld>
            <a:endParaRPr lang="en-US"/>
          </a:p>
        </p:txBody>
      </p:sp>
    </p:spTree>
    <p:extLst>
      <p:ext uri="{BB962C8B-B14F-4D97-AF65-F5344CB8AC3E}">
        <p14:creationId xmlns:p14="http://schemas.microsoft.com/office/powerpoint/2010/main" val="314504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Bare hand work is no longer a technique</a:t>
            </a:r>
            <a:r>
              <a:rPr lang="en-US" baseline="0" dirty="0" smtClean="0"/>
              <a:t> recognized in Chapter 1 of NFPA 70E.</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17</a:t>
            </a:fld>
            <a:endParaRPr lang="en-US"/>
          </a:p>
        </p:txBody>
      </p:sp>
    </p:spTree>
    <p:extLst>
      <p:ext uri="{BB962C8B-B14F-4D97-AF65-F5344CB8AC3E}">
        <p14:creationId xmlns:p14="http://schemas.microsoft.com/office/powerpoint/2010/main" val="4276642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Bare hand work is no longer a technique</a:t>
            </a:r>
            <a:r>
              <a:rPr lang="en-US" baseline="0" dirty="0" smtClean="0"/>
              <a:t> recognized in Chapter 1 of NFPA 70E, therefore the need for defining the PAB is gone.</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18</a:t>
            </a:fld>
            <a:endParaRPr lang="en-US"/>
          </a:p>
        </p:txBody>
      </p:sp>
    </p:spTree>
    <p:extLst>
      <p:ext uri="{BB962C8B-B14F-4D97-AF65-F5344CB8AC3E}">
        <p14:creationId xmlns:p14="http://schemas.microsoft.com/office/powerpoint/2010/main" val="1497784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19</a:t>
            </a:fld>
            <a:endParaRPr lang="en-US"/>
          </a:p>
        </p:txBody>
      </p:sp>
    </p:spTree>
    <p:extLst>
      <p:ext uri="{BB962C8B-B14F-4D97-AF65-F5344CB8AC3E}">
        <p14:creationId xmlns:p14="http://schemas.microsoft.com/office/powerpoint/2010/main" val="1098425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Qualified Person is changed to reflect changes</a:t>
            </a:r>
            <a:r>
              <a:rPr lang="en-US" baseline="0" dirty="0" smtClean="0"/>
              <a:t> in training requirements that match better with OSHA expectations.  Now, the worker must demonstrate skills and employer must document confirmation of completion.</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20</a:t>
            </a:fld>
            <a:endParaRPr lang="en-US"/>
          </a:p>
        </p:txBody>
      </p:sp>
    </p:spTree>
    <p:extLst>
      <p:ext uri="{BB962C8B-B14F-4D97-AF65-F5344CB8AC3E}">
        <p14:creationId xmlns:p14="http://schemas.microsoft.com/office/powerpoint/2010/main" val="4233751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definition of risk to reflect the approach to hazard analysis introduced in 2012.</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21</a:t>
            </a:fld>
            <a:endParaRPr lang="en-US"/>
          </a:p>
        </p:txBody>
      </p:sp>
    </p:spTree>
    <p:extLst>
      <p:ext uri="{BB962C8B-B14F-4D97-AF65-F5344CB8AC3E}">
        <p14:creationId xmlns:p14="http://schemas.microsoft.com/office/powerpoint/2010/main" val="726609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definition of risk assessment to reflect the approach to hazard analysis introduced in 2012.  The term ventilated is not used in the standard.</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22</a:t>
            </a:fld>
            <a:endParaRPr lang="en-US"/>
          </a:p>
        </p:txBody>
      </p:sp>
    </p:spTree>
    <p:extLst>
      <p:ext uri="{BB962C8B-B14F-4D97-AF65-F5344CB8AC3E}">
        <p14:creationId xmlns:p14="http://schemas.microsoft.com/office/powerpoint/2010/main" val="75028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“harm” does not accurately reflect the result of exposure to an electrical</a:t>
            </a:r>
            <a:r>
              <a:rPr lang="en-US" baseline="0" dirty="0" smtClean="0"/>
              <a:t> hazard.  The consequence attempting to be prevented by the assessment process in Annex F is “injury or damage to health.”  Similarly, the term “probability” implies a mathematical concept.  The word “likelihood” </a:t>
            </a:r>
            <a:r>
              <a:rPr lang="en-US" sz="1200" b="0" i="0" u="none" strike="noStrike" kern="1200" baseline="0" dirty="0" smtClean="0">
                <a:solidFill>
                  <a:schemeClr val="tx1"/>
                </a:solidFill>
                <a:latin typeface="+mn-lt"/>
                <a:ea typeface="+mn-ea"/>
                <a:cs typeface="+mn-cs"/>
              </a:rPr>
              <a:t>can refer to the chance of something happening, whether defined, measured or determined objectively or subjectively, qualitatively or quantitatively, and described using general terms or mathematically. Likelihood includes a probability or a frequency over a given time period.</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82351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23</a:t>
            </a:fld>
            <a:endParaRPr lang="en-US"/>
          </a:p>
        </p:txBody>
      </p:sp>
    </p:spTree>
    <p:extLst>
      <p:ext uri="{BB962C8B-B14F-4D97-AF65-F5344CB8AC3E}">
        <p14:creationId xmlns:p14="http://schemas.microsoft.com/office/powerpoint/2010/main" val="418987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25</a:t>
            </a:fld>
            <a:endParaRPr lang="en-US"/>
          </a:p>
        </p:txBody>
      </p:sp>
    </p:spTree>
    <p:extLst>
      <p:ext uri="{BB962C8B-B14F-4D97-AF65-F5344CB8AC3E}">
        <p14:creationId xmlns:p14="http://schemas.microsoft.com/office/powerpoint/2010/main" val="1657435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26</a:t>
            </a:fld>
            <a:endParaRPr lang="en-US"/>
          </a:p>
        </p:txBody>
      </p:sp>
    </p:spTree>
    <p:extLst>
      <p:ext uri="{BB962C8B-B14F-4D97-AF65-F5344CB8AC3E}">
        <p14:creationId xmlns:p14="http://schemas.microsoft.com/office/powerpoint/2010/main" val="195246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27</a:t>
            </a:fld>
            <a:endParaRPr lang="en-US"/>
          </a:p>
        </p:txBody>
      </p:sp>
    </p:spTree>
    <p:extLst>
      <p:ext uri="{BB962C8B-B14F-4D97-AF65-F5344CB8AC3E}">
        <p14:creationId xmlns:p14="http://schemas.microsoft.com/office/powerpoint/2010/main" val="4140582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28</a:t>
            </a:fld>
            <a:endParaRPr lang="en-US"/>
          </a:p>
        </p:txBody>
      </p:sp>
    </p:spTree>
    <p:extLst>
      <p:ext uri="{BB962C8B-B14F-4D97-AF65-F5344CB8AC3E}">
        <p14:creationId xmlns:p14="http://schemas.microsoft.com/office/powerpoint/2010/main" val="1844295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places in 70E require</a:t>
            </a:r>
            <a:r>
              <a:rPr lang="en-US" baseline="0" dirty="0" smtClean="0"/>
              <a:t> the employer to consider condition of maintenance when conducting electrical hazard analysis.  Now, the employer must document the maintenance program as part of the overall program.</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29</a:t>
            </a:fld>
            <a:endParaRPr lang="en-US"/>
          </a:p>
        </p:txBody>
      </p:sp>
    </p:spTree>
    <p:extLst>
      <p:ext uri="{BB962C8B-B14F-4D97-AF65-F5344CB8AC3E}">
        <p14:creationId xmlns:p14="http://schemas.microsoft.com/office/powerpoint/2010/main" val="3498273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30</a:t>
            </a:fld>
            <a:endParaRPr lang="en-US"/>
          </a:p>
        </p:txBody>
      </p:sp>
    </p:spTree>
    <p:extLst>
      <p:ext uri="{BB962C8B-B14F-4D97-AF65-F5344CB8AC3E}">
        <p14:creationId xmlns:p14="http://schemas.microsoft.com/office/powerpoint/2010/main" val="3385846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31</a:t>
            </a:fld>
            <a:endParaRPr lang="en-US"/>
          </a:p>
        </p:txBody>
      </p:sp>
    </p:spTree>
    <p:extLst>
      <p:ext uri="{BB962C8B-B14F-4D97-AF65-F5344CB8AC3E}">
        <p14:creationId xmlns:p14="http://schemas.microsoft.com/office/powerpoint/2010/main" val="2040341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32</a:t>
            </a:fld>
            <a:endParaRPr lang="en-US"/>
          </a:p>
        </p:txBody>
      </p:sp>
    </p:spTree>
    <p:extLst>
      <p:ext uri="{BB962C8B-B14F-4D97-AF65-F5344CB8AC3E}">
        <p14:creationId xmlns:p14="http://schemas.microsoft.com/office/powerpoint/2010/main" val="4181695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had a major overhaul.</a:t>
            </a:r>
            <a:r>
              <a:rPr lang="en-US" baseline="0" dirty="0" smtClean="0"/>
              <a:t>  The format places the subsection into a list format for readability improvements.  The changes clarified exactly which employees need which training.  Annual refresher training was added to some elements and a requirement to document the training was added.</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33</a:t>
            </a:fld>
            <a:endParaRPr lang="en-US"/>
          </a:p>
        </p:txBody>
      </p:sp>
    </p:spTree>
    <p:extLst>
      <p:ext uri="{BB962C8B-B14F-4D97-AF65-F5344CB8AC3E}">
        <p14:creationId xmlns:p14="http://schemas.microsoft.com/office/powerpoint/2010/main" val="180626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editorial change that provides the technical</a:t>
            </a:r>
            <a:r>
              <a:rPr lang="en-US" baseline="0" dirty="0" smtClean="0"/>
              <a:t> term most used in other industry standards.</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86593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34</a:t>
            </a:fld>
            <a:endParaRPr lang="en-US"/>
          </a:p>
        </p:txBody>
      </p:sp>
    </p:spTree>
    <p:extLst>
      <p:ext uri="{BB962C8B-B14F-4D97-AF65-F5344CB8AC3E}">
        <p14:creationId xmlns:p14="http://schemas.microsoft.com/office/powerpoint/2010/main" val="1592274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35</a:t>
            </a:fld>
            <a:endParaRPr lang="en-US"/>
          </a:p>
        </p:txBody>
      </p:sp>
    </p:spTree>
    <p:extLst>
      <p:ext uri="{BB962C8B-B14F-4D97-AF65-F5344CB8AC3E}">
        <p14:creationId xmlns:p14="http://schemas.microsoft.com/office/powerpoint/2010/main" val="2988835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times contractors are</a:t>
            </a:r>
            <a:r>
              <a:rPr lang="en-US" baseline="0" dirty="0" smtClean="0"/>
              <a:t> requested to perform work in facilities that have no electrical expertise.  Requirement this meeting, designed to share information regarding hazards would be pointless.  This change does not lessen requirements, only clarifies intent.  Verbiage not shown was not changed from previous edition.</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36</a:t>
            </a:fld>
            <a:endParaRPr lang="en-US"/>
          </a:p>
        </p:txBody>
      </p:sp>
    </p:spTree>
    <p:extLst>
      <p:ext uri="{BB962C8B-B14F-4D97-AF65-F5344CB8AC3E}">
        <p14:creationId xmlns:p14="http://schemas.microsoft.com/office/powerpoint/2010/main" val="128423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Injuries occur due to miss-applied or faulty test instruments.</a:t>
            </a:r>
            <a:r>
              <a:rPr lang="en-US" baseline="0" dirty="0" smtClean="0"/>
              <a:t>  Changes in this section are intended to reduce the likelihood of injury due to test instruments.</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37</a:t>
            </a:fld>
            <a:endParaRPr lang="en-US"/>
          </a:p>
        </p:txBody>
      </p:sp>
    </p:spTree>
    <p:extLst>
      <p:ext uri="{BB962C8B-B14F-4D97-AF65-F5344CB8AC3E}">
        <p14:creationId xmlns:p14="http://schemas.microsoft.com/office/powerpoint/2010/main" val="1525246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38</a:t>
            </a:fld>
            <a:endParaRPr lang="en-US"/>
          </a:p>
        </p:txBody>
      </p:sp>
    </p:spTree>
    <p:extLst>
      <p:ext uri="{BB962C8B-B14F-4D97-AF65-F5344CB8AC3E}">
        <p14:creationId xmlns:p14="http://schemas.microsoft.com/office/powerpoint/2010/main" val="4006244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a:t>
            </a:r>
            <a:r>
              <a:rPr lang="en-US" baseline="0" dirty="0" smtClean="0"/>
              <a:t> items (4), (5), and (6) dealing with wet locations was deleted from this subsection and given a separate list number in a level higher.</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39</a:t>
            </a:fld>
            <a:endParaRPr lang="en-US"/>
          </a:p>
        </p:txBody>
      </p:sp>
    </p:spTree>
    <p:extLst>
      <p:ext uri="{BB962C8B-B14F-4D97-AF65-F5344CB8AC3E}">
        <p14:creationId xmlns:p14="http://schemas.microsoft.com/office/powerpoint/2010/main" val="1594629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40</a:t>
            </a:fld>
            <a:endParaRPr lang="en-US"/>
          </a:p>
        </p:txBody>
      </p:sp>
    </p:spTree>
    <p:extLst>
      <p:ext uri="{BB962C8B-B14F-4D97-AF65-F5344CB8AC3E}">
        <p14:creationId xmlns:p14="http://schemas.microsoft.com/office/powerpoint/2010/main" val="1277931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41</a:t>
            </a:fld>
            <a:endParaRPr lang="en-US"/>
          </a:p>
        </p:txBody>
      </p:sp>
    </p:spTree>
    <p:extLst>
      <p:ext uri="{BB962C8B-B14F-4D97-AF65-F5344CB8AC3E}">
        <p14:creationId xmlns:p14="http://schemas.microsoft.com/office/powerpoint/2010/main" val="4201957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42</a:t>
            </a:fld>
            <a:endParaRPr lang="en-US"/>
          </a:p>
        </p:txBody>
      </p:sp>
    </p:spTree>
    <p:extLst>
      <p:ext uri="{BB962C8B-B14F-4D97-AF65-F5344CB8AC3E}">
        <p14:creationId xmlns:p14="http://schemas.microsoft.com/office/powerpoint/2010/main" val="1537614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44</a:t>
            </a:fld>
            <a:endParaRPr lang="en-US"/>
          </a:p>
        </p:txBody>
      </p:sp>
    </p:spTree>
    <p:extLst>
      <p:ext uri="{BB962C8B-B14F-4D97-AF65-F5344CB8AC3E}">
        <p14:creationId xmlns:p14="http://schemas.microsoft.com/office/powerpoint/2010/main" val="97503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changes are recommendations</a:t>
            </a:r>
            <a:r>
              <a:rPr lang="en-US" baseline="0" dirty="0" smtClean="0"/>
              <a:t> from the Risk and Assessment Working Group.  The changes reflect the concept that injury due to electrical hazards is a product of the likelihood that a hazard will be present and the consequences of the hazard should an exposure occur.  Protection from electrical hazards can be accomplished by either or a combination of reducing the risk of an event occurring or by providing protection should an event occur.  The risk will identify whether a hazard is present and the likelihood of exposure based on the factors associated with the specific task and equipment.  Controls will then be implemented to either reduce the risk of exposure or provide barriers between the worker and the hazard.</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5</a:t>
            </a:fld>
            <a:endParaRPr lang="en-US"/>
          </a:p>
        </p:txBody>
      </p:sp>
    </p:spTree>
    <p:extLst>
      <p:ext uri="{BB962C8B-B14F-4D97-AF65-F5344CB8AC3E}">
        <p14:creationId xmlns:p14="http://schemas.microsoft.com/office/powerpoint/2010/main" val="1227929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45</a:t>
            </a:fld>
            <a:endParaRPr lang="en-US"/>
          </a:p>
        </p:txBody>
      </p:sp>
    </p:spTree>
    <p:extLst>
      <p:ext uri="{BB962C8B-B14F-4D97-AF65-F5344CB8AC3E}">
        <p14:creationId xmlns:p14="http://schemas.microsoft.com/office/powerpoint/2010/main" val="3525425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Fatalities have resulted</a:t>
            </a:r>
            <a:r>
              <a:rPr lang="en-US" baseline="0" dirty="0" smtClean="0"/>
              <a:t> from poor planning of the placement of personnel grounds.  The additional rules are intended to place emphasis on the need to consider ground placement a hazardous task.</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46</a:t>
            </a:fld>
            <a:endParaRPr lang="en-US"/>
          </a:p>
        </p:txBody>
      </p:sp>
    </p:spTree>
    <p:extLst>
      <p:ext uri="{BB962C8B-B14F-4D97-AF65-F5344CB8AC3E}">
        <p14:creationId xmlns:p14="http://schemas.microsoft.com/office/powerpoint/2010/main" val="507075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r>
              <a:rPr lang="en-US" baseline="0" dirty="0" smtClean="0"/>
              <a:t> to the tables apply to the use of shock protection PPE requirements and Note 3 of Table 130.7(C)(15)(b).  This obligates the user to apply shock protection even if the table does not prescribe it, if other parts of Article 130 requires it.  This probably is no longer necessary since the revision of the tables removed shock protection PPE.</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48</a:t>
            </a:fld>
            <a:endParaRPr lang="en-US"/>
          </a:p>
        </p:txBody>
      </p:sp>
    </p:spTree>
    <p:extLst>
      <p:ext uri="{BB962C8B-B14F-4D97-AF65-F5344CB8AC3E}">
        <p14:creationId xmlns:p14="http://schemas.microsoft.com/office/powerpoint/2010/main" val="3898484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addition</a:t>
            </a:r>
            <a:r>
              <a:rPr lang="en-US" baseline="0" dirty="0" smtClean="0"/>
              <a:t> provides the answer to a long-standing question regarding the application of Article 130 to normal operation of energized electrical equipment.  The following slide provides the added informational note that explains what is meant by properly installed and maintained.</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49</a:t>
            </a:fld>
            <a:endParaRPr lang="en-US"/>
          </a:p>
        </p:txBody>
      </p:sp>
    </p:spTree>
    <p:extLst>
      <p:ext uri="{BB962C8B-B14F-4D97-AF65-F5344CB8AC3E}">
        <p14:creationId xmlns:p14="http://schemas.microsoft.com/office/powerpoint/2010/main" val="1431538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50</a:t>
            </a:fld>
            <a:endParaRPr lang="en-US"/>
          </a:p>
        </p:txBody>
      </p:sp>
    </p:spTree>
    <p:extLst>
      <p:ext uri="{BB962C8B-B14F-4D97-AF65-F5344CB8AC3E}">
        <p14:creationId xmlns:p14="http://schemas.microsoft.com/office/powerpoint/2010/main" val="377144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appears to be a large change, but in reality is consistent with other rules regarding shock hazards.  For example,</a:t>
            </a:r>
            <a:r>
              <a:rPr lang="en-US" baseline="0" dirty="0" smtClean="0"/>
              <a:t> the need for shock protection PPE begins at the RAB, rather than LAB in 130.4(C).  It does not change the requirement to justify work inside the LAB, but merely expands the </a:t>
            </a:r>
            <a:r>
              <a:rPr lang="en-US" baseline="0" dirty="0" err="1" smtClean="0"/>
              <a:t>excemptions</a:t>
            </a:r>
            <a:r>
              <a:rPr lang="en-US" baseline="0" dirty="0" smtClean="0"/>
              <a:t> in 130.2(B)(3).</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51</a:t>
            </a:fld>
            <a:endParaRPr lang="en-US"/>
          </a:p>
        </p:txBody>
      </p:sp>
    </p:spTree>
    <p:extLst>
      <p:ext uri="{BB962C8B-B14F-4D97-AF65-F5344CB8AC3E}">
        <p14:creationId xmlns:p14="http://schemas.microsoft.com/office/powerpoint/2010/main" val="3088584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removing</a:t>
            </a:r>
            <a:r>
              <a:rPr lang="en-US" baseline="0" dirty="0" smtClean="0"/>
              <a:t> the PAB reference, the references are changed to reflect the new tables.  Also, this is the first time the removal of the term “hazard/risk category” is encountered.  An informational note was added that points to Informative Annex J.</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52</a:t>
            </a:fld>
            <a:endParaRPr lang="en-US"/>
          </a:p>
        </p:txBody>
      </p:sp>
    </p:spTree>
    <p:extLst>
      <p:ext uri="{BB962C8B-B14F-4D97-AF65-F5344CB8AC3E}">
        <p14:creationId xmlns:p14="http://schemas.microsoft.com/office/powerpoint/2010/main" val="1538545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Subjectivity was removed by eliminating</a:t>
            </a:r>
            <a:r>
              <a:rPr lang="en-US" baseline="0" dirty="0" smtClean="0"/>
              <a:t> the terms “such as” and replacing them with specific tasks.</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53</a:t>
            </a:fld>
            <a:endParaRPr lang="en-US"/>
          </a:p>
        </p:txBody>
      </p:sp>
    </p:spTree>
    <p:extLst>
      <p:ext uri="{BB962C8B-B14F-4D97-AF65-F5344CB8AC3E}">
        <p14:creationId xmlns:p14="http://schemas.microsoft.com/office/powerpoint/2010/main" val="15269700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54</a:t>
            </a:fld>
            <a:endParaRPr lang="en-US"/>
          </a:p>
        </p:txBody>
      </p:sp>
    </p:spTree>
    <p:extLst>
      <p:ext uri="{BB962C8B-B14F-4D97-AF65-F5344CB8AC3E}">
        <p14:creationId xmlns:p14="http://schemas.microsoft.com/office/powerpoint/2010/main" val="962296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55</a:t>
            </a:fld>
            <a:endParaRPr lang="en-US"/>
          </a:p>
        </p:txBody>
      </p:sp>
    </p:spTree>
    <p:extLst>
      <p:ext uri="{BB962C8B-B14F-4D97-AF65-F5344CB8AC3E}">
        <p14:creationId xmlns:p14="http://schemas.microsoft.com/office/powerpoint/2010/main" val="380789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changes are recommendations</a:t>
            </a:r>
            <a:r>
              <a:rPr lang="en-US" baseline="0" dirty="0" smtClean="0"/>
              <a:t> from the Risk and Assessment Working Group.  The changes reflect the concept that injury due to electrical hazards is a product of the likelihood that a hazard will be present and the consequences of the hazard should an exposure occur.  Protection from electrical hazards can be accomplished by either or a combination of reducing the risk of an event occurring or by providing protection should an event occur.  The risk will identify whether a hazard is present and the likelihood of exposure based on the factors associated with the specific task and equipment.  Controls will then be implemented to either reduce the risk of exposure or provide barriers between the worker and the hazard.  The same concept has been included in the arc flash tables, where the risk of an arc flash occurring is determined, then a PPE category number is assigned if the risk is reasonable or likely.</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6</a:t>
            </a:fld>
            <a:endParaRPr lang="en-US"/>
          </a:p>
        </p:txBody>
      </p:sp>
    </p:spTree>
    <p:extLst>
      <p:ext uri="{BB962C8B-B14F-4D97-AF65-F5344CB8AC3E}">
        <p14:creationId xmlns:p14="http://schemas.microsoft.com/office/powerpoint/2010/main" val="12279291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Prohibited</a:t>
            </a:r>
            <a:r>
              <a:rPr lang="en-US" baseline="0" dirty="0" smtClean="0"/>
              <a:t> Approach Boundary was removed from the document because it represented bare-hand live line work.  Since the Standard does not deal with hazards associated with that particular work method, the committee concluded the boundary designation is not necessary.  Bare-hand work is unique to workplaces outside the scope of NFPA 70E.  It was agreed that much safer work practices can be employed by applying the hierarchy of controls that begins with establishing an electrically safe work condition and ends with insulating the worker with PPE for most work places with in the scope of </a:t>
            </a:r>
            <a:r>
              <a:rPr lang="en-US" baseline="0" smtClean="0"/>
              <a:t>the Standard.</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56</a:t>
            </a:fld>
            <a:endParaRPr lang="en-US"/>
          </a:p>
        </p:txBody>
      </p:sp>
    </p:spTree>
    <p:extLst>
      <p:ext uri="{BB962C8B-B14F-4D97-AF65-F5344CB8AC3E}">
        <p14:creationId xmlns:p14="http://schemas.microsoft.com/office/powerpoint/2010/main" val="26427454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section was reformatted to reflect in order that requirements</a:t>
            </a:r>
            <a:r>
              <a:rPr lang="en-US" baseline="0" dirty="0" smtClean="0"/>
              <a:t> and restrictions as each of the boundaries are crossed.  The requirements for crossing the Limited Approach Boundary did not change, only the location for identifying the </a:t>
            </a:r>
            <a:r>
              <a:rPr lang="en-US" baseline="0" dirty="0" err="1" smtClean="0"/>
              <a:t>requirments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57</a:t>
            </a:fld>
            <a:endParaRPr lang="en-US"/>
          </a:p>
        </p:txBody>
      </p:sp>
    </p:spTree>
    <p:extLst>
      <p:ext uri="{BB962C8B-B14F-4D97-AF65-F5344CB8AC3E}">
        <p14:creationId xmlns:p14="http://schemas.microsoft.com/office/powerpoint/2010/main" val="16883074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continuation of the previous slide.</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58</a:t>
            </a:fld>
            <a:endParaRPr lang="en-US"/>
          </a:p>
        </p:txBody>
      </p:sp>
    </p:spTree>
    <p:extLst>
      <p:ext uri="{BB962C8B-B14F-4D97-AF65-F5344CB8AC3E}">
        <p14:creationId xmlns:p14="http://schemas.microsoft.com/office/powerpoint/2010/main" val="37692804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sections were reversed</a:t>
            </a:r>
            <a:r>
              <a:rPr lang="en-US" baseline="0" dirty="0" smtClean="0"/>
              <a:t> to make the application logical with respect to the boundaries.  The table references changed and the reference to bare-hand work was removed.</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59</a:t>
            </a:fld>
            <a:endParaRPr lang="en-US"/>
          </a:p>
        </p:txBody>
      </p:sp>
    </p:spTree>
    <p:extLst>
      <p:ext uri="{BB962C8B-B14F-4D97-AF65-F5344CB8AC3E}">
        <p14:creationId xmlns:p14="http://schemas.microsoft.com/office/powerpoint/2010/main" val="40065244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Table 130.4(C)(a) (</a:t>
            </a:r>
            <a:r>
              <a:rPr lang="en-US" altLang="en-US" b="1" dirty="0" err="1" smtClean="0"/>
              <a:t>pg</a:t>
            </a:r>
            <a:r>
              <a:rPr lang="en-US" altLang="en-US" b="1" dirty="0" smtClean="0"/>
              <a:t> 24)</a:t>
            </a:r>
          </a:p>
          <a:p>
            <a:endParaRPr lang="en-US" altLang="en-US" dirty="0" smtClean="0"/>
          </a:p>
          <a:p>
            <a:endParaRPr lang="en-US" altLang="en-US" dirty="0" smtClean="0"/>
          </a:p>
        </p:txBody>
      </p:sp>
    </p:spTree>
    <p:extLst>
      <p:ext uri="{BB962C8B-B14F-4D97-AF65-F5344CB8AC3E}">
        <p14:creationId xmlns:p14="http://schemas.microsoft.com/office/powerpoint/2010/main" val="2087756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Table 130.4(D)(a)</a:t>
            </a:r>
          </a:p>
          <a:p>
            <a:r>
              <a:rPr lang="en-US" altLang="en-US" dirty="0" smtClean="0"/>
              <a:t>The slide</a:t>
            </a:r>
            <a:r>
              <a:rPr lang="en-US" altLang="en-US" baseline="0" dirty="0" smtClean="0"/>
              <a:t> reflects an abbreviated table, but none of the missing information is different than the 2012 edition.  Note the elimination of the Prohibited Approach Boundary.  The changes to the notes are discussed in the following slide.</a:t>
            </a:r>
            <a:endParaRPr lang="en-US" altLang="en-US" dirty="0" smtClean="0"/>
          </a:p>
        </p:txBody>
      </p:sp>
    </p:spTree>
    <p:extLst>
      <p:ext uri="{BB962C8B-B14F-4D97-AF65-F5344CB8AC3E}">
        <p14:creationId xmlns:p14="http://schemas.microsoft.com/office/powerpoint/2010/main" val="31755803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change to note a and addition of note</a:t>
            </a:r>
            <a:r>
              <a:rPr lang="en-US" baseline="0" dirty="0" smtClean="0"/>
              <a:t> d, </a:t>
            </a:r>
            <a:r>
              <a:rPr lang="en-US" dirty="0" smtClean="0"/>
              <a:t>accounts for locations where the standard usable voltage is single</a:t>
            </a:r>
            <a:r>
              <a:rPr lang="en-US" baseline="0" dirty="0" smtClean="0"/>
              <a:t> phase 240, as is the case in many countries outside the U.S.  Note (2) is moved from the introduction for usability.</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62</a:t>
            </a:fld>
            <a:endParaRPr lang="en-US"/>
          </a:p>
        </p:txBody>
      </p:sp>
    </p:spTree>
    <p:extLst>
      <p:ext uri="{BB962C8B-B14F-4D97-AF65-F5344CB8AC3E}">
        <p14:creationId xmlns:p14="http://schemas.microsoft.com/office/powerpoint/2010/main" val="213713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smtClean="0"/>
              <a:t> </a:t>
            </a:r>
            <a:r>
              <a:rPr lang="en-US" altLang="en-US" b="1" smtClean="0"/>
              <a:t>Table 130.4(C)(b) (pg 25)</a:t>
            </a:r>
          </a:p>
        </p:txBody>
      </p:sp>
    </p:spTree>
    <p:extLst>
      <p:ext uri="{BB962C8B-B14F-4D97-AF65-F5344CB8AC3E}">
        <p14:creationId xmlns:p14="http://schemas.microsoft.com/office/powerpoint/2010/main" val="25772893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Table 130.4(D)(b)</a:t>
            </a:r>
          </a:p>
          <a:p>
            <a:r>
              <a:rPr lang="en-US" altLang="en-US" dirty="0" smtClean="0"/>
              <a:t>The slide</a:t>
            </a:r>
            <a:r>
              <a:rPr lang="en-US" altLang="en-US" baseline="0" dirty="0" smtClean="0"/>
              <a:t> reflects an abbreviated table, but none of the missing information is different than the 2012 edition.  Note the elimination of the Prohibited Approach Boundary.  The changes to the notes are basically the same as for AC.</a:t>
            </a:r>
            <a:endParaRPr lang="en-US" altLang="en-US" dirty="0" smtClean="0"/>
          </a:p>
        </p:txBody>
      </p:sp>
    </p:spTree>
    <p:extLst>
      <p:ext uri="{BB962C8B-B14F-4D97-AF65-F5344CB8AC3E}">
        <p14:creationId xmlns:p14="http://schemas.microsoft.com/office/powerpoint/2010/main" val="3173239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received a major</a:t>
            </a:r>
            <a:r>
              <a:rPr lang="en-US" baseline="0" dirty="0" smtClean="0"/>
              <a:t> overhaul to the format.  The changes will make it easier to read and understand.  By removing the reference to incident energy, the need for the exception disappeared.</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610736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7</a:t>
            </a:fld>
            <a:endParaRPr lang="en-US"/>
          </a:p>
        </p:txBody>
      </p:sp>
    </p:spTree>
    <p:extLst>
      <p:ext uri="{BB962C8B-B14F-4D97-AF65-F5344CB8AC3E}">
        <p14:creationId xmlns:p14="http://schemas.microsoft.com/office/powerpoint/2010/main" val="34317780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and the following two slides</a:t>
            </a:r>
            <a:r>
              <a:rPr lang="en-US" baseline="0" dirty="0" smtClean="0"/>
              <a:t> discuss the changes with the informational notes to 130.5.  It only address the notes that had revisions. disappeared.</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4951550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3382025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reference</a:t>
            </a:r>
            <a:r>
              <a:rPr lang="en-US" baseline="0" dirty="0" smtClean="0"/>
              <a:t> to IEEE 1584 implied the standard would discuss how to perform arc flash at lower levels.  The opposite is true.  The 1584 Standard does not address arc flash hazards below 240 volts, since voltage at those levels were not tested.</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0725217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arc flash risk assessment</a:t>
            </a:r>
            <a:r>
              <a:rPr lang="en-US" baseline="0" dirty="0" smtClean="0"/>
              <a:t> must now be documented whether an incident energy or table method is used to determine the boundary and PPE.  Also, here an other places more emphasis is added to ensure the bounding criteria is considered before the tables are allowed to be used.</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0958384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appears that once an incident energy analysis is performed on a particular piece of equipment,</a:t>
            </a:r>
            <a:r>
              <a:rPr lang="en-US" baseline="0" dirty="0" smtClean="0"/>
              <a:t> all future work activities requirement the incident energy analysis method to determine arc </a:t>
            </a:r>
            <a:r>
              <a:rPr lang="en-US" baseline="0" smtClean="0"/>
              <a:t>flash PPE.</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4499138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“hazard/risk category” is no longer used in the standard.  The revisions</a:t>
            </a:r>
            <a:r>
              <a:rPr lang="en-US" baseline="0" dirty="0" smtClean="0"/>
              <a:t> to the tables reflected in the following slides indicate a new approach to selecting PPE using the tables.</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29446760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list was reversed to make the subsection</a:t>
            </a:r>
            <a:r>
              <a:rPr lang="en-US" baseline="0" dirty="0" smtClean="0"/>
              <a:t> easier to read.  In addition, the changes clarified what is meant by “level of PPE.”  The level is determined by the user.  One method could be to use Table H.3.b to establish levels of PPE.</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27614286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of two places where responsibility</a:t>
            </a:r>
            <a:r>
              <a:rPr lang="en-US" baseline="0" dirty="0" smtClean="0"/>
              <a:t> is assigned to the equipment owner.  The second place will be addressed in Chapter 2 information.</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28083558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a number of changes that clarified the safe approach boundary for a qualified person is the restricted approach boundary.  The safe approach boundary for unqualified persons is the limited approach boundary.  This was clear in Informative Annex C, but now that information is moved into the mandatory language to remove ambiguity.  </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7281835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change, as well as a similar addition in Chapter 2, is intended to maintain the working space in front of equipment clear.  This is an NEC requirement (110.26(B)), but difficult to enforce after initial installation and inspection.  Making this a work practice will enable enforcement.  </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328223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intent of this revision is to clarify the intent of placing safety related maintenance requirements and other administrative controls including training and auditing on par with safety–related work practices. </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9</a:t>
            </a:fld>
            <a:endParaRPr lang="en-US"/>
          </a:p>
        </p:txBody>
      </p:sp>
    </p:spTree>
    <p:extLst>
      <p:ext uri="{BB962C8B-B14F-4D97-AF65-F5344CB8AC3E}">
        <p14:creationId xmlns:p14="http://schemas.microsoft.com/office/powerpoint/2010/main" val="12279291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new language is simply a replacement of the action taken in 2012.  Taken literally, a person qualified or unqualified, could have made the assumption that the trip or blown fuse was caused by an overload without further investigation.  The reinserted language now requires someone knowledgeable of the circuit or device to determine whether it is safe to reenergize the circuit.  This also should be considered with the requirement in 225.3 to retest circuit breakers that experience a fault near their interrupting rating.</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6082000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informational note expressed concern regarding the incident exposure level, but established the threshold at a shock approach boundary.  The language now includes both hazards as a concern.</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0904515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informational note is no longer applicable since the columns in the arc flash tables addressing shock protection PPE has been deleted.</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1485761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added language clarifies the intent that all openings be closed and includes coveralls to the clothing items that must be closed.</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28093305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removes the reference to HRC 0.  Neither the HRC or a PPE Category 0 exists with the revision to the arc flash tables.</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0802835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responsibility to perform a risk assessment to determine the PPE when there are conflicting requirements is the responsibility of the employer, not the AHJ.</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1469810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27808954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and the one following</a:t>
            </a:r>
            <a:r>
              <a:rPr lang="en-US" baseline="0" dirty="0" smtClean="0"/>
              <a:t> provide the introduction to the new tables for determination of arc flash PPE.</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38173992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1645858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Table 130.7C)(15)(a)</a:t>
            </a:r>
          </a:p>
          <a:p>
            <a:endParaRPr lang="en-US" altLang="en-US" dirty="0" smtClean="0"/>
          </a:p>
          <a:p>
            <a:endParaRPr lang="en-US" altLang="en-US" dirty="0" smtClean="0"/>
          </a:p>
        </p:txBody>
      </p:sp>
    </p:spTree>
    <p:extLst>
      <p:ext uri="{BB962C8B-B14F-4D97-AF65-F5344CB8AC3E}">
        <p14:creationId xmlns:p14="http://schemas.microsoft.com/office/powerpoint/2010/main" val="51507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Based on analysis of  OSHA and workers’ compensation claim data, approximately one half of electrical fatalities and injuries involve electrical workers. The new informational note is intended to alert employers that the electrical safety program must also address other workers. The intent of this revision is to provide awareness that strict application of this standard within the existing scope may overlook risk to other workers in the covered workplaces. </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10</a:t>
            </a:fld>
            <a:endParaRPr lang="en-US"/>
          </a:p>
        </p:txBody>
      </p:sp>
    </p:spTree>
    <p:extLst>
      <p:ext uri="{BB962C8B-B14F-4D97-AF65-F5344CB8AC3E}">
        <p14:creationId xmlns:p14="http://schemas.microsoft.com/office/powerpoint/2010/main" val="12279291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Table 130.7C)(15)(a)</a:t>
            </a:r>
          </a:p>
          <a:p>
            <a:endParaRPr lang="en-US" altLang="en-US" dirty="0" smtClean="0"/>
          </a:p>
          <a:p>
            <a:endParaRPr lang="en-US" altLang="en-US" dirty="0" smtClean="0"/>
          </a:p>
        </p:txBody>
      </p:sp>
    </p:spTree>
    <p:extLst>
      <p:ext uri="{BB962C8B-B14F-4D97-AF65-F5344CB8AC3E}">
        <p14:creationId xmlns:p14="http://schemas.microsoft.com/office/powerpoint/2010/main" val="159200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Table 130.7C)(15)(A)(a)</a:t>
            </a:r>
          </a:p>
          <a:p>
            <a:endParaRPr lang="en-US" altLang="en-US" dirty="0" smtClean="0"/>
          </a:p>
          <a:p>
            <a:endParaRPr lang="en-US" altLang="en-US" dirty="0" smtClean="0"/>
          </a:p>
        </p:txBody>
      </p:sp>
    </p:spTree>
    <p:extLst>
      <p:ext uri="{BB962C8B-B14F-4D97-AF65-F5344CB8AC3E}">
        <p14:creationId xmlns:p14="http://schemas.microsoft.com/office/powerpoint/2010/main" val="22645545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Table 130.7C)(15)(A)(a)</a:t>
            </a:r>
          </a:p>
          <a:p>
            <a:endParaRPr lang="en-US" altLang="en-US" dirty="0" smtClean="0"/>
          </a:p>
          <a:p>
            <a:endParaRPr lang="en-US" altLang="en-US" dirty="0" smtClean="0"/>
          </a:p>
        </p:txBody>
      </p:sp>
    </p:spTree>
    <p:extLst>
      <p:ext uri="{BB962C8B-B14F-4D97-AF65-F5344CB8AC3E}">
        <p14:creationId xmlns:p14="http://schemas.microsoft.com/office/powerpoint/2010/main" val="16458019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of activities from Table 130.7(C)(15)(A)(a) that under qualifying</a:t>
            </a:r>
            <a:r>
              <a:rPr lang="en-US" baseline="0" dirty="0" smtClean="0"/>
              <a:t> conditions do not require the use of arc-flash clothing.  Remind the students that other hazards such as shock, thermal burns, and arc-blast effects could still warrant PPE.</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89</a:t>
            </a:fld>
            <a:endParaRPr lang="en-US"/>
          </a:p>
        </p:txBody>
      </p:sp>
    </p:spTree>
    <p:extLst>
      <p:ext uri="{BB962C8B-B14F-4D97-AF65-F5344CB8AC3E}">
        <p14:creationId xmlns:p14="http://schemas.microsoft.com/office/powerpoint/2010/main" val="39148393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Table 130.7C)(15)(A)(b)</a:t>
            </a:r>
          </a:p>
          <a:p>
            <a:endParaRPr lang="en-US" altLang="en-US" dirty="0" smtClean="0"/>
          </a:p>
          <a:p>
            <a:endParaRPr lang="en-US" altLang="en-US" dirty="0" smtClean="0"/>
          </a:p>
        </p:txBody>
      </p:sp>
    </p:spTree>
    <p:extLst>
      <p:ext uri="{BB962C8B-B14F-4D97-AF65-F5344CB8AC3E}">
        <p14:creationId xmlns:p14="http://schemas.microsoft.com/office/powerpoint/2010/main" val="3717205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and the one following</a:t>
            </a:r>
            <a:r>
              <a:rPr lang="en-US" baseline="0" dirty="0" smtClean="0"/>
              <a:t> provide the introduction to the new tables for determination of arc flash PPE for dc systems.</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7467163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4489549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2 and 3 remain generally as worded in 2012.</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32215795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Table 130.7C)(15)(a)</a:t>
            </a:r>
          </a:p>
          <a:p>
            <a:endParaRPr lang="en-US" altLang="en-US" dirty="0" smtClean="0"/>
          </a:p>
          <a:p>
            <a:endParaRPr lang="en-US" altLang="en-US" dirty="0" smtClean="0"/>
          </a:p>
        </p:txBody>
      </p:sp>
    </p:spTree>
    <p:extLst>
      <p:ext uri="{BB962C8B-B14F-4D97-AF65-F5344CB8AC3E}">
        <p14:creationId xmlns:p14="http://schemas.microsoft.com/office/powerpoint/2010/main" val="24399486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Table 130.7C)(15)(B)  Note the current is listed in short-circuit</a:t>
            </a:r>
            <a:r>
              <a:rPr lang="en-US" altLang="en-US" b="1" baseline="0" dirty="0" smtClean="0"/>
              <a:t> current rather than arcing current as in the 2012 edition.  Short circuit current is easier to obtain than arcing current, which requires calculation.</a:t>
            </a:r>
            <a:endParaRPr lang="en-US" altLang="en-US" b="1" dirty="0" smtClean="0"/>
          </a:p>
          <a:p>
            <a:endParaRPr lang="en-US" altLang="en-US" dirty="0" smtClean="0"/>
          </a:p>
          <a:p>
            <a:endParaRPr lang="en-US" altLang="en-US" dirty="0" smtClean="0"/>
          </a:p>
        </p:txBody>
      </p:sp>
    </p:spTree>
    <p:extLst>
      <p:ext uri="{BB962C8B-B14F-4D97-AF65-F5344CB8AC3E}">
        <p14:creationId xmlns:p14="http://schemas.microsoft.com/office/powerpoint/2010/main" val="317176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committee understands that the Mine Safety and Health Administration has informally endorsed the application of NFPA 70E as “Arc Flash Accident Prevention Best Practices.”</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11</a:t>
            </a:fld>
            <a:endParaRPr lang="en-US"/>
          </a:p>
        </p:txBody>
      </p:sp>
    </p:spTree>
    <p:extLst>
      <p:ext uri="{BB962C8B-B14F-4D97-AF65-F5344CB8AC3E}">
        <p14:creationId xmlns:p14="http://schemas.microsoft.com/office/powerpoint/2010/main" val="12279291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12744729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13232392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20948193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34647475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25215557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41938391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102</a:t>
            </a:fld>
            <a:endParaRPr lang="en-US"/>
          </a:p>
        </p:txBody>
      </p:sp>
    </p:spTree>
    <p:extLst>
      <p:ext uri="{BB962C8B-B14F-4D97-AF65-F5344CB8AC3E}">
        <p14:creationId xmlns:p14="http://schemas.microsoft.com/office/powerpoint/2010/main" val="28495667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Unless fasteners are installed and doors are closed securely, the engineered barriers placed</a:t>
            </a:r>
            <a:r>
              <a:rPr lang="en-US" baseline="0" dirty="0" smtClean="0"/>
              <a:t> with properly installed equipment cannot be relied on to guard workers from electrical shock.</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104</a:t>
            </a:fld>
            <a:endParaRPr lang="en-US"/>
          </a:p>
        </p:txBody>
      </p:sp>
    </p:spTree>
    <p:extLst>
      <p:ext uri="{BB962C8B-B14F-4D97-AF65-F5344CB8AC3E}">
        <p14:creationId xmlns:p14="http://schemas.microsoft.com/office/powerpoint/2010/main" val="25316586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unqualified</a:t>
            </a:r>
            <a:r>
              <a:rPr lang="en-US" baseline="0" dirty="0" smtClean="0"/>
              <a:t> persons are shocked each year due to contact with improperly repaired portable tools.</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105</a:t>
            </a:fld>
            <a:endParaRPr lang="en-US"/>
          </a:p>
        </p:txBody>
      </p:sp>
    </p:spTree>
    <p:extLst>
      <p:ext uri="{BB962C8B-B14F-4D97-AF65-F5344CB8AC3E}">
        <p14:creationId xmlns:p14="http://schemas.microsoft.com/office/powerpoint/2010/main" val="29442540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fatalities are caused by contact with overhead lines than any other reason.  Work sites, especially construction sites, sometimes ignore when the grade below overhead lines becomes higher than at original installation.</a:t>
            </a:r>
            <a:endParaRPr lang="en-US" dirty="0"/>
          </a:p>
        </p:txBody>
      </p:sp>
      <p:sp>
        <p:nvSpPr>
          <p:cNvPr id="4" name="Slide Number Placeholder 3"/>
          <p:cNvSpPr>
            <a:spLocks noGrp="1"/>
          </p:cNvSpPr>
          <p:nvPr>
            <p:ph type="sldNum" sz="quarter" idx="10"/>
          </p:nvPr>
        </p:nvSpPr>
        <p:spPr/>
        <p:txBody>
          <a:bodyPr/>
          <a:lstStyle/>
          <a:p>
            <a:fld id="{CCC20F00-5B22-4739-A8FC-4D2BE78DB6B6}" type="slidenum">
              <a:rPr lang="en-US" smtClean="0"/>
              <a:t>106</a:t>
            </a:fld>
            <a:endParaRPr lang="en-US"/>
          </a:p>
        </p:txBody>
      </p:sp>
    </p:spTree>
    <p:extLst>
      <p:ext uri="{BB962C8B-B14F-4D97-AF65-F5344CB8AC3E}">
        <p14:creationId xmlns:p14="http://schemas.microsoft.com/office/powerpoint/2010/main" val="410189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CA7B6FD-3C68-42CC-8BAB-88BCDB59E757}" type="datetime1">
              <a:rPr lang="en-US" smtClean="0"/>
              <a:t>4/24/17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730A866-3DAE-4EE5-B7C5-FF5650D5BC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F715C3-5B98-4D30-94DB-F66BA8AD1DD2}" type="datetime1">
              <a:rPr lang="en-US" smtClean="0"/>
              <a:t>4/24/17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30A866-3DAE-4EE5-B7C5-FF5650D5BC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A94772-F02E-4804-987A-C1C080A42CC5}" type="datetime1">
              <a:rPr lang="en-US" smtClean="0"/>
              <a:t>4/24/17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30A866-3DAE-4EE5-B7C5-FF5650D5BC0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 name="Rectangle 14"/>
          <p:cNvSpPr>
            <a:spLocks noChangeArrowheads="1"/>
          </p:cNvSpPr>
          <p:nvPr userDrawn="1"/>
        </p:nvSpPr>
        <p:spPr bwMode="auto">
          <a:xfrm>
            <a:off x="685800" y="2057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pPr algn="ctr" eaLnBrk="1" fontAlgn="base" hangingPunct="1">
              <a:spcBef>
                <a:spcPct val="0"/>
              </a:spcBef>
              <a:spcAft>
                <a:spcPct val="0"/>
              </a:spcAft>
            </a:pPr>
            <a:r>
              <a:rPr lang="en-US" altLang="en-US" sz="4000" smtClean="0">
                <a:solidFill>
                  <a:srgbClr val="000000"/>
                </a:solidFill>
              </a:rPr>
              <a:t> </a:t>
            </a:r>
          </a:p>
        </p:txBody>
      </p:sp>
      <p:pic>
        <p:nvPicPr>
          <p:cNvPr id="4" name="Picture 5" descr="NFPA 70E-12 Code Cover fron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32225" y="0"/>
            <a:ext cx="53117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2"/>
          <p:cNvSpPr>
            <a:spLocks noGrp="1" noChangeArrowheads="1"/>
          </p:cNvSpPr>
          <p:nvPr>
            <p:ph type="ctrTitle"/>
          </p:nvPr>
        </p:nvSpPr>
        <p:spPr>
          <a:xfrm>
            <a:off x="268942" y="632012"/>
            <a:ext cx="3402105" cy="4814047"/>
          </a:xfrm>
        </p:spPr>
        <p:txBody>
          <a:bodyPr anchor="ctr"/>
          <a:lstStyle>
            <a:lvl1pPr algn="ctr">
              <a:defRPr sz="4000">
                <a:solidFill>
                  <a:srgbClr val="00007E"/>
                </a:solidFill>
              </a:defRPr>
            </a:lvl1pPr>
          </a:lstStyle>
          <a:p>
            <a:r>
              <a:rPr lang="en-US"/>
              <a:t>Click to edit Master title style</a:t>
            </a:r>
          </a:p>
        </p:txBody>
      </p:sp>
    </p:spTree>
    <p:extLst>
      <p:ext uri="{BB962C8B-B14F-4D97-AF65-F5344CB8AC3E}">
        <p14:creationId xmlns:p14="http://schemas.microsoft.com/office/powerpoint/2010/main" val="3773079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xfrm>
            <a:off x="7248525" y="6296025"/>
            <a:ext cx="1330325" cy="400050"/>
          </a:xfrm>
        </p:spPr>
        <p:txBody>
          <a:bodyPr/>
          <a:lstStyle>
            <a:lvl1pPr>
              <a:defRPr/>
            </a:lvl1pPr>
          </a:lstStyle>
          <a:p>
            <a:fld id="{A77B7231-F4D4-444C-9AB7-563B18BEF0BD}" type="slidenum">
              <a:rPr lang="en-US" altLang="en-US"/>
              <a:pPr/>
              <a:t>‹#›</a:t>
            </a:fld>
            <a:endParaRPr lang="en-US" altLang="en-US"/>
          </a:p>
        </p:txBody>
      </p:sp>
    </p:spTree>
    <p:extLst>
      <p:ext uri="{BB962C8B-B14F-4D97-AF65-F5344CB8AC3E}">
        <p14:creationId xmlns:p14="http://schemas.microsoft.com/office/powerpoint/2010/main" val="3448907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fld id="{E06CC147-E019-40C9-B935-3E62852E8036}" type="slidenum">
              <a:rPr lang="en-US" altLang="en-US"/>
              <a:pPr/>
              <a:t>‹#›</a:t>
            </a:fld>
            <a:endParaRPr lang="en-US" altLang="en-US"/>
          </a:p>
        </p:txBody>
      </p:sp>
    </p:spTree>
    <p:extLst>
      <p:ext uri="{BB962C8B-B14F-4D97-AF65-F5344CB8AC3E}">
        <p14:creationId xmlns:p14="http://schemas.microsoft.com/office/powerpoint/2010/main" val="2599700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4478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4478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fld id="{9E789965-FCE1-412E-A252-A6859681FD73}" type="slidenum">
              <a:rPr lang="en-US" altLang="en-US"/>
              <a:pPr/>
              <a:t>‹#›</a:t>
            </a:fld>
            <a:endParaRPr lang="en-US" altLang="en-US"/>
          </a:p>
        </p:txBody>
      </p:sp>
    </p:spTree>
    <p:extLst>
      <p:ext uri="{BB962C8B-B14F-4D97-AF65-F5344CB8AC3E}">
        <p14:creationId xmlns:p14="http://schemas.microsoft.com/office/powerpoint/2010/main" val="660433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fld id="{EC0AA2C6-C384-4444-9B62-1EB9B8934FEB}" type="slidenum">
              <a:rPr lang="en-US" altLang="en-US"/>
              <a:pPr/>
              <a:t>‹#›</a:t>
            </a:fld>
            <a:endParaRPr lang="en-US" altLang="en-US"/>
          </a:p>
        </p:txBody>
      </p:sp>
    </p:spTree>
    <p:extLst>
      <p:ext uri="{BB962C8B-B14F-4D97-AF65-F5344CB8AC3E}">
        <p14:creationId xmlns:p14="http://schemas.microsoft.com/office/powerpoint/2010/main" val="1795275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fld id="{664D5705-984E-4B62-A84B-26995F4D9F56}" type="slidenum">
              <a:rPr lang="en-US" altLang="en-US"/>
              <a:pPr/>
              <a:t>‹#›</a:t>
            </a:fld>
            <a:endParaRPr lang="en-US" altLang="en-US"/>
          </a:p>
        </p:txBody>
      </p:sp>
    </p:spTree>
    <p:extLst>
      <p:ext uri="{BB962C8B-B14F-4D97-AF65-F5344CB8AC3E}">
        <p14:creationId xmlns:p14="http://schemas.microsoft.com/office/powerpoint/2010/main" val="875310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fld id="{65345F04-7411-42FC-AC0A-591B32934126}" type="slidenum">
              <a:rPr lang="en-US" altLang="en-US"/>
              <a:pPr/>
              <a:t>‹#›</a:t>
            </a:fld>
            <a:endParaRPr lang="en-US" altLang="en-US"/>
          </a:p>
        </p:txBody>
      </p:sp>
    </p:spTree>
    <p:extLst>
      <p:ext uri="{BB962C8B-B14F-4D97-AF65-F5344CB8AC3E}">
        <p14:creationId xmlns:p14="http://schemas.microsoft.com/office/powerpoint/2010/main" val="2480309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463747F0-2FA4-4CDA-B338-46C3DEA8756A}" type="slidenum">
              <a:rPr lang="en-US" altLang="en-US"/>
              <a:pPr/>
              <a:t>‹#›</a:t>
            </a:fld>
            <a:endParaRPr lang="en-US" altLang="en-US"/>
          </a:p>
        </p:txBody>
      </p:sp>
    </p:spTree>
    <p:extLst>
      <p:ext uri="{BB962C8B-B14F-4D97-AF65-F5344CB8AC3E}">
        <p14:creationId xmlns:p14="http://schemas.microsoft.com/office/powerpoint/2010/main" val="245137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CBFBE1-2A97-4FA7-B011-3AC437BB0363}" type="datetime1">
              <a:rPr lang="en-US" smtClean="0"/>
              <a:t>4/24/17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30A866-3DAE-4EE5-B7C5-FF5650D5BC0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C94362E1-A12A-457D-85DA-5B3B3CFBE45E}" type="slidenum">
              <a:rPr lang="en-US" altLang="en-US"/>
              <a:pPr/>
              <a:t>‹#›</a:t>
            </a:fld>
            <a:endParaRPr lang="en-US" altLang="en-US"/>
          </a:p>
        </p:txBody>
      </p:sp>
    </p:spTree>
    <p:extLst>
      <p:ext uri="{BB962C8B-B14F-4D97-AF65-F5344CB8AC3E}">
        <p14:creationId xmlns:p14="http://schemas.microsoft.com/office/powerpoint/2010/main" val="565680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369EE350-07BA-461F-B97A-5AAF66C67D26}" type="slidenum">
              <a:rPr lang="en-US" altLang="en-US"/>
              <a:pPr/>
              <a:t>‹#›</a:t>
            </a:fld>
            <a:endParaRPr lang="en-US" altLang="en-US"/>
          </a:p>
        </p:txBody>
      </p:sp>
    </p:spTree>
    <p:extLst>
      <p:ext uri="{BB962C8B-B14F-4D97-AF65-F5344CB8AC3E}">
        <p14:creationId xmlns:p14="http://schemas.microsoft.com/office/powerpoint/2010/main" val="3041146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3825" y="152400"/>
            <a:ext cx="2093913"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 y="152400"/>
            <a:ext cx="613092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6D056565-AFDE-43A1-B21B-687419E3AB3F}" type="slidenum">
              <a:rPr lang="en-US" altLang="en-US"/>
              <a:pPr/>
              <a:t>‹#›</a:t>
            </a:fld>
            <a:endParaRPr lang="en-US" altLang="en-US"/>
          </a:p>
        </p:txBody>
      </p:sp>
    </p:spTree>
    <p:extLst>
      <p:ext uri="{BB962C8B-B14F-4D97-AF65-F5344CB8AC3E}">
        <p14:creationId xmlns:p14="http://schemas.microsoft.com/office/powerpoint/2010/main" val="228766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8001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4478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4478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fld id="{75C148FC-320C-4603-AAE7-51EAAAC4961D}" type="slidenum">
              <a:rPr lang="en-US" altLang="en-US"/>
              <a:pPr/>
              <a:t>‹#›</a:t>
            </a:fld>
            <a:endParaRPr lang="en-US" altLang="en-US"/>
          </a:p>
        </p:txBody>
      </p:sp>
    </p:spTree>
    <p:extLst>
      <p:ext uri="{BB962C8B-B14F-4D97-AF65-F5344CB8AC3E}">
        <p14:creationId xmlns:p14="http://schemas.microsoft.com/office/powerpoint/2010/main" val="2415484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8001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447800"/>
            <a:ext cx="8001000" cy="4572000"/>
          </a:xfrm>
        </p:spPr>
        <p:txBody>
          <a:bodyPr/>
          <a:lstStyle/>
          <a:p>
            <a:pPr lvl="0"/>
            <a:endParaRPr lang="en-US" noProof="0" smtClean="0"/>
          </a:p>
        </p:txBody>
      </p:sp>
      <p:sp>
        <p:nvSpPr>
          <p:cNvPr id="4" name="Rectangle 8"/>
          <p:cNvSpPr>
            <a:spLocks noGrp="1" noChangeArrowheads="1"/>
          </p:cNvSpPr>
          <p:nvPr>
            <p:ph type="sldNum" sz="quarter" idx="10"/>
          </p:nvPr>
        </p:nvSpPr>
        <p:spPr>
          <a:ln/>
        </p:spPr>
        <p:txBody>
          <a:bodyPr/>
          <a:lstStyle>
            <a:lvl1pPr>
              <a:defRPr/>
            </a:lvl1pPr>
          </a:lstStyle>
          <a:p>
            <a:fld id="{B0E978E8-5761-4BA7-B66A-4C694C011933}" type="slidenum">
              <a:rPr lang="en-US" altLang="en-US"/>
              <a:pPr/>
              <a:t>‹#›</a:t>
            </a:fld>
            <a:endParaRPr lang="en-US" altLang="en-US"/>
          </a:p>
        </p:txBody>
      </p:sp>
    </p:spTree>
    <p:extLst>
      <p:ext uri="{BB962C8B-B14F-4D97-AF65-F5344CB8AC3E}">
        <p14:creationId xmlns:p14="http://schemas.microsoft.com/office/powerpoint/2010/main" val="2420124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80010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566738" y="1447800"/>
            <a:ext cx="8001000" cy="4572000"/>
          </a:xfrm>
        </p:spPr>
        <p:txBody>
          <a:bodyPr/>
          <a:lstStyle/>
          <a:p>
            <a:pPr lvl="0"/>
            <a:endParaRPr lang="en-US" noProof="0" smtClean="0"/>
          </a:p>
        </p:txBody>
      </p:sp>
      <p:sp>
        <p:nvSpPr>
          <p:cNvPr id="4" name="Rectangle 8"/>
          <p:cNvSpPr>
            <a:spLocks noGrp="1" noChangeArrowheads="1"/>
          </p:cNvSpPr>
          <p:nvPr>
            <p:ph type="sldNum" sz="quarter" idx="10"/>
          </p:nvPr>
        </p:nvSpPr>
        <p:spPr>
          <a:ln/>
        </p:spPr>
        <p:txBody>
          <a:bodyPr/>
          <a:lstStyle>
            <a:lvl1pPr>
              <a:defRPr/>
            </a:lvl1pPr>
          </a:lstStyle>
          <a:p>
            <a:fld id="{3D137329-E26C-42F9-8AAC-D8222FD552BB}" type="slidenum">
              <a:rPr lang="en-US" altLang="en-US"/>
              <a:pPr/>
              <a:t>‹#›</a:t>
            </a:fld>
            <a:endParaRPr lang="en-US" altLang="en-US"/>
          </a:p>
        </p:txBody>
      </p:sp>
    </p:spTree>
    <p:extLst>
      <p:ext uri="{BB962C8B-B14F-4D97-AF65-F5344CB8AC3E}">
        <p14:creationId xmlns:p14="http://schemas.microsoft.com/office/powerpoint/2010/main" val="2822342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8001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4478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3438" y="1447800"/>
            <a:ext cx="3924300" cy="4572000"/>
          </a:xfrm>
        </p:spPr>
        <p:txBody>
          <a:bodyPr/>
          <a:lstStyle/>
          <a:p>
            <a:pPr lvl="0"/>
            <a:endParaRPr lang="en-US" noProof="0" smtClean="0"/>
          </a:p>
        </p:txBody>
      </p:sp>
      <p:sp>
        <p:nvSpPr>
          <p:cNvPr id="5" name="Rectangle 8"/>
          <p:cNvSpPr>
            <a:spLocks noGrp="1" noChangeArrowheads="1"/>
          </p:cNvSpPr>
          <p:nvPr>
            <p:ph type="sldNum" sz="quarter" idx="10"/>
          </p:nvPr>
        </p:nvSpPr>
        <p:spPr>
          <a:ln/>
        </p:spPr>
        <p:txBody>
          <a:bodyPr/>
          <a:lstStyle>
            <a:lvl1pPr>
              <a:defRPr/>
            </a:lvl1pPr>
          </a:lstStyle>
          <a:p>
            <a:fld id="{9FDC2A08-B79A-420D-9B18-350DCBB3CB34}" type="slidenum">
              <a:rPr lang="en-US" altLang="en-US"/>
              <a:pPr/>
              <a:t>‹#›</a:t>
            </a:fld>
            <a:endParaRPr lang="en-US" altLang="en-US"/>
          </a:p>
        </p:txBody>
      </p:sp>
    </p:spTree>
    <p:extLst>
      <p:ext uri="{BB962C8B-B14F-4D97-AF65-F5344CB8AC3E}">
        <p14:creationId xmlns:p14="http://schemas.microsoft.com/office/powerpoint/2010/main" val="1819128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fld id="{4B701BAA-F75A-4175-9CF8-C8800AA88468}" type="slidenum">
              <a:rPr lang="en-US" altLang="en-US"/>
              <a:pPr/>
              <a:t>‹#›</a:t>
            </a:fld>
            <a:endParaRPr lang="en-US" altLang="en-US"/>
          </a:p>
        </p:txBody>
      </p:sp>
    </p:spTree>
    <p:extLst>
      <p:ext uri="{BB962C8B-B14F-4D97-AF65-F5344CB8AC3E}">
        <p14:creationId xmlns:p14="http://schemas.microsoft.com/office/powerpoint/2010/main" val="452532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CA7B6FD-3C68-42CC-8BAB-88BCDB59E757}" type="datetime1">
              <a:rPr lang="en-US" smtClean="0">
                <a:solidFill>
                  <a:srgbClr val="E3DED1">
                    <a:shade val="50000"/>
                  </a:srgbClr>
                </a:solidFill>
              </a:rPr>
              <a:pPr/>
              <a:t>4/24/17</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3730A866-3DAE-4EE5-B7C5-FF5650D5BC01}"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798628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CBFBE1-2A97-4FA7-B011-3AC437BB0363}" type="datetime1">
              <a:rPr lang="en-US" smtClean="0">
                <a:solidFill>
                  <a:srgbClr val="E3DED1">
                    <a:shade val="50000"/>
                  </a:srgbClr>
                </a:solidFill>
              </a:rPr>
              <a:pPr/>
              <a:t>4/24/17</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3730A866-3DAE-4EE5-B7C5-FF5650D5BC01}"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47896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8B4443C-CD95-4A00-87BA-B4AA8C18DA0E}" type="datetime1">
              <a:rPr lang="en-US" smtClean="0"/>
              <a:t>4/24/17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730A866-3DAE-4EE5-B7C5-FF5650D5BC0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8B4443C-CD95-4A00-87BA-B4AA8C18DA0E}" type="datetime1">
              <a:rPr lang="en-US" smtClean="0">
                <a:solidFill>
                  <a:srgbClr val="E3DED1">
                    <a:shade val="50000"/>
                  </a:srgbClr>
                </a:solidFill>
              </a:rPr>
              <a:pPr/>
              <a:t>4/24/17</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3730A866-3DAE-4EE5-B7C5-FF5650D5BC01}"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688781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2B8B8D-157E-4CE3-BCC4-4EC19472B806}" type="datetime1">
              <a:rPr lang="en-US" smtClean="0">
                <a:solidFill>
                  <a:srgbClr val="E3DED1">
                    <a:shade val="50000"/>
                  </a:srgbClr>
                </a:solidFill>
              </a:rPr>
              <a:pPr/>
              <a:t>4/24/17</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3730A866-3DAE-4EE5-B7C5-FF5650D5BC01}"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146528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351CE23-5CCC-4E56-8579-2EDE7A4C1444}" type="datetime1">
              <a:rPr lang="en-US" smtClean="0">
                <a:solidFill>
                  <a:srgbClr val="E3DED1">
                    <a:shade val="50000"/>
                  </a:srgbClr>
                </a:solidFill>
              </a:rPr>
              <a:pPr/>
              <a:t>4/24/17</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3730A866-3DAE-4EE5-B7C5-FF5650D5BC01}"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626163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1720A79-8BDB-4807-ADEF-0AE314A030A3}" type="datetime1">
              <a:rPr lang="en-US" smtClean="0">
                <a:solidFill>
                  <a:srgbClr val="E3DED1">
                    <a:shade val="50000"/>
                  </a:srgbClr>
                </a:solidFill>
              </a:rPr>
              <a:pPr/>
              <a:t>4/24/17</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3730A866-3DAE-4EE5-B7C5-FF5650D5BC01}"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960227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8A1D9E71-6D3A-4D0F-B0F9-A825172C1D32}" type="datetime1">
              <a:rPr lang="en-US" smtClean="0">
                <a:solidFill>
                  <a:srgbClr val="E3DED1">
                    <a:shade val="50000"/>
                  </a:srgbClr>
                </a:solidFill>
              </a:rPr>
              <a:pPr/>
              <a:t>4/24/17</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3730A866-3DAE-4EE5-B7C5-FF5650D5BC01}"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466229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4596F1-7250-41C6-A624-C75AC5F0D2E5}" type="datetime1">
              <a:rPr lang="en-US" smtClean="0">
                <a:solidFill>
                  <a:srgbClr val="E3DED1">
                    <a:shade val="50000"/>
                  </a:srgbClr>
                </a:solidFill>
              </a:rPr>
              <a:pPr/>
              <a:t>4/24/17</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3730A866-3DAE-4EE5-B7C5-FF5650D5BC01}"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7093522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D60BD5-89C8-44E3-8B24-AC0EF998B248}" type="datetime1">
              <a:rPr lang="en-US" smtClean="0">
                <a:solidFill>
                  <a:srgbClr val="E3DED1">
                    <a:shade val="50000"/>
                  </a:srgbClr>
                </a:solidFill>
              </a:rPr>
              <a:pPr/>
              <a:t>4/24/17</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3730A866-3DAE-4EE5-B7C5-FF5650D5BC01}"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464657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F715C3-5B98-4D30-94DB-F66BA8AD1DD2}" type="datetime1">
              <a:rPr lang="en-US" smtClean="0">
                <a:solidFill>
                  <a:srgbClr val="E3DED1">
                    <a:shade val="50000"/>
                  </a:srgbClr>
                </a:solidFill>
              </a:rPr>
              <a:pPr/>
              <a:t>4/24/17</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3730A866-3DAE-4EE5-B7C5-FF5650D5BC01}"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753699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A94772-F02E-4804-987A-C1C080A42CC5}" type="datetime1">
              <a:rPr lang="en-US" smtClean="0">
                <a:solidFill>
                  <a:srgbClr val="E3DED1">
                    <a:shade val="50000"/>
                  </a:srgbClr>
                </a:solidFill>
              </a:rPr>
              <a:pPr/>
              <a:t>4/24/17</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3730A866-3DAE-4EE5-B7C5-FF5650D5BC01}"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833275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52B8B8D-157E-4CE3-BCC4-4EC19472B806}" type="datetime1">
              <a:rPr lang="en-US" smtClean="0"/>
              <a:t>4/24/17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730A866-3DAE-4EE5-B7C5-FF5650D5BC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351CE23-5CCC-4E56-8579-2EDE7A4C1444}" type="datetime1">
              <a:rPr lang="en-US" smtClean="0"/>
              <a:t>4/24/17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730A866-3DAE-4EE5-B7C5-FF5650D5BC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1720A79-8BDB-4807-ADEF-0AE314A030A3}" type="datetime1">
              <a:rPr lang="en-US" smtClean="0"/>
              <a:t>4/24/17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730A866-3DAE-4EE5-B7C5-FF5650D5BC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A1D9E71-6D3A-4D0F-B0F9-A825172C1D32}" type="datetime1">
              <a:rPr lang="en-US" smtClean="0"/>
              <a:t>4/24/17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730A866-3DAE-4EE5-B7C5-FF5650D5BC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4596F1-7250-41C6-A624-C75AC5F0D2E5}" type="datetime1">
              <a:rPr lang="en-US" smtClean="0"/>
              <a:t>4/24/17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730A866-3DAE-4EE5-B7C5-FF5650D5BC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D60BD5-89C8-44E3-8B24-AC0EF998B248}" type="datetime1">
              <a:rPr lang="en-US" smtClean="0"/>
              <a:t>4/24/17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730A866-3DAE-4EE5-B7C5-FF5650D5BC01}"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4F4AE79-1C54-43F9-8324-4E7650517992}" type="datetime1">
              <a:rPr lang="en-US" smtClean="0"/>
              <a:t>4/24/17</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730A866-3DAE-4EE5-B7C5-FF5650D5BC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4478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2472" name="Rectangle 8"/>
          <p:cNvSpPr>
            <a:spLocks noGrp="1" noChangeArrowheads="1"/>
          </p:cNvSpPr>
          <p:nvPr>
            <p:ph type="sldNum" sz="quarter" idx="4"/>
          </p:nvPr>
        </p:nvSpPr>
        <p:spPr bwMode="auto">
          <a:xfrm>
            <a:off x="7248525" y="6323013"/>
            <a:ext cx="1330325"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sz="1400" b="0">
                <a:solidFill>
                  <a:srgbClr val="00007E"/>
                </a:solidFill>
                <a:latin typeface="Calibri" panose="020F0502020204030204" pitchFamily="34" charset="0"/>
              </a:defRPr>
            </a:lvl1pPr>
          </a:lstStyle>
          <a:p>
            <a:pPr fontAlgn="base">
              <a:spcAft>
                <a:spcPct val="0"/>
              </a:spcAft>
            </a:pPr>
            <a:fld id="{794FFD1E-B2AF-484B-9526-B01D9C1620C6}" type="slidenum">
              <a:rPr lang="en-US" altLang="en-US" smtClean="0">
                <a:ea typeface="MS PGothic" panose="020B0600070205080204" pitchFamily="34" charset="-128"/>
              </a:rPr>
              <a:pPr fontAlgn="base">
                <a:spcAft>
                  <a:spcPct val="0"/>
                </a:spcAft>
              </a:pPr>
              <a:t>‹#›</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22359235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iming>
    <p:tnLst>
      <p:par>
        <p:cTn id="1" dur="indefinite" restart="never" nodeType="tmRoot"/>
      </p:par>
    </p:tnLst>
  </p:timing>
  <p:hf hdr="0" ftr="0" dt="0"/>
  <p:txStyles>
    <p:titleStyle>
      <a:lvl1pPr algn="l" rtl="0" eaLnBrk="0" fontAlgn="base" hangingPunct="0">
        <a:spcBef>
          <a:spcPct val="0"/>
        </a:spcBef>
        <a:spcAft>
          <a:spcPct val="0"/>
        </a:spcAft>
        <a:defRPr sz="3800" b="1">
          <a:solidFill>
            <a:srgbClr val="00007E"/>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3800" b="1">
          <a:solidFill>
            <a:srgbClr val="00007E"/>
          </a:solidFill>
          <a:latin typeface="Calibri" pitchFamily="34" charset="0"/>
          <a:ea typeface="MS PGothic" panose="020B0600070205080204" pitchFamily="34" charset="-128"/>
          <a:cs typeface="ＭＳ Ｐゴシック" charset="-128"/>
        </a:defRPr>
      </a:lvl2pPr>
      <a:lvl3pPr algn="l" rtl="0" eaLnBrk="0" fontAlgn="base" hangingPunct="0">
        <a:spcBef>
          <a:spcPct val="0"/>
        </a:spcBef>
        <a:spcAft>
          <a:spcPct val="0"/>
        </a:spcAft>
        <a:defRPr sz="3800" b="1">
          <a:solidFill>
            <a:srgbClr val="00007E"/>
          </a:solidFill>
          <a:latin typeface="Calibri" pitchFamily="34" charset="0"/>
          <a:ea typeface="MS PGothic" panose="020B0600070205080204" pitchFamily="34" charset="-128"/>
          <a:cs typeface="ＭＳ Ｐゴシック" charset="-128"/>
        </a:defRPr>
      </a:lvl3pPr>
      <a:lvl4pPr algn="l" rtl="0" eaLnBrk="0" fontAlgn="base" hangingPunct="0">
        <a:spcBef>
          <a:spcPct val="0"/>
        </a:spcBef>
        <a:spcAft>
          <a:spcPct val="0"/>
        </a:spcAft>
        <a:defRPr sz="3800" b="1">
          <a:solidFill>
            <a:srgbClr val="00007E"/>
          </a:solidFill>
          <a:latin typeface="Calibri" pitchFamily="34" charset="0"/>
          <a:ea typeface="MS PGothic" panose="020B0600070205080204" pitchFamily="34" charset="-128"/>
          <a:cs typeface="ＭＳ Ｐゴシック" charset="-128"/>
        </a:defRPr>
      </a:lvl4pPr>
      <a:lvl5pPr algn="l" rtl="0" eaLnBrk="0" fontAlgn="base" hangingPunct="0">
        <a:spcBef>
          <a:spcPct val="0"/>
        </a:spcBef>
        <a:spcAft>
          <a:spcPct val="0"/>
        </a:spcAft>
        <a:defRPr sz="3800" b="1">
          <a:solidFill>
            <a:srgbClr val="00007E"/>
          </a:solidFill>
          <a:latin typeface="Calibri" pitchFamily="34" charset="0"/>
          <a:ea typeface="MS PGothic" panose="020B0600070205080204" pitchFamily="34" charset="-128"/>
          <a:cs typeface="ＭＳ Ｐゴシック" charset="-128"/>
        </a:defRPr>
      </a:lvl5pPr>
      <a:lvl6pPr marL="457200" algn="l" rtl="0" fontAlgn="base">
        <a:spcBef>
          <a:spcPct val="0"/>
        </a:spcBef>
        <a:spcAft>
          <a:spcPct val="0"/>
        </a:spcAft>
        <a:defRPr sz="3800" b="1">
          <a:solidFill>
            <a:schemeClr val="accent2"/>
          </a:solidFill>
          <a:latin typeface="Tahoma" pitchFamily="34" charset="0"/>
        </a:defRPr>
      </a:lvl6pPr>
      <a:lvl7pPr marL="914400" algn="l" rtl="0" fontAlgn="base">
        <a:spcBef>
          <a:spcPct val="0"/>
        </a:spcBef>
        <a:spcAft>
          <a:spcPct val="0"/>
        </a:spcAft>
        <a:defRPr sz="3800" b="1">
          <a:solidFill>
            <a:schemeClr val="accent2"/>
          </a:solidFill>
          <a:latin typeface="Tahoma" pitchFamily="34" charset="0"/>
        </a:defRPr>
      </a:lvl7pPr>
      <a:lvl8pPr marL="1371600" algn="l" rtl="0" fontAlgn="base">
        <a:spcBef>
          <a:spcPct val="0"/>
        </a:spcBef>
        <a:spcAft>
          <a:spcPct val="0"/>
        </a:spcAft>
        <a:defRPr sz="3800" b="1">
          <a:solidFill>
            <a:schemeClr val="accent2"/>
          </a:solidFill>
          <a:latin typeface="Tahoma" pitchFamily="34" charset="0"/>
        </a:defRPr>
      </a:lvl8pPr>
      <a:lvl9pPr marL="1828800" algn="l" rtl="0" fontAlgn="base">
        <a:spcBef>
          <a:spcPct val="0"/>
        </a:spcBef>
        <a:spcAft>
          <a:spcPct val="0"/>
        </a:spcAft>
        <a:defRPr sz="3800" b="1">
          <a:solidFill>
            <a:schemeClr val="accent2"/>
          </a:solidFill>
          <a:latin typeface="Tahoma" pitchFamily="34" charset="0"/>
        </a:defRPr>
      </a:lvl9pPr>
    </p:titleStyle>
    <p:bodyStyle>
      <a:lvl1pPr marL="469900" indent="-469900" algn="l" rtl="0" eaLnBrk="0" fontAlgn="base" hangingPunct="0">
        <a:spcBef>
          <a:spcPct val="20000"/>
        </a:spcBef>
        <a:spcAft>
          <a:spcPct val="0"/>
        </a:spcAft>
        <a:buClr>
          <a:srgbClr val="00007E"/>
        </a:buClr>
        <a:buSzPct val="100000"/>
        <a:buFont typeface="Arial" panose="020B0604020202020204" pitchFamily="34" charset="0"/>
        <a:buChar char="•"/>
        <a:defRPr sz="3000">
          <a:solidFill>
            <a:srgbClr val="00007E"/>
          </a:solidFill>
          <a:latin typeface="+mn-lt"/>
          <a:ea typeface="MS PGothic" panose="020B0600070205080204" pitchFamily="34" charset="-128"/>
          <a:cs typeface="ＭＳ Ｐゴシック" charset="-128"/>
        </a:defRPr>
      </a:lvl1pPr>
      <a:lvl2pPr marL="1008063" indent="-423863" algn="l" rtl="0" eaLnBrk="0" fontAlgn="base" hangingPunct="0">
        <a:spcBef>
          <a:spcPct val="20000"/>
        </a:spcBef>
        <a:spcAft>
          <a:spcPct val="0"/>
        </a:spcAft>
        <a:buClr>
          <a:srgbClr val="00007E"/>
        </a:buClr>
        <a:buSzPct val="50000"/>
        <a:buChar char="•"/>
        <a:defRPr sz="2600">
          <a:solidFill>
            <a:srgbClr val="00007E"/>
          </a:solidFill>
          <a:latin typeface="+mn-lt"/>
          <a:ea typeface="MS PGothic" panose="020B0600070205080204" pitchFamily="34" charset="-128"/>
        </a:defRPr>
      </a:lvl2pPr>
      <a:lvl3pPr marL="1517650" indent="-395288" algn="l" rtl="0" eaLnBrk="0" fontAlgn="base" hangingPunct="0">
        <a:spcBef>
          <a:spcPct val="20000"/>
        </a:spcBef>
        <a:spcAft>
          <a:spcPct val="0"/>
        </a:spcAft>
        <a:buClr>
          <a:srgbClr val="00007E"/>
        </a:buClr>
        <a:buSzPct val="50000"/>
        <a:buFont typeface="Symbol" panose="05050102010706020507" pitchFamily="18" charset="2"/>
        <a:buChar char=""/>
        <a:defRPr sz="2300">
          <a:solidFill>
            <a:srgbClr val="00007E"/>
          </a:solidFill>
          <a:latin typeface="+mn-lt"/>
          <a:ea typeface="MS PGothic" panose="020B0600070205080204" pitchFamily="34" charset="-128"/>
        </a:defRPr>
      </a:lvl3pPr>
      <a:lvl4pPr marL="2019300" indent="-387350" algn="l" rtl="0" eaLnBrk="0" fontAlgn="base" hangingPunct="0">
        <a:spcBef>
          <a:spcPct val="20000"/>
        </a:spcBef>
        <a:spcAft>
          <a:spcPct val="0"/>
        </a:spcAft>
        <a:buClr>
          <a:srgbClr val="00007E"/>
        </a:buClr>
        <a:buSzPct val="50000"/>
        <a:buFont typeface="Symbol" panose="05050102010706020507" pitchFamily="18" charset="2"/>
        <a:buChar char=""/>
        <a:defRPr sz="2000">
          <a:solidFill>
            <a:srgbClr val="00007E"/>
          </a:solidFill>
          <a:latin typeface="+mn-lt"/>
          <a:ea typeface="MS PGothic" panose="020B0600070205080204" pitchFamily="34" charset="-128"/>
        </a:defRPr>
      </a:lvl4pPr>
      <a:lvl5pPr marL="2532063" indent="-398463" algn="l" rtl="0" eaLnBrk="0" fontAlgn="base" hangingPunct="0">
        <a:spcBef>
          <a:spcPct val="25000"/>
        </a:spcBef>
        <a:spcAft>
          <a:spcPct val="0"/>
        </a:spcAft>
        <a:buClr>
          <a:srgbClr val="00007E"/>
        </a:buClr>
        <a:buSzPct val="50000"/>
        <a:buFont typeface="Symbol" panose="05050102010706020507" pitchFamily="18" charset="2"/>
        <a:buChar char=""/>
        <a:defRPr sz="2000">
          <a:solidFill>
            <a:srgbClr val="00007E"/>
          </a:solidFill>
          <a:latin typeface="+mn-lt"/>
          <a:ea typeface="MS PGothic" panose="020B0600070205080204" pitchFamily="34" charset="-128"/>
        </a:defRPr>
      </a:lvl5pPr>
      <a:lvl6pPr marL="2989263" indent="-398463" algn="l" rtl="0" fontAlgn="base">
        <a:spcBef>
          <a:spcPct val="25000"/>
        </a:spcBef>
        <a:spcAft>
          <a:spcPct val="0"/>
        </a:spcAft>
        <a:buClr>
          <a:schemeClr val="accent2"/>
        </a:buClr>
        <a:buSzPct val="50000"/>
        <a:buFont typeface="Symbol" pitchFamily="18" charset="2"/>
        <a:buChar char=""/>
        <a:defRPr sz="2000">
          <a:solidFill>
            <a:schemeClr val="tx1"/>
          </a:solidFill>
          <a:latin typeface="+mn-lt"/>
        </a:defRPr>
      </a:lvl6pPr>
      <a:lvl7pPr marL="3446463" indent="-398463" algn="l" rtl="0" fontAlgn="base">
        <a:spcBef>
          <a:spcPct val="25000"/>
        </a:spcBef>
        <a:spcAft>
          <a:spcPct val="0"/>
        </a:spcAft>
        <a:buClr>
          <a:schemeClr val="accent2"/>
        </a:buClr>
        <a:buSzPct val="50000"/>
        <a:buFont typeface="Symbol" pitchFamily="18" charset="2"/>
        <a:buChar char=""/>
        <a:defRPr sz="2000">
          <a:solidFill>
            <a:schemeClr val="tx1"/>
          </a:solidFill>
          <a:latin typeface="+mn-lt"/>
        </a:defRPr>
      </a:lvl7pPr>
      <a:lvl8pPr marL="3903663" indent="-398463" algn="l" rtl="0" fontAlgn="base">
        <a:spcBef>
          <a:spcPct val="25000"/>
        </a:spcBef>
        <a:spcAft>
          <a:spcPct val="0"/>
        </a:spcAft>
        <a:buClr>
          <a:schemeClr val="accent2"/>
        </a:buClr>
        <a:buSzPct val="50000"/>
        <a:buFont typeface="Symbol" pitchFamily="18" charset="2"/>
        <a:buChar char=""/>
        <a:defRPr sz="2000">
          <a:solidFill>
            <a:schemeClr val="tx1"/>
          </a:solidFill>
          <a:latin typeface="+mn-lt"/>
        </a:defRPr>
      </a:lvl8pPr>
      <a:lvl9pPr marL="4360863" indent="-398463" algn="l" rtl="0" fontAlgn="base">
        <a:spcBef>
          <a:spcPct val="25000"/>
        </a:spcBef>
        <a:spcAft>
          <a:spcPct val="0"/>
        </a:spcAft>
        <a:buClr>
          <a:schemeClr val="accent2"/>
        </a:buClr>
        <a:buSzPct val="50000"/>
        <a:buFont typeface="Symbol"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4F4AE79-1C54-43F9-8324-4E7650517992}" type="datetime1">
              <a:rPr lang="en-US" smtClean="0">
                <a:solidFill>
                  <a:srgbClr val="E3DED1">
                    <a:shade val="50000"/>
                  </a:srgbClr>
                </a:solidFill>
              </a:rPr>
              <a:pPr/>
              <a:t>4/24/17</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730A866-3DAE-4EE5-B7C5-FF5650D5BC01}"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26739376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3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12.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7.xml"/><Relationship Id="rId3" Type="http://schemas.openxmlformats.org/officeDocument/2006/relationships/image" Target="../media/image1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8.xml"/><Relationship Id="rId3" Type="http://schemas.openxmlformats.org/officeDocument/2006/relationships/image" Target="../media/image14.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1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 Id="rId3" Type="http://schemas.openxmlformats.org/officeDocument/2006/relationships/image" Target="../media/image16.e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 Id="rId3" Type="http://schemas.openxmlformats.org/officeDocument/2006/relationships/image" Target="../media/image17.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 Id="rId3" Type="http://schemas.openxmlformats.org/officeDocument/2006/relationships/image" Target="../media/image18.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 Id="rId3" Type="http://schemas.openxmlformats.org/officeDocument/2006/relationships/image" Target="../media/image19.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533400"/>
            <a:ext cx="7772400" cy="1828800"/>
          </a:xfrm>
        </p:spPr>
        <p:txBody>
          <a:bodyPr>
            <a:normAutofit/>
          </a:bodyPr>
          <a:lstStyle/>
          <a:p>
            <a:pPr algn="ctr"/>
            <a:r>
              <a:rPr lang="en-US" dirty="0" smtClean="0"/>
              <a:t>Significant Changes to NFPA 70E</a:t>
            </a:r>
            <a:endParaRPr lang="en-US" dirty="0"/>
          </a:p>
        </p:txBody>
      </p:sp>
      <p:sp>
        <p:nvSpPr>
          <p:cNvPr id="5" name="Subtitle 4"/>
          <p:cNvSpPr>
            <a:spLocks noGrp="1"/>
          </p:cNvSpPr>
          <p:nvPr>
            <p:ph type="subTitle" idx="1"/>
          </p:nvPr>
        </p:nvSpPr>
        <p:spPr>
          <a:xfrm>
            <a:off x="609600" y="3733800"/>
            <a:ext cx="7772400" cy="914400"/>
          </a:xfrm>
        </p:spPr>
        <p:txBody>
          <a:bodyPr>
            <a:normAutofit fontScale="77500" lnSpcReduction="20000"/>
          </a:bodyPr>
          <a:lstStyle/>
          <a:p>
            <a:pPr algn="ctr"/>
            <a:r>
              <a:rPr lang="en-US" sz="2800" dirty="0" smtClean="0"/>
              <a:t>Bobby Gray</a:t>
            </a:r>
          </a:p>
          <a:p>
            <a:pPr algn="ctr"/>
            <a:r>
              <a:rPr lang="en-US" sz="2800" dirty="0" smtClean="0"/>
              <a:t>NREL EFCOG Electrical Safety Meeting</a:t>
            </a:r>
            <a:br>
              <a:rPr lang="en-US" sz="2800" dirty="0" smtClean="0"/>
            </a:br>
            <a:r>
              <a:rPr lang="en-US" sz="2800" dirty="0" smtClean="0"/>
              <a:t>July 15, 2014</a:t>
            </a:r>
            <a:endParaRPr lang="en-US" sz="2800" dirty="0"/>
          </a:p>
        </p:txBody>
      </p:sp>
      <p:sp>
        <p:nvSpPr>
          <p:cNvPr id="6" name="Subtitle 2"/>
          <p:cNvSpPr txBox="1">
            <a:spLocks/>
          </p:cNvSpPr>
          <p:nvPr/>
        </p:nvSpPr>
        <p:spPr>
          <a:xfrm>
            <a:off x="304800" y="4873550"/>
            <a:ext cx="7772400" cy="1603449"/>
          </a:xfrm>
          <a:prstGeom prst="rect">
            <a:avLst/>
          </a:prstGeom>
        </p:spPr>
        <p:txBody>
          <a:bodyPr vert="horz" lIns="182880" tIns="0" anchor="ctr">
            <a:normAutofit/>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pPr algn="ctr"/>
            <a:endParaRPr lang="en-US" sz="2800" dirty="0" smtClean="0">
              <a:latin typeface="+mj-lt"/>
            </a:endParaRPr>
          </a:p>
          <a:p>
            <a:pPr algn="l"/>
            <a:r>
              <a:rPr lang="en-US" sz="2800" dirty="0" smtClean="0">
                <a:latin typeface="+mj-lt"/>
              </a:rPr>
              <a:t>                                 </a:t>
            </a:r>
            <a:r>
              <a:rPr lang="en-US" sz="1800" dirty="0" err="1" smtClean="0">
                <a:latin typeface="+mj-lt"/>
              </a:rPr>
              <a:t>Hoydar</a:t>
            </a:r>
            <a:endParaRPr lang="en-US" sz="1800" dirty="0" smtClean="0">
              <a:latin typeface="+mj-lt"/>
            </a:endParaRPr>
          </a:p>
          <a:p>
            <a:pPr algn="l"/>
            <a:r>
              <a:rPr lang="en-US" sz="1800" dirty="0" smtClean="0">
                <a:latin typeface="+mj-lt"/>
              </a:rPr>
              <a:t>                                                   Buck, </a:t>
            </a:r>
            <a:r>
              <a:rPr lang="en-US" sz="1800" dirty="0" err="1" smtClean="0">
                <a:latin typeface="+mj-lt"/>
              </a:rPr>
              <a:t>Inc</a:t>
            </a:r>
            <a:r>
              <a:rPr lang="en-US" sz="1800" dirty="0" smtClean="0">
                <a:latin typeface="+mj-lt"/>
              </a:rPr>
              <a:t> </a:t>
            </a:r>
          </a:p>
          <a:p>
            <a:pPr algn="l"/>
            <a:r>
              <a:rPr lang="en-US" sz="2400" dirty="0" smtClean="0">
                <a:latin typeface="+mj-lt"/>
              </a:rPr>
              <a:t>                           </a:t>
            </a:r>
            <a:endParaRPr lang="en-US" sz="2800" dirty="0" smtClean="0">
              <a:latin typeface="+mj-lt"/>
            </a:endParaRPr>
          </a:p>
          <a:p>
            <a:pPr algn="ctr"/>
            <a:endParaRPr lang="en-US" dirty="0" smtClean="0"/>
          </a:p>
          <a:p>
            <a:pPr algn="ctr"/>
            <a:endParaRPr lang="en-US" dirty="0"/>
          </a:p>
        </p:txBody>
      </p:sp>
      <p:pic>
        <p:nvPicPr>
          <p:cNvPr id="8" name="Picture 7"/>
          <p:cNvPicPr>
            <a:picLocks noChangeAspect="1"/>
          </p:cNvPicPr>
          <p:nvPr/>
        </p:nvPicPr>
        <p:blipFill>
          <a:blip r:embed="rId3"/>
          <a:stretch>
            <a:fillRect/>
          </a:stretch>
        </p:blipFill>
        <p:spPr>
          <a:xfrm>
            <a:off x="4247706" y="5105400"/>
            <a:ext cx="337753" cy="743912"/>
          </a:xfrm>
          <a:prstGeom prst="rect">
            <a:avLst/>
          </a:prstGeom>
        </p:spPr>
      </p:pic>
    </p:spTree>
    <p:extLst>
      <p:ext uri="{BB962C8B-B14F-4D97-AF65-F5344CB8AC3E}">
        <p14:creationId xmlns:p14="http://schemas.microsoft.com/office/powerpoint/2010/main" val="506741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800600"/>
            <a:ext cx="8229600" cy="1143000"/>
          </a:xfrm>
        </p:spPr>
        <p:txBody>
          <a:bodyPr anchor="t">
            <a:normAutofit fontScale="90000"/>
          </a:bodyPr>
          <a:lstStyle/>
          <a:p>
            <a:pPr algn="l"/>
            <a:r>
              <a:rPr lang="en-US" sz="2400" dirty="0" smtClean="0"/>
              <a:t>90.2(A)(2): New Note explains why work on other parts of utility system requires application of NFPA 70E.</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p:txBody>
          <a:bodyPr>
            <a:normAutofit/>
          </a:bodyPr>
          <a:lstStyle/>
          <a:p>
            <a:pPr marL="0" lvl="0" indent="0">
              <a:buNone/>
            </a:pPr>
            <a:r>
              <a:rPr lang="en-US" sz="2000" dirty="0">
                <a:solidFill>
                  <a:prstClr val="black"/>
                </a:solidFill>
                <a:latin typeface="Times-Roman"/>
              </a:rPr>
              <a:t>(2) Installations used by the electric utility, such as office buildings, warehouses, garages, machine shops, and recreational buildings that are not an integral part of a generating plant, substation, or control center</a:t>
            </a:r>
            <a:endParaRPr lang="en-US" sz="2000" dirty="0">
              <a:solidFill>
                <a:srgbClr val="1E2960"/>
              </a:solidFill>
              <a:latin typeface="ArialMT"/>
            </a:endParaRPr>
          </a:p>
        </p:txBody>
      </p:sp>
      <p:sp>
        <p:nvSpPr>
          <p:cNvPr id="8" name="Content Placeholder 7"/>
          <p:cNvSpPr>
            <a:spLocks noGrp="1"/>
          </p:cNvSpPr>
          <p:nvPr>
            <p:ph sz="quarter" idx="4"/>
          </p:nvPr>
        </p:nvSpPr>
        <p:spPr/>
        <p:txBody>
          <a:bodyPr>
            <a:normAutofit fontScale="77500" lnSpcReduction="20000"/>
          </a:bodyPr>
          <a:lstStyle/>
          <a:p>
            <a:pPr marL="0" indent="0">
              <a:buNone/>
            </a:pPr>
            <a:endParaRPr lang="en-US" sz="800" dirty="0" smtClean="0">
              <a:solidFill>
                <a:srgbClr val="1E2960"/>
              </a:solidFill>
              <a:latin typeface="ArialMT"/>
            </a:endParaRPr>
          </a:p>
          <a:p>
            <a:pPr marL="0" indent="0">
              <a:buNone/>
            </a:pPr>
            <a:r>
              <a:rPr lang="en-US" sz="2000" dirty="0">
                <a:latin typeface="Times-Roman"/>
              </a:rPr>
              <a:t>(2) Installations used by the electric utility, such as </a:t>
            </a:r>
            <a:r>
              <a:rPr lang="en-US" sz="2000" dirty="0" smtClean="0">
                <a:latin typeface="Times-Roman"/>
              </a:rPr>
              <a:t>office buildings</a:t>
            </a:r>
            <a:r>
              <a:rPr lang="en-US" sz="2000" dirty="0">
                <a:latin typeface="Times-Roman"/>
              </a:rPr>
              <a:t>, warehouses, garages, machine shops, </a:t>
            </a:r>
            <a:r>
              <a:rPr lang="en-US" sz="2000" dirty="0" smtClean="0">
                <a:latin typeface="Times-Roman"/>
              </a:rPr>
              <a:t>and recreational </a:t>
            </a:r>
            <a:r>
              <a:rPr lang="en-US" sz="2000" dirty="0">
                <a:latin typeface="Times-Roman"/>
              </a:rPr>
              <a:t>buildings that are not an integral part of </a:t>
            </a:r>
            <a:r>
              <a:rPr lang="en-US" sz="2000" dirty="0" smtClean="0">
                <a:latin typeface="Times-Roman"/>
              </a:rPr>
              <a:t>a generating </a:t>
            </a:r>
            <a:r>
              <a:rPr lang="en-US" sz="2000" dirty="0">
                <a:latin typeface="Times-Roman"/>
              </a:rPr>
              <a:t>plant, substation, or control center</a:t>
            </a:r>
            <a:endParaRPr lang="en-US" sz="2000" dirty="0">
              <a:solidFill>
                <a:srgbClr val="1E2960"/>
              </a:solidFill>
              <a:latin typeface="ArialMT"/>
            </a:endParaRPr>
          </a:p>
          <a:p>
            <a:pPr marL="0" indent="0">
              <a:buNone/>
            </a:pPr>
            <a:endParaRPr lang="en-US" sz="800" dirty="0" smtClean="0">
              <a:solidFill>
                <a:srgbClr val="1E2960"/>
              </a:solidFill>
              <a:latin typeface="ArialMT"/>
            </a:endParaRPr>
          </a:p>
          <a:p>
            <a:pPr marL="116586" indent="0">
              <a:buNone/>
            </a:pPr>
            <a:r>
              <a:rPr lang="en-US" sz="1700" u="sng" dirty="0" smtClean="0">
                <a:solidFill>
                  <a:srgbClr val="1E2960"/>
                </a:solidFill>
                <a:latin typeface="ArialMT"/>
              </a:rPr>
              <a:t>Note: </a:t>
            </a:r>
            <a:r>
              <a:rPr lang="en-US" sz="1400" u="sng" dirty="0" smtClean="0">
                <a:solidFill>
                  <a:srgbClr val="1E2960"/>
                </a:solidFill>
                <a:latin typeface="ArialMT"/>
              </a:rPr>
              <a:t>This </a:t>
            </a:r>
            <a:r>
              <a:rPr lang="en-US" sz="1400" u="sng" dirty="0">
                <a:solidFill>
                  <a:srgbClr val="1E2960"/>
                </a:solidFill>
                <a:latin typeface="ArialMT"/>
              </a:rPr>
              <a:t>standard addresses safety of workers whose job responsibilities entail interaction with </a:t>
            </a:r>
            <a:r>
              <a:rPr lang="en-US" sz="1400" u="sng" dirty="0" smtClean="0">
                <a:solidFill>
                  <a:srgbClr val="1E2960"/>
                </a:solidFill>
                <a:latin typeface="ArialMT"/>
              </a:rPr>
              <a:t>electrical equipment </a:t>
            </a:r>
            <a:r>
              <a:rPr lang="en-US" sz="1400" u="sng" dirty="0">
                <a:solidFill>
                  <a:srgbClr val="1E2960"/>
                </a:solidFill>
                <a:latin typeface="ArialMT"/>
              </a:rPr>
              <a:t>and systems with </a:t>
            </a:r>
            <a:r>
              <a:rPr lang="en-US" sz="1400" u="sng" dirty="0" smtClean="0">
                <a:solidFill>
                  <a:srgbClr val="1E2960"/>
                </a:solidFill>
                <a:latin typeface="ArialMT"/>
              </a:rPr>
              <a:t>potential </a:t>
            </a:r>
            <a:r>
              <a:rPr lang="en-US" sz="1400" u="sng" dirty="0">
                <a:solidFill>
                  <a:srgbClr val="1E2960"/>
                </a:solidFill>
                <a:latin typeface="ArialMT"/>
              </a:rPr>
              <a:t>exposure to energized electrical equipment and circuit </a:t>
            </a:r>
            <a:r>
              <a:rPr lang="en-US" sz="1400" u="sng" dirty="0" smtClean="0">
                <a:solidFill>
                  <a:srgbClr val="1E2960"/>
                </a:solidFill>
                <a:latin typeface="ArialMT"/>
              </a:rPr>
              <a:t>parts. Concepts </a:t>
            </a:r>
            <a:r>
              <a:rPr lang="en-US" sz="1400" u="sng" dirty="0">
                <a:solidFill>
                  <a:srgbClr val="1E2960"/>
                </a:solidFill>
                <a:latin typeface="ArialMT"/>
              </a:rPr>
              <a:t>in this standard are often adapted to other workers whose exposure to electrical hazards </a:t>
            </a:r>
            <a:r>
              <a:rPr lang="en-US" sz="1400" u="sng" dirty="0" smtClean="0">
                <a:solidFill>
                  <a:srgbClr val="1E2960"/>
                </a:solidFill>
                <a:latin typeface="ArialMT"/>
              </a:rPr>
              <a:t>is unintentional </a:t>
            </a:r>
            <a:r>
              <a:rPr lang="en-US" sz="1400" u="sng" dirty="0">
                <a:solidFill>
                  <a:srgbClr val="1E2960"/>
                </a:solidFill>
                <a:latin typeface="ArialMT"/>
              </a:rPr>
              <a:t>or not recognized as part of their job responsibilities. The highest risk for injury </a:t>
            </a:r>
            <a:r>
              <a:rPr lang="en-US" sz="1400" u="sng" dirty="0" smtClean="0">
                <a:solidFill>
                  <a:srgbClr val="1E2960"/>
                </a:solidFill>
                <a:latin typeface="ArialMT"/>
              </a:rPr>
              <a:t>from electrical </a:t>
            </a:r>
            <a:r>
              <a:rPr lang="en-US" sz="1400" u="sng" dirty="0">
                <a:solidFill>
                  <a:srgbClr val="1E2960"/>
                </a:solidFill>
                <a:latin typeface="ArialMT"/>
              </a:rPr>
              <a:t>hazards for other workers involve unintentional contact with overhead power lines </a:t>
            </a:r>
            <a:r>
              <a:rPr lang="en-US" sz="1400" u="sng" dirty="0" smtClean="0">
                <a:solidFill>
                  <a:srgbClr val="1E2960"/>
                </a:solidFill>
                <a:latin typeface="ArialMT"/>
              </a:rPr>
              <a:t>and electric </a:t>
            </a:r>
            <a:r>
              <a:rPr lang="en-US" sz="1400" u="sng" dirty="0">
                <a:solidFill>
                  <a:srgbClr val="1E2960"/>
                </a:solidFill>
                <a:latin typeface="ArialMT"/>
              </a:rPr>
              <a:t>shock from machines, tools, and appliances.</a:t>
            </a:r>
            <a:endParaRPr lang="en-US" sz="1400" u="sng" dirty="0"/>
          </a:p>
        </p:txBody>
      </p:sp>
      <p:sp>
        <p:nvSpPr>
          <p:cNvPr id="11" name="Slide Number Placeholder 10"/>
          <p:cNvSpPr>
            <a:spLocks noGrp="1"/>
          </p:cNvSpPr>
          <p:nvPr>
            <p:ph type="sldNum" sz="quarter" idx="12"/>
          </p:nvPr>
        </p:nvSpPr>
        <p:spPr/>
        <p:txBody>
          <a:bodyPr/>
          <a:lstStyle/>
          <a:p>
            <a:fld id="{3730A866-3DAE-4EE5-B7C5-FF5650D5BC01}" type="slidenum">
              <a:rPr lang="en-US" smtClean="0"/>
              <a:t>10</a:t>
            </a:fld>
            <a:endParaRPr lang="en-US"/>
          </a:p>
        </p:txBody>
      </p:sp>
    </p:spTree>
    <p:extLst>
      <p:ext uri="{BB962C8B-B14F-4D97-AF65-F5344CB8AC3E}">
        <p14:creationId xmlns:p14="http://schemas.microsoft.com/office/powerpoint/2010/main" val="52516956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smtClean="0"/>
              <a:t>Moves shock hazard for qualified person to the restricted approach boundary.</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551184"/>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endParaRPr lang="en-US" sz="1400" b="1" dirty="0" smtClean="0"/>
          </a:p>
          <a:p>
            <a:pPr marL="0" indent="0">
              <a:buNone/>
            </a:pPr>
            <a:r>
              <a:rPr lang="en-US" sz="1400" b="1" dirty="0" smtClean="0"/>
              <a:t>130.7(D</a:t>
            </a:r>
            <a:r>
              <a:rPr lang="en-US" sz="1400" b="1" dirty="0"/>
              <a:t>) Other Protective Equipment.</a:t>
            </a:r>
          </a:p>
          <a:p>
            <a:pPr marL="0" indent="0">
              <a:buNone/>
            </a:pPr>
            <a:r>
              <a:rPr lang="en-US" sz="1400" b="1" dirty="0"/>
              <a:t>(1) Insulated Tools and Equipment. </a:t>
            </a:r>
            <a:r>
              <a:rPr lang="en-US" sz="1400" dirty="0"/>
              <a:t>Employees shall </a:t>
            </a:r>
            <a:r>
              <a:rPr lang="en-US" sz="1400" dirty="0" smtClean="0"/>
              <a:t>use insulated </a:t>
            </a:r>
            <a:r>
              <a:rPr lang="en-US" sz="1400" dirty="0"/>
              <a:t>tools or handling equipment, or both, when </a:t>
            </a:r>
            <a:r>
              <a:rPr lang="en-US" sz="1400" dirty="0" smtClean="0"/>
              <a:t>working inside </a:t>
            </a:r>
            <a:r>
              <a:rPr lang="en-US" sz="1400" dirty="0"/>
              <a:t>the limited approach boundary of exposed </a:t>
            </a:r>
            <a:r>
              <a:rPr lang="en-US" sz="1400" dirty="0" smtClean="0"/>
              <a:t>energized electrical </a:t>
            </a:r>
            <a:r>
              <a:rPr lang="en-US" sz="1400" dirty="0"/>
              <a:t>conductors or circuit parts where tools </a:t>
            </a:r>
            <a:r>
              <a:rPr lang="en-US" sz="1400" dirty="0" smtClean="0"/>
              <a:t>or handling </a:t>
            </a:r>
            <a:r>
              <a:rPr lang="en-US" sz="1400" dirty="0"/>
              <a:t>equipment might make accidental contact. </a:t>
            </a:r>
            <a:r>
              <a:rPr lang="en-US" sz="1400" dirty="0" smtClean="0"/>
              <a:t>Table 130.7(C</a:t>
            </a:r>
            <a:r>
              <a:rPr lang="en-US" sz="1400" dirty="0"/>
              <a:t>)(15)(a) and Table 130.7(C)(15)(b) provide </a:t>
            </a:r>
            <a:r>
              <a:rPr lang="en-US" sz="1400" dirty="0" smtClean="0"/>
              <a:t>further information </a:t>
            </a:r>
            <a:r>
              <a:rPr lang="en-US" sz="1400" dirty="0"/>
              <a:t>for tasks that require insulated and </a:t>
            </a:r>
            <a:r>
              <a:rPr lang="en-US" sz="1400" dirty="0" smtClean="0"/>
              <a:t>insulating hand </a:t>
            </a:r>
            <a:r>
              <a:rPr lang="en-US" sz="1400" dirty="0"/>
              <a:t>tools. Insulated tools shall be protected from </a:t>
            </a:r>
            <a:r>
              <a:rPr lang="en-US" sz="1400" dirty="0" smtClean="0"/>
              <a:t>damage to </a:t>
            </a:r>
            <a:r>
              <a:rPr lang="en-US" sz="1400" dirty="0"/>
              <a:t>the insulating material.</a:t>
            </a:r>
            <a:endParaRPr lang="en-US" sz="1400" b="1" dirty="0" smtClean="0"/>
          </a:p>
        </p:txBody>
      </p:sp>
      <p:sp>
        <p:nvSpPr>
          <p:cNvPr id="8" name="Content Placeholder 7"/>
          <p:cNvSpPr>
            <a:spLocks noGrp="1"/>
          </p:cNvSpPr>
          <p:nvPr>
            <p:ph sz="quarter" idx="4"/>
          </p:nvPr>
        </p:nvSpPr>
        <p:spPr>
          <a:xfrm>
            <a:off x="4652168" y="551184"/>
            <a:ext cx="3882443" cy="5392416"/>
          </a:xfrm>
        </p:spPr>
        <p:txBody>
          <a:bodyPr>
            <a:noAutofit/>
          </a:bodyPr>
          <a:lstStyle/>
          <a:p>
            <a:pPr marL="0" indent="0">
              <a:buNone/>
            </a:pPr>
            <a:endParaRPr lang="en-US" sz="1400" b="1" dirty="0" smtClean="0"/>
          </a:p>
          <a:p>
            <a:pPr marL="0" indent="0">
              <a:buNone/>
            </a:pPr>
            <a:endParaRPr lang="en-US" sz="1400" b="1" dirty="0" smtClean="0"/>
          </a:p>
          <a:p>
            <a:pPr marL="0" indent="0">
              <a:buNone/>
            </a:pPr>
            <a:endParaRPr lang="en-US" sz="1400" b="1" dirty="0" smtClean="0"/>
          </a:p>
          <a:p>
            <a:pPr marL="0" indent="0">
              <a:buNone/>
            </a:pPr>
            <a:r>
              <a:rPr lang="en-US" sz="1400" b="1" dirty="0"/>
              <a:t>1</a:t>
            </a:r>
            <a:r>
              <a:rPr lang="en-US" sz="1400" b="1" dirty="0" smtClean="0"/>
              <a:t>30.7(D</a:t>
            </a:r>
            <a:r>
              <a:rPr lang="en-US" sz="1400" b="1" dirty="0"/>
              <a:t>) Other Protective Equipment.</a:t>
            </a:r>
          </a:p>
          <a:p>
            <a:pPr marL="0" indent="0">
              <a:buNone/>
            </a:pPr>
            <a:r>
              <a:rPr lang="en-US" sz="1400" b="1" dirty="0"/>
              <a:t>(1) Insulated Tools and Equipment. </a:t>
            </a:r>
            <a:r>
              <a:rPr lang="en-US" sz="1400" dirty="0"/>
              <a:t>Employees shall use insulated tools or handling equipment, or both, when working inside the </a:t>
            </a:r>
            <a:r>
              <a:rPr lang="en-US" sz="1400" u="sng" dirty="0" smtClean="0"/>
              <a:t>restricted </a:t>
            </a:r>
            <a:r>
              <a:rPr lang="en-US" sz="1400" dirty="0" smtClean="0"/>
              <a:t>approach </a:t>
            </a:r>
            <a:r>
              <a:rPr lang="en-US" sz="1400" dirty="0"/>
              <a:t>boundary of exposed energized electrical conductors or circuit parts where tools or handling equipment might make accidental contact. Table 130.7(C)(15)(a) and Table 130.7(C)(15)(b) provide further information for tasks that require insulated and insulating hand tools. Insulated tools shall be protected from damage to the insulating material.</a:t>
            </a:r>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100</a:t>
            </a:fld>
            <a:endParaRPr lang="en-US" dirty="0">
              <a:solidFill>
                <a:srgbClr val="E3DED1">
                  <a:shade val="50000"/>
                </a:srgbClr>
              </a:solidFill>
            </a:endParaRPr>
          </a:p>
        </p:txBody>
      </p:sp>
    </p:spTree>
    <p:extLst>
      <p:ext uri="{BB962C8B-B14F-4D97-AF65-F5344CB8AC3E}">
        <p14:creationId xmlns:p14="http://schemas.microsoft.com/office/powerpoint/2010/main" val="18529629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smtClean="0"/>
              <a:t>Increases distance for barricade to the greater of LAB or AFB.</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551184"/>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endParaRPr lang="en-US" sz="1400" b="1" dirty="0" smtClean="0"/>
          </a:p>
          <a:p>
            <a:pPr marL="0" indent="0">
              <a:buNone/>
            </a:pPr>
            <a:r>
              <a:rPr lang="en-US" sz="1400" b="1" dirty="0" smtClean="0"/>
              <a:t>130.7(E) Alerting Techniques.</a:t>
            </a:r>
          </a:p>
          <a:p>
            <a:pPr marL="0" indent="0">
              <a:buNone/>
            </a:pPr>
            <a:r>
              <a:rPr lang="en-US" sz="1400" b="1" dirty="0" smtClean="0"/>
              <a:t>(2</a:t>
            </a:r>
            <a:r>
              <a:rPr lang="en-US" sz="1400" b="1" dirty="0"/>
              <a:t>) Barricades. </a:t>
            </a:r>
            <a:r>
              <a:rPr lang="en-US" sz="1400" dirty="0"/>
              <a:t>Barricades shall be used in </a:t>
            </a:r>
            <a:r>
              <a:rPr lang="en-US" sz="1400" dirty="0" smtClean="0"/>
              <a:t>conjunction with </a:t>
            </a:r>
            <a:r>
              <a:rPr lang="en-US" sz="1400" dirty="0"/>
              <a:t>safety signs where it is necessary to prevent or </a:t>
            </a:r>
            <a:r>
              <a:rPr lang="en-US" sz="1400" dirty="0" smtClean="0"/>
              <a:t>limit employee </a:t>
            </a:r>
            <a:r>
              <a:rPr lang="en-US" sz="1400" dirty="0"/>
              <a:t>access to work areas containing energized </a:t>
            </a:r>
            <a:r>
              <a:rPr lang="en-US" sz="1400" dirty="0" smtClean="0"/>
              <a:t>conductors or </a:t>
            </a:r>
            <a:r>
              <a:rPr lang="en-US" sz="1400" dirty="0"/>
              <a:t>circuit parts. Conductive barricades shall not </a:t>
            </a:r>
            <a:r>
              <a:rPr lang="en-US" sz="1400" dirty="0" smtClean="0"/>
              <a:t>be used </a:t>
            </a:r>
            <a:r>
              <a:rPr lang="en-US" sz="1400" dirty="0"/>
              <a:t>where it might cause an electrical hazard. </a:t>
            </a:r>
            <a:r>
              <a:rPr lang="en-US" sz="1400" dirty="0" smtClean="0"/>
              <a:t>Barricades shall </a:t>
            </a:r>
            <a:r>
              <a:rPr lang="en-US" sz="1400" dirty="0"/>
              <a:t>be placed no closer than the limited approach </a:t>
            </a:r>
            <a:r>
              <a:rPr lang="en-US" sz="1400" dirty="0" smtClean="0"/>
              <a:t>boundary given </a:t>
            </a:r>
            <a:r>
              <a:rPr lang="en-US" sz="1400" dirty="0"/>
              <a:t>in Table 130.4(C)(a) and Table 130.4(C)(b).</a:t>
            </a:r>
            <a:endParaRPr lang="en-US" sz="1400" b="1" dirty="0" smtClean="0"/>
          </a:p>
        </p:txBody>
      </p:sp>
      <p:sp>
        <p:nvSpPr>
          <p:cNvPr id="8" name="Content Placeholder 7"/>
          <p:cNvSpPr>
            <a:spLocks noGrp="1"/>
          </p:cNvSpPr>
          <p:nvPr>
            <p:ph sz="quarter" idx="4"/>
          </p:nvPr>
        </p:nvSpPr>
        <p:spPr>
          <a:xfrm>
            <a:off x="4480762" y="551184"/>
            <a:ext cx="3882443" cy="5392416"/>
          </a:xfrm>
        </p:spPr>
        <p:txBody>
          <a:bodyPr>
            <a:noAutofit/>
          </a:bodyPr>
          <a:lstStyle/>
          <a:p>
            <a:pPr marL="0" indent="0">
              <a:buNone/>
            </a:pPr>
            <a:endParaRPr lang="en-US" sz="1400" b="1" dirty="0" smtClean="0"/>
          </a:p>
          <a:p>
            <a:pPr marL="0" indent="0">
              <a:buNone/>
            </a:pPr>
            <a:endParaRPr lang="en-US" sz="1400" b="1" dirty="0" smtClean="0"/>
          </a:p>
          <a:p>
            <a:pPr marL="0" indent="0">
              <a:buNone/>
            </a:pPr>
            <a:endParaRPr lang="en-US" sz="1400" b="1" dirty="0" smtClean="0"/>
          </a:p>
          <a:p>
            <a:pPr marL="0" indent="0">
              <a:buNone/>
            </a:pPr>
            <a:r>
              <a:rPr lang="en-US" sz="1400" b="1" dirty="0"/>
              <a:t>130.7(E) Alerting Techniques.</a:t>
            </a:r>
          </a:p>
          <a:p>
            <a:pPr marL="0" indent="0">
              <a:buNone/>
            </a:pPr>
            <a:r>
              <a:rPr lang="en-US" sz="1400" b="1" dirty="0"/>
              <a:t>(2) Barricades. </a:t>
            </a:r>
            <a:r>
              <a:rPr lang="en-US" sz="1400" dirty="0"/>
              <a:t>Barricades shall be used in conjunction with safety signs where it is necessary to prevent or limit employee access to work areas containing energized conductors or circuit parts. Conductive barricades shall not be used where it might </a:t>
            </a:r>
            <a:r>
              <a:rPr lang="en-US" sz="1400" u="sng" dirty="0" smtClean="0"/>
              <a:t>increase the likelihood of exposure to </a:t>
            </a:r>
            <a:r>
              <a:rPr lang="en-US" sz="1400" dirty="0" smtClean="0"/>
              <a:t>an </a:t>
            </a:r>
            <a:r>
              <a:rPr lang="en-US" sz="1400" dirty="0"/>
              <a:t>electrical hazard. Barricades shall be placed no closer than the limited approach boundary given in Table </a:t>
            </a:r>
            <a:r>
              <a:rPr lang="en-US" sz="1400" dirty="0" smtClean="0"/>
              <a:t>130.4(D)(</a:t>
            </a:r>
            <a:r>
              <a:rPr lang="en-US" sz="1400" dirty="0"/>
              <a:t>a) and Table </a:t>
            </a:r>
            <a:r>
              <a:rPr lang="en-US" sz="1400" dirty="0" smtClean="0"/>
              <a:t>130.4(D)(</a:t>
            </a:r>
            <a:r>
              <a:rPr lang="en-US" sz="1400" dirty="0"/>
              <a:t>b</a:t>
            </a:r>
            <a:r>
              <a:rPr lang="en-US" sz="1400" dirty="0" smtClean="0"/>
              <a:t>).  </a:t>
            </a:r>
            <a:r>
              <a:rPr lang="en-US" sz="1400" u="sng" dirty="0" smtClean="0"/>
              <a:t>Where the arc flash boundary is greater than the limited approach boundary, barricades shall not be placed closer than the arc flash boundary.</a:t>
            </a:r>
            <a:endParaRPr lang="en-US" sz="1400" b="1" dirty="0"/>
          </a:p>
          <a:p>
            <a:pPr marL="0" indent="0">
              <a:buNone/>
            </a:pPr>
            <a:endParaRPr lang="en-US" sz="1400"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101</a:t>
            </a:fld>
            <a:endParaRPr lang="en-US" dirty="0">
              <a:solidFill>
                <a:srgbClr val="E3DED1">
                  <a:shade val="50000"/>
                </a:srgbClr>
              </a:solidFill>
            </a:endParaRPr>
          </a:p>
        </p:txBody>
      </p:sp>
    </p:spTree>
    <p:extLst>
      <p:ext uri="{BB962C8B-B14F-4D97-AF65-F5344CB8AC3E}">
        <p14:creationId xmlns:p14="http://schemas.microsoft.com/office/powerpoint/2010/main" val="113680791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New section addressing drilling into surfaces that might contain energized conductors.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5348925"/>
          </a:xfrm>
        </p:spPr>
        <p:txBody>
          <a:bodyPr>
            <a:normAutofit/>
          </a:bodyPr>
          <a:lstStyle/>
          <a:p>
            <a:pPr marL="0" indent="0">
              <a:buNone/>
            </a:pPr>
            <a:r>
              <a:rPr lang="en-US" sz="1600" b="1" dirty="0" smtClean="0"/>
              <a:t>130.10 New Section</a:t>
            </a:r>
            <a:endParaRPr lang="en-US" sz="25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102</a:t>
            </a:fld>
            <a:endParaRPr lang="en-US" dirty="0"/>
          </a:p>
        </p:txBody>
      </p:sp>
      <p:sp>
        <p:nvSpPr>
          <p:cNvPr id="8" name="Content Placeholder 7"/>
          <p:cNvSpPr>
            <a:spLocks noGrp="1"/>
          </p:cNvSpPr>
          <p:nvPr>
            <p:ph sz="quarter" idx="4"/>
          </p:nvPr>
        </p:nvSpPr>
        <p:spPr>
          <a:xfrm>
            <a:off x="4754880" y="1143001"/>
            <a:ext cx="3931920" cy="4642483"/>
          </a:xfrm>
        </p:spPr>
        <p:txBody>
          <a:bodyPr>
            <a:normAutofit fontScale="25000" lnSpcReduction="20000"/>
          </a:bodyPr>
          <a:lstStyle/>
          <a:p>
            <a:pPr marL="0" indent="0">
              <a:buNone/>
            </a:pPr>
            <a:endParaRPr lang="en-US" sz="2000" b="1" dirty="0" smtClean="0"/>
          </a:p>
          <a:p>
            <a:pPr marL="0" indent="0">
              <a:buNone/>
            </a:pPr>
            <a:r>
              <a:rPr lang="en-US" sz="6400" b="1" u="sng" dirty="0" smtClean="0"/>
              <a:t>130.10 Cutting or Drilling.</a:t>
            </a:r>
            <a:endParaRPr lang="en-US" sz="6400" b="1" u="sng" dirty="0"/>
          </a:p>
          <a:p>
            <a:pPr marL="0" indent="0">
              <a:buNone/>
            </a:pPr>
            <a:r>
              <a:rPr lang="en-US" sz="6400" u="sng" dirty="0" smtClean="0"/>
              <a:t>Before cutting or drilling into equipment, floors, walls, or structural elements where a likelihood of contacting energized electrical lines or parts exists, the employer shall perform a risk assessment to:</a:t>
            </a:r>
          </a:p>
          <a:p>
            <a:pPr marL="742950" indent="-742950">
              <a:buFont typeface="+mj-lt"/>
              <a:buAutoNum type="arabicParenR"/>
            </a:pPr>
            <a:r>
              <a:rPr lang="en-US" sz="6400" u="sng" dirty="0" smtClean="0"/>
              <a:t>Identify and mark the location of conductors, cables, raceways, or equipment,</a:t>
            </a:r>
          </a:p>
          <a:p>
            <a:pPr marL="742950" indent="-742950">
              <a:buFont typeface="+mj-lt"/>
              <a:buAutoNum type="arabicParenR"/>
            </a:pPr>
            <a:r>
              <a:rPr lang="en-US" sz="6400" u="sng" dirty="0" smtClean="0"/>
              <a:t>Create an electrically safe work condition, and</a:t>
            </a:r>
          </a:p>
          <a:p>
            <a:pPr marL="742950" indent="-742950">
              <a:buFont typeface="+mj-lt"/>
              <a:buAutoNum type="arabicParenR"/>
            </a:pPr>
            <a:r>
              <a:rPr lang="en-US" sz="6400" u="sng" dirty="0" smtClean="0"/>
              <a:t>Identify safe work practices and PPE to be used.</a:t>
            </a:r>
          </a:p>
          <a:p>
            <a:pPr marL="0" indent="0">
              <a:buNone/>
            </a:pPr>
            <a:endParaRPr lang="en-US" sz="4400" u="sng" dirty="0"/>
          </a:p>
        </p:txBody>
      </p:sp>
    </p:spTree>
    <p:extLst>
      <p:ext uri="{BB962C8B-B14F-4D97-AF65-F5344CB8AC3E}">
        <p14:creationId xmlns:p14="http://schemas.microsoft.com/office/powerpoint/2010/main" val="429196229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Chapter 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812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Adds requirement to keep equipment in safe condition while energized.</a:t>
            </a:r>
            <a:endParaRPr lang="en-US" sz="2000" dirty="0"/>
          </a:p>
        </p:txBody>
      </p:sp>
      <p:sp>
        <p:nvSpPr>
          <p:cNvPr id="5" name="Text Placeholder 4"/>
          <p:cNvSpPr>
            <a:spLocks noGrp="1"/>
          </p:cNvSpPr>
          <p:nvPr>
            <p:ph type="body" idx="1"/>
          </p:nvPr>
        </p:nvSpPr>
        <p:spPr>
          <a:xfrm>
            <a:off x="541256" y="731994"/>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5348925"/>
          </a:xfrm>
        </p:spPr>
        <p:txBody>
          <a:bodyPr>
            <a:normAutofit/>
          </a:bodyPr>
          <a:lstStyle/>
          <a:p>
            <a:pPr marL="0" indent="0">
              <a:buNone/>
            </a:pPr>
            <a:endParaRPr lang="en-US" sz="1600" b="1" dirty="0" smtClean="0"/>
          </a:p>
          <a:p>
            <a:pPr marL="0" indent="0">
              <a:buNone/>
            </a:pPr>
            <a:r>
              <a:rPr lang="en-US" sz="2000" b="1" dirty="0"/>
              <a:t>205.7 Guarding of Energized Conductors and </a:t>
            </a:r>
            <a:r>
              <a:rPr lang="en-US" sz="2000" b="1" dirty="0" smtClean="0"/>
              <a:t>Circuit Parts</a:t>
            </a:r>
            <a:r>
              <a:rPr lang="en-US" sz="2000" b="1" dirty="0"/>
              <a:t>. </a:t>
            </a:r>
            <a:r>
              <a:rPr lang="en-US" sz="2000" dirty="0"/>
              <a:t>Enclosures shall be maintained to guard against </a:t>
            </a:r>
            <a:r>
              <a:rPr lang="en-US" sz="2000" dirty="0" smtClean="0"/>
              <a:t>accidental contact </a:t>
            </a:r>
            <a:r>
              <a:rPr lang="en-US" sz="2000" dirty="0"/>
              <a:t>with energized conductors and circuit </a:t>
            </a:r>
            <a:r>
              <a:rPr lang="en-US" sz="2000" dirty="0" smtClean="0"/>
              <a:t>parts and </a:t>
            </a:r>
            <a:r>
              <a:rPr lang="en-US" sz="2000" dirty="0"/>
              <a:t>other electrical hazards.</a:t>
            </a: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104</a:t>
            </a:fld>
            <a:endParaRPr lang="en-US" dirty="0"/>
          </a:p>
        </p:txBody>
      </p:sp>
      <p:sp>
        <p:nvSpPr>
          <p:cNvPr id="8" name="Content Placeholder 7"/>
          <p:cNvSpPr>
            <a:spLocks noGrp="1"/>
          </p:cNvSpPr>
          <p:nvPr>
            <p:ph sz="quarter" idx="4"/>
          </p:nvPr>
        </p:nvSpPr>
        <p:spPr>
          <a:xfrm>
            <a:off x="4754880" y="1143001"/>
            <a:ext cx="3931920" cy="4642483"/>
          </a:xfrm>
        </p:spPr>
        <p:txBody>
          <a:bodyPr>
            <a:normAutofit fontScale="32500" lnSpcReduction="20000"/>
          </a:bodyPr>
          <a:lstStyle/>
          <a:p>
            <a:pPr marL="0" indent="0">
              <a:buNone/>
            </a:pPr>
            <a:endParaRPr lang="en-US" sz="2000" b="1" dirty="0" smtClean="0"/>
          </a:p>
          <a:p>
            <a:pPr marL="0" indent="0">
              <a:buNone/>
            </a:pPr>
            <a:r>
              <a:rPr lang="en-US" sz="6200" b="1" dirty="0"/>
              <a:t>205.7 Guarding of Energized Conductors and Circuit Parts. </a:t>
            </a:r>
            <a:r>
              <a:rPr lang="en-US" sz="6200" dirty="0"/>
              <a:t>Enclosures shall be maintained to guard against accidental contact with energized conductors and circuit parts and other electrical hazards</a:t>
            </a:r>
            <a:r>
              <a:rPr lang="en-US" sz="6200" dirty="0" smtClean="0"/>
              <a:t>.</a:t>
            </a:r>
            <a:r>
              <a:rPr lang="en-US" sz="6200" u="sng" dirty="0" smtClean="0"/>
              <a:t>  Covers and doors shall be in place with all associated fasteners and latches secured.</a:t>
            </a:r>
          </a:p>
          <a:p>
            <a:pPr marL="0" indent="0">
              <a:buNone/>
            </a:pPr>
            <a:endParaRPr lang="en-US" sz="6600" dirty="0" smtClean="0"/>
          </a:p>
          <a:p>
            <a:pPr marL="283464" lvl="1" indent="0">
              <a:buNone/>
            </a:pPr>
            <a:endParaRPr lang="en-US" sz="3500" u="sng" dirty="0"/>
          </a:p>
        </p:txBody>
      </p:sp>
    </p:spTree>
    <p:extLst>
      <p:ext uri="{BB962C8B-B14F-4D97-AF65-F5344CB8AC3E}">
        <p14:creationId xmlns:p14="http://schemas.microsoft.com/office/powerpoint/2010/main" val="190595763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New requirement that qualified persons repair equipment that will be used by unqualified persons.</a:t>
            </a:r>
            <a:endParaRPr lang="en-US" sz="2000" dirty="0"/>
          </a:p>
        </p:txBody>
      </p:sp>
      <p:sp>
        <p:nvSpPr>
          <p:cNvPr id="5" name="Text Placeholder 4"/>
          <p:cNvSpPr>
            <a:spLocks noGrp="1"/>
          </p:cNvSpPr>
          <p:nvPr>
            <p:ph type="body" idx="1"/>
          </p:nvPr>
        </p:nvSpPr>
        <p:spPr>
          <a:xfrm>
            <a:off x="541256" y="731994"/>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5348925"/>
          </a:xfrm>
        </p:spPr>
        <p:txBody>
          <a:bodyPr>
            <a:normAutofit/>
          </a:bodyPr>
          <a:lstStyle/>
          <a:p>
            <a:pPr marL="0" indent="0">
              <a:buNone/>
            </a:pPr>
            <a:endParaRPr lang="en-US" sz="1600" b="1" dirty="0" smtClean="0"/>
          </a:p>
          <a:p>
            <a:pPr marL="0" indent="0">
              <a:buNone/>
            </a:pPr>
            <a:endParaRPr lang="en-US" sz="2000" b="1" dirty="0" smtClean="0"/>
          </a:p>
          <a:p>
            <a:pPr marL="0" indent="0">
              <a:buNone/>
            </a:pPr>
            <a:r>
              <a:rPr lang="en-US" sz="2000" b="1" dirty="0" smtClean="0"/>
              <a:t>205.14 Flexible Cords </a:t>
            </a:r>
            <a:r>
              <a:rPr lang="en-US" sz="2000" b="1" dirty="0"/>
              <a:t>and Cables.</a:t>
            </a:r>
          </a:p>
          <a:p>
            <a:pPr marL="0" indent="0">
              <a:buNone/>
            </a:pPr>
            <a:r>
              <a:rPr lang="en-US" sz="2000" b="1" dirty="0" smtClean="0"/>
              <a:t>(3) New Item</a:t>
            </a:r>
            <a:endParaRPr lang="en-US" sz="20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105</a:t>
            </a:fld>
            <a:endParaRPr lang="en-US" dirty="0"/>
          </a:p>
        </p:txBody>
      </p:sp>
      <p:sp>
        <p:nvSpPr>
          <p:cNvPr id="8" name="Content Placeholder 7"/>
          <p:cNvSpPr>
            <a:spLocks noGrp="1"/>
          </p:cNvSpPr>
          <p:nvPr>
            <p:ph sz="quarter" idx="4"/>
          </p:nvPr>
        </p:nvSpPr>
        <p:spPr>
          <a:xfrm>
            <a:off x="4754880" y="1143001"/>
            <a:ext cx="3931920" cy="4642483"/>
          </a:xfrm>
        </p:spPr>
        <p:txBody>
          <a:bodyPr>
            <a:normAutofit/>
          </a:bodyPr>
          <a:lstStyle/>
          <a:p>
            <a:pPr marL="0" indent="0">
              <a:buNone/>
            </a:pPr>
            <a:endParaRPr lang="en-US" sz="2000" b="1" dirty="0" smtClean="0"/>
          </a:p>
          <a:p>
            <a:pPr marL="0" lvl="0" indent="0">
              <a:buClr>
                <a:srgbClr val="F07F09"/>
              </a:buClr>
              <a:buNone/>
            </a:pPr>
            <a:endParaRPr lang="en-US" sz="2000" b="1" dirty="0" smtClean="0">
              <a:solidFill>
                <a:prstClr val="black"/>
              </a:solidFill>
            </a:endParaRPr>
          </a:p>
          <a:p>
            <a:pPr marL="0" lvl="0" indent="0">
              <a:buClr>
                <a:srgbClr val="F07F09"/>
              </a:buClr>
              <a:buNone/>
            </a:pPr>
            <a:r>
              <a:rPr lang="en-US" sz="2000" b="1" dirty="0" smtClean="0">
                <a:solidFill>
                  <a:prstClr val="black"/>
                </a:solidFill>
              </a:rPr>
              <a:t>205.14 </a:t>
            </a:r>
            <a:r>
              <a:rPr lang="en-US" sz="2000" b="1" dirty="0">
                <a:solidFill>
                  <a:prstClr val="black"/>
                </a:solidFill>
              </a:rPr>
              <a:t>Flexible Cords and Cables.</a:t>
            </a:r>
          </a:p>
          <a:p>
            <a:pPr marL="0" lvl="0" indent="0">
              <a:buClr>
                <a:srgbClr val="F07F09"/>
              </a:buClr>
              <a:buNone/>
            </a:pPr>
            <a:r>
              <a:rPr lang="en-US" sz="2000" b="1" u="sng" dirty="0" smtClean="0">
                <a:solidFill>
                  <a:prstClr val="black"/>
                </a:solidFill>
              </a:rPr>
              <a:t>(3) Repair and Replacement. </a:t>
            </a:r>
            <a:r>
              <a:rPr lang="en-US" sz="2000" u="sng" dirty="0">
                <a:solidFill>
                  <a:prstClr val="black"/>
                </a:solidFill>
              </a:rPr>
              <a:t>Cords and </a:t>
            </a:r>
            <a:r>
              <a:rPr lang="en-US" sz="2000" u="sng" dirty="0" smtClean="0">
                <a:solidFill>
                  <a:prstClr val="black"/>
                </a:solidFill>
              </a:rPr>
              <a:t>cord caps for portable electrical equipment shall be repaired and replaced by qualified personnel and checked for proper polarity grounding, and continuity prior to returning to service.</a:t>
            </a:r>
            <a:endParaRPr lang="en-US" sz="5000" u="sng" dirty="0" smtClean="0"/>
          </a:p>
          <a:p>
            <a:pPr marL="0" indent="0">
              <a:buNone/>
            </a:pPr>
            <a:endParaRPr lang="en-US" sz="6600" dirty="0" smtClean="0"/>
          </a:p>
          <a:p>
            <a:pPr marL="283464" lvl="1" indent="0">
              <a:buNone/>
            </a:pPr>
            <a:endParaRPr lang="en-US" sz="3500" u="sng" dirty="0"/>
          </a:p>
        </p:txBody>
      </p:sp>
    </p:spTree>
    <p:extLst>
      <p:ext uri="{BB962C8B-B14F-4D97-AF65-F5344CB8AC3E}">
        <p14:creationId xmlns:p14="http://schemas.microsoft.com/office/powerpoint/2010/main" val="15449413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674042"/>
            <a:ext cx="7802880" cy="691516"/>
          </a:xfrm>
        </p:spPr>
        <p:txBody>
          <a:bodyPr anchor="t">
            <a:noAutofit/>
          </a:bodyPr>
          <a:lstStyle/>
          <a:p>
            <a:pPr algn="l"/>
            <a:r>
              <a:rPr lang="en-US" sz="2000" dirty="0" smtClean="0"/>
              <a:t>New requirement intended to reduce the number of electrocutions due to contact with overhead lines.</a:t>
            </a:r>
            <a:endParaRPr lang="en-US" sz="2000" dirty="0"/>
          </a:p>
        </p:txBody>
      </p:sp>
      <p:sp>
        <p:nvSpPr>
          <p:cNvPr id="5" name="Text Placeholder 4"/>
          <p:cNvSpPr>
            <a:spLocks noGrp="1"/>
          </p:cNvSpPr>
          <p:nvPr>
            <p:ph type="body" idx="1"/>
          </p:nvPr>
        </p:nvSpPr>
        <p:spPr>
          <a:xfrm>
            <a:off x="541256" y="731994"/>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01533"/>
            <a:ext cx="3931920" cy="4572509"/>
          </a:xfrm>
        </p:spPr>
        <p:txBody>
          <a:bodyPr>
            <a:normAutofit/>
          </a:bodyPr>
          <a:lstStyle/>
          <a:p>
            <a:pPr marL="0" indent="0">
              <a:buNone/>
            </a:pPr>
            <a:endParaRPr lang="en-US" sz="1600" b="1" dirty="0" smtClean="0"/>
          </a:p>
          <a:p>
            <a:pPr marL="0" indent="0">
              <a:buNone/>
            </a:pPr>
            <a:endParaRPr lang="en-US" sz="2000" b="1" dirty="0" smtClean="0"/>
          </a:p>
          <a:p>
            <a:pPr marL="0" indent="0">
              <a:buNone/>
            </a:pPr>
            <a:r>
              <a:rPr lang="en-US" sz="2000" b="1" dirty="0" smtClean="0"/>
              <a:t>205.15 Overhead Line Clearances.</a:t>
            </a:r>
            <a:endParaRPr lang="en-US" sz="2000" b="1" dirty="0"/>
          </a:p>
          <a:p>
            <a:pPr marL="0" indent="0">
              <a:buNone/>
            </a:pPr>
            <a:r>
              <a:rPr lang="en-US" sz="2000" b="1" dirty="0" smtClean="0"/>
              <a:t>New Section</a:t>
            </a:r>
            <a:endParaRPr lang="en-US" sz="20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106</a:t>
            </a:fld>
            <a:endParaRPr lang="en-US" dirty="0"/>
          </a:p>
        </p:txBody>
      </p:sp>
      <p:sp>
        <p:nvSpPr>
          <p:cNvPr id="8" name="Content Placeholder 7"/>
          <p:cNvSpPr>
            <a:spLocks noGrp="1"/>
          </p:cNvSpPr>
          <p:nvPr>
            <p:ph sz="quarter" idx="4"/>
          </p:nvPr>
        </p:nvSpPr>
        <p:spPr>
          <a:xfrm>
            <a:off x="4802908" y="1066545"/>
            <a:ext cx="3931920" cy="4642483"/>
          </a:xfrm>
        </p:spPr>
        <p:txBody>
          <a:bodyPr>
            <a:normAutofit/>
          </a:bodyPr>
          <a:lstStyle/>
          <a:p>
            <a:pPr marL="0" indent="0">
              <a:buNone/>
            </a:pPr>
            <a:endParaRPr lang="en-US" sz="2000" b="1" dirty="0" smtClean="0"/>
          </a:p>
          <a:p>
            <a:pPr marL="0" lvl="0" indent="0">
              <a:buClr>
                <a:srgbClr val="F07F09"/>
              </a:buClr>
              <a:buNone/>
            </a:pPr>
            <a:endParaRPr lang="en-US" sz="2000" b="1" dirty="0" smtClean="0">
              <a:solidFill>
                <a:prstClr val="black"/>
              </a:solidFill>
            </a:endParaRPr>
          </a:p>
          <a:p>
            <a:pPr marL="0" lvl="0" indent="0">
              <a:buClr>
                <a:srgbClr val="F07F09"/>
              </a:buClr>
              <a:buNone/>
            </a:pPr>
            <a:r>
              <a:rPr lang="en-US" sz="2000" b="1" u="sng" dirty="0" smtClean="0">
                <a:solidFill>
                  <a:prstClr val="black"/>
                </a:solidFill>
              </a:rPr>
              <a:t>205.15 Overhead Line Clearances.</a:t>
            </a:r>
          </a:p>
          <a:p>
            <a:pPr marL="0" lvl="0" indent="0">
              <a:buClr>
                <a:srgbClr val="F07F09"/>
              </a:buClr>
              <a:buNone/>
            </a:pPr>
            <a:r>
              <a:rPr lang="en-US" sz="2000" u="sng" dirty="0" smtClean="0">
                <a:solidFill>
                  <a:prstClr val="black"/>
                </a:solidFill>
              </a:rPr>
              <a:t>For overhead electrical lines under the employer’s control, grade elevation shall be maintained to preserve no less than the minimum designed vertical and horizontal clearances necessary to minimize risk of unintentional contact.</a:t>
            </a:r>
            <a:endParaRPr lang="en-US" sz="5000" u="sng" dirty="0" smtClean="0"/>
          </a:p>
          <a:p>
            <a:pPr marL="0" indent="0">
              <a:buNone/>
            </a:pPr>
            <a:endParaRPr lang="en-US" sz="6600" dirty="0" smtClean="0"/>
          </a:p>
          <a:p>
            <a:pPr marL="283464" lvl="1" indent="0">
              <a:buNone/>
            </a:pPr>
            <a:endParaRPr lang="en-US" sz="3500" u="sng" dirty="0"/>
          </a:p>
        </p:txBody>
      </p:sp>
    </p:spTree>
    <p:extLst>
      <p:ext uri="{BB962C8B-B14F-4D97-AF65-F5344CB8AC3E}">
        <p14:creationId xmlns:p14="http://schemas.microsoft.com/office/powerpoint/2010/main" val="14040223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674042"/>
            <a:ext cx="7802880" cy="691516"/>
          </a:xfrm>
        </p:spPr>
        <p:txBody>
          <a:bodyPr anchor="t">
            <a:noAutofit/>
          </a:bodyPr>
          <a:lstStyle/>
          <a:p>
            <a:pPr algn="l"/>
            <a:r>
              <a:rPr lang="en-US" sz="2000" dirty="0" smtClean="0"/>
              <a:t>Revised informational note clarifies the importance of maintaining protective devices.</a:t>
            </a:r>
            <a:endParaRPr lang="en-US" sz="2000" dirty="0"/>
          </a:p>
        </p:txBody>
      </p:sp>
      <p:sp>
        <p:nvSpPr>
          <p:cNvPr id="5" name="Text Placeholder 4"/>
          <p:cNvSpPr>
            <a:spLocks noGrp="1"/>
          </p:cNvSpPr>
          <p:nvPr>
            <p:ph type="body" idx="1"/>
          </p:nvPr>
        </p:nvSpPr>
        <p:spPr>
          <a:xfrm>
            <a:off x="541256" y="731994"/>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01533"/>
            <a:ext cx="3931920" cy="4572509"/>
          </a:xfrm>
        </p:spPr>
        <p:txBody>
          <a:bodyPr>
            <a:normAutofit/>
          </a:bodyPr>
          <a:lstStyle/>
          <a:p>
            <a:pPr marL="0" indent="0">
              <a:buNone/>
            </a:pPr>
            <a:endParaRPr lang="en-US" sz="1600" b="1" dirty="0" smtClean="0"/>
          </a:p>
          <a:p>
            <a:pPr marL="0" indent="0">
              <a:buNone/>
            </a:pPr>
            <a:endParaRPr lang="en-US" sz="2000" b="1" dirty="0" smtClean="0"/>
          </a:p>
          <a:p>
            <a:pPr marL="0" indent="0">
              <a:buNone/>
            </a:pPr>
            <a:r>
              <a:rPr lang="en-US" sz="2000" b="1" dirty="0" smtClean="0"/>
              <a:t>210.5 Protective Devices</a:t>
            </a:r>
          </a:p>
          <a:p>
            <a:pPr marL="0" indent="0">
              <a:buNone/>
            </a:pPr>
            <a:r>
              <a:rPr lang="en-US" sz="2000" dirty="0" smtClean="0">
                <a:latin typeface="Times-Roman"/>
              </a:rPr>
              <a:t>Informational </a:t>
            </a:r>
            <a:r>
              <a:rPr lang="en-US" sz="2000" dirty="0">
                <a:latin typeface="Times-Roman"/>
              </a:rPr>
              <a:t>Note: Failure to properly maintain </a:t>
            </a:r>
            <a:r>
              <a:rPr lang="en-US" sz="2000" dirty="0" smtClean="0">
                <a:latin typeface="Times-Roman"/>
              </a:rPr>
              <a:t>protective devices </a:t>
            </a:r>
            <a:r>
              <a:rPr lang="en-US" sz="2000" dirty="0">
                <a:latin typeface="Times-Roman"/>
              </a:rPr>
              <a:t>can have an adverse effect on the arc </a:t>
            </a:r>
            <a:r>
              <a:rPr lang="en-US" sz="2000" dirty="0" smtClean="0">
                <a:latin typeface="Times-Roman"/>
              </a:rPr>
              <a:t>flash hazard </a:t>
            </a:r>
            <a:r>
              <a:rPr lang="en-US" sz="2000" dirty="0">
                <a:latin typeface="Times-Roman"/>
              </a:rPr>
              <a:t>analysis incident energy values.</a:t>
            </a:r>
            <a:endParaRPr lang="en-US" sz="20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107</a:t>
            </a:fld>
            <a:endParaRPr lang="en-US" dirty="0"/>
          </a:p>
        </p:txBody>
      </p:sp>
      <p:sp>
        <p:nvSpPr>
          <p:cNvPr id="8" name="Content Placeholder 7"/>
          <p:cNvSpPr>
            <a:spLocks noGrp="1"/>
          </p:cNvSpPr>
          <p:nvPr>
            <p:ph sz="quarter" idx="4"/>
          </p:nvPr>
        </p:nvSpPr>
        <p:spPr>
          <a:xfrm>
            <a:off x="4802908" y="1066545"/>
            <a:ext cx="3931920" cy="4642483"/>
          </a:xfrm>
        </p:spPr>
        <p:txBody>
          <a:bodyPr>
            <a:normAutofit/>
          </a:bodyPr>
          <a:lstStyle/>
          <a:p>
            <a:pPr marL="0" indent="0">
              <a:buNone/>
            </a:pPr>
            <a:endParaRPr lang="en-US" sz="2000" b="1" dirty="0" smtClean="0"/>
          </a:p>
          <a:p>
            <a:pPr marL="0" lvl="0" indent="0">
              <a:buClr>
                <a:srgbClr val="F07F09"/>
              </a:buClr>
              <a:buNone/>
            </a:pPr>
            <a:endParaRPr lang="en-US" sz="2000" b="1" dirty="0" smtClean="0">
              <a:solidFill>
                <a:prstClr val="black"/>
              </a:solidFill>
            </a:endParaRPr>
          </a:p>
          <a:p>
            <a:pPr marL="0" indent="0">
              <a:buNone/>
            </a:pPr>
            <a:r>
              <a:rPr lang="en-US" sz="2000" b="1" dirty="0"/>
              <a:t>210.5 Protective Devices</a:t>
            </a:r>
          </a:p>
          <a:p>
            <a:pPr marL="0" indent="0">
              <a:buNone/>
            </a:pPr>
            <a:r>
              <a:rPr lang="en-US" sz="2000" dirty="0">
                <a:latin typeface="Times-Roman"/>
              </a:rPr>
              <a:t>Informational Note: </a:t>
            </a:r>
            <a:r>
              <a:rPr lang="en-US" sz="2000" u="sng" dirty="0" smtClean="0">
                <a:latin typeface="Times-Roman"/>
              </a:rPr>
              <a:t>Improper or inadequate maintenance can result in increased opening time of the overcurrent protective device, thus increasing the incident energy</a:t>
            </a:r>
            <a:r>
              <a:rPr lang="en-US" sz="2000" dirty="0" smtClean="0">
                <a:latin typeface="Times-Roman"/>
              </a:rPr>
              <a:t>.</a:t>
            </a:r>
            <a:endParaRPr lang="en-US" sz="5000" u="sng" dirty="0" smtClean="0"/>
          </a:p>
          <a:p>
            <a:pPr marL="0" indent="0">
              <a:buNone/>
            </a:pPr>
            <a:endParaRPr lang="en-US" sz="6600" dirty="0" smtClean="0"/>
          </a:p>
          <a:p>
            <a:pPr marL="283464" lvl="1" indent="0">
              <a:buNone/>
            </a:pPr>
            <a:endParaRPr lang="en-US" sz="3500" u="sng" dirty="0"/>
          </a:p>
        </p:txBody>
      </p:sp>
    </p:spTree>
    <p:extLst>
      <p:ext uri="{BB962C8B-B14F-4D97-AF65-F5344CB8AC3E}">
        <p14:creationId xmlns:p14="http://schemas.microsoft.com/office/powerpoint/2010/main" val="112287178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674042"/>
            <a:ext cx="7802880" cy="691516"/>
          </a:xfrm>
        </p:spPr>
        <p:txBody>
          <a:bodyPr anchor="t">
            <a:noAutofit/>
          </a:bodyPr>
          <a:lstStyle/>
          <a:p>
            <a:pPr algn="l"/>
            <a:r>
              <a:rPr lang="en-US" sz="2000" dirty="0" smtClean="0"/>
              <a:t>Added language to </a:t>
            </a:r>
            <a:r>
              <a:rPr lang="en-US" sz="2000" dirty="0" err="1" smtClean="0"/>
              <a:t>exand</a:t>
            </a:r>
            <a:r>
              <a:rPr lang="en-US" sz="2000" dirty="0" smtClean="0"/>
              <a:t> requirement to both fuses and fuse holders.</a:t>
            </a:r>
            <a:endParaRPr lang="en-US" sz="2000" dirty="0"/>
          </a:p>
        </p:txBody>
      </p:sp>
      <p:sp>
        <p:nvSpPr>
          <p:cNvPr id="5" name="Text Placeholder 4"/>
          <p:cNvSpPr>
            <a:spLocks noGrp="1"/>
          </p:cNvSpPr>
          <p:nvPr>
            <p:ph type="body" idx="1"/>
          </p:nvPr>
        </p:nvSpPr>
        <p:spPr>
          <a:xfrm>
            <a:off x="541256" y="731994"/>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41256" y="975519"/>
            <a:ext cx="3931920" cy="4572509"/>
          </a:xfrm>
        </p:spPr>
        <p:txBody>
          <a:bodyPr>
            <a:normAutofit/>
          </a:bodyPr>
          <a:lstStyle/>
          <a:p>
            <a:pPr marL="0" indent="0">
              <a:buNone/>
            </a:pPr>
            <a:endParaRPr lang="en-US" sz="1600" b="1" dirty="0" smtClean="0"/>
          </a:p>
          <a:p>
            <a:pPr marL="0" indent="0">
              <a:buNone/>
            </a:pPr>
            <a:endParaRPr lang="en-US" sz="2000" b="1" dirty="0" smtClean="0"/>
          </a:p>
          <a:p>
            <a:pPr marL="0" indent="0">
              <a:buNone/>
            </a:pPr>
            <a:r>
              <a:rPr lang="en-US" sz="2000" b="1" dirty="0">
                <a:latin typeface="Times-Bold"/>
              </a:rPr>
              <a:t>225.1 Fuses. </a:t>
            </a:r>
            <a:r>
              <a:rPr lang="en-US" sz="2000" dirty="0">
                <a:latin typeface="Times-Roman"/>
              </a:rPr>
              <a:t>Fuses shall be maintained free of breaks </a:t>
            </a:r>
            <a:r>
              <a:rPr lang="en-US" sz="2000" dirty="0" smtClean="0">
                <a:latin typeface="Times-Roman"/>
              </a:rPr>
              <a:t>or cracks </a:t>
            </a:r>
            <a:r>
              <a:rPr lang="en-US" sz="2000" dirty="0">
                <a:latin typeface="Times-Roman"/>
              </a:rPr>
              <a:t>in fuse cases, ferrules, and insulators. Fuse </a:t>
            </a:r>
            <a:r>
              <a:rPr lang="en-US" sz="2000" dirty="0" smtClean="0">
                <a:latin typeface="Times-Roman"/>
              </a:rPr>
              <a:t>clips shall </a:t>
            </a:r>
            <a:r>
              <a:rPr lang="en-US" sz="2000" dirty="0">
                <a:latin typeface="Times-Roman"/>
              </a:rPr>
              <a:t>be maintained to provide adequate contact with </a:t>
            </a:r>
            <a:r>
              <a:rPr lang="en-US" sz="2000" dirty="0" smtClean="0">
                <a:latin typeface="Times-Roman"/>
              </a:rPr>
              <a:t>fuses.  </a:t>
            </a:r>
            <a:r>
              <a:rPr lang="en-US" sz="2000" dirty="0" err="1" smtClean="0">
                <a:latin typeface="Times-Roman"/>
              </a:rPr>
              <a:t>Fuseholders</a:t>
            </a:r>
            <a:r>
              <a:rPr lang="en-US" sz="2000" dirty="0" smtClean="0">
                <a:latin typeface="Times-Roman"/>
              </a:rPr>
              <a:t> </a:t>
            </a:r>
            <a:r>
              <a:rPr lang="en-US" sz="2000" dirty="0">
                <a:latin typeface="Times-Roman"/>
              </a:rPr>
              <a:t>for current-limiting fuses shall not be </a:t>
            </a:r>
            <a:r>
              <a:rPr lang="en-US" sz="2000" dirty="0" smtClean="0">
                <a:latin typeface="Times-Roman"/>
              </a:rPr>
              <a:t>modified to </a:t>
            </a:r>
            <a:r>
              <a:rPr lang="en-US" sz="2000" dirty="0">
                <a:latin typeface="Times-Roman"/>
              </a:rPr>
              <a:t>allow the insertion of fuses that are not current-limiting.</a:t>
            </a:r>
            <a:endParaRPr lang="en-US" sz="20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108</a:t>
            </a:fld>
            <a:endParaRPr lang="en-US" dirty="0"/>
          </a:p>
        </p:txBody>
      </p:sp>
      <p:sp>
        <p:nvSpPr>
          <p:cNvPr id="8" name="Content Placeholder 7"/>
          <p:cNvSpPr>
            <a:spLocks noGrp="1"/>
          </p:cNvSpPr>
          <p:nvPr>
            <p:ph sz="quarter" idx="4"/>
          </p:nvPr>
        </p:nvSpPr>
        <p:spPr>
          <a:xfrm>
            <a:off x="4802908" y="1066545"/>
            <a:ext cx="3931920" cy="4642483"/>
          </a:xfrm>
        </p:spPr>
        <p:txBody>
          <a:bodyPr>
            <a:normAutofit lnSpcReduction="10000"/>
          </a:bodyPr>
          <a:lstStyle/>
          <a:p>
            <a:pPr marL="0" indent="0">
              <a:buNone/>
            </a:pPr>
            <a:endParaRPr lang="en-US" sz="2000" b="1" dirty="0" smtClean="0"/>
          </a:p>
          <a:p>
            <a:pPr marL="0" indent="0">
              <a:buNone/>
            </a:pPr>
            <a:r>
              <a:rPr lang="en-US" sz="2000" b="1" dirty="0" smtClean="0">
                <a:latin typeface="Times-Bold"/>
              </a:rPr>
              <a:t>225.1 </a:t>
            </a:r>
            <a:r>
              <a:rPr lang="en-US" sz="2000" b="1" dirty="0">
                <a:latin typeface="Times-Bold"/>
              </a:rPr>
              <a:t>Fuses. </a:t>
            </a:r>
            <a:r>
              <a:rPr lang="en-US" sz="2000" dirty="0">
                <a:latin typeface="Times-Roman"/>
              </a:rPr>
              <a:t>Fuses shall be maintained free of breaks or cracks in fuse cases, ferrules, and insulators. Fuse clips shall be maintained to provide adequate contact with fuses.  </a:t>
            </a:r>
            <a:r>
              <a:rPr lang="en-US" sz="2000" dirty="0" err="1">
                <a:latin typeface="Times-Roman"/>
              </a:rPr>
              <a:t>Fuseholders</a:t>
            </a:r>
            <a:r>
              <a:rPr lang="en-US" sz="2000" dirty="0">
                <a:latin typeface="Times-Roman"/>
              </a:rPr>
              <a:t> for current-limiting fuses shall not be modified to allow the insertion of fuses that are not current-limiting</a:t>
            </a:r>
            <a:r>
              <a:rPr lang="en-US" sz="2000" dirty="0" smtClean="0">
                <a:latin typeface="Times-Roman"/>
              </a:rPr>
              <a:t>.</a:t>
            </a:r>
            <a:r>
              <a:rPr lang="en-US" sz="2000" u="sng" dirty="0" smtClean="0">
                <a:latin typeface="Times-Roman"/>
              </a:rPr>
              <a:t>  Non-current limiting fuses shall not be modified to allow their insertion into current-limiting </a:t>
            </a:r>
            <a:r>
              <a:rPr lang="en-US" sz="2000" u="sng" dirty="0" err="1" smtClean="0">
                <a:latin typeface="Times-Roman"/>
              </a:rPr>
              <a:t>fuseholders</a:t>
            </a:r>
            <a:r>
              <a:rPr lang="en-US" sz="2000" u="sng" dirty="0" smtClean="0">
                <a:latin typeface="Times-Roman"/>
              </a:rPr>
              <a:t>.</a:t>
            </a:r>
            <a:endParaRPr lang="en-US" sz="5000" u="sng" dirty="0" smtClean="0"/>
          </a:p>
          <a:p>
            <a:pPr marL="0" indent="0">
              <a:buNone/>
            </a:pPr>
            <a:endParaRPr lang="en-US" sz="6600" dirty="0" smtClean="0"/>
          </a:p>
          <a:p>
            <a:pPr marL="283464" lvl="1" indent="0">
              <a:buNone/>
            </a:pPr>
            <a:endParaRPr lang="en-US" sz="3500" u="sng" dirty="0"/>
          </a:p>
        </p:txBody>
      </p:sp>
    </p:spTree>
    <p:extLst>
      <p:ext uri="{BB962C8B-B14F-4D97-AF65-F5344CB8AC3E}">
        <p14:creationId xmlns:p14="http://schemas.microsoft.com/office/powerpoint/2010/main" val="32688931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867400"/>
            <a:ext cx="7802880" cy="691516"/>
          </a:xfrm>
        </p:spPr>
        <p:txBody>
          <a:bodyPr anchor="t">
            <a:noAutofit/>
          </a:bodyPr>
          <a:lstStyle/>
          <a:p>
            <a:pPr algn="l"/>
            <a:r>
              <a:rPr lang="en-US" sz="2000" dirty="0" smtClean="0"/>
              <a:t>Add test instruments to the maintenance program, in addition to functional checks at each use.</a:t>
            </a:r>
            <a:endParaRPr lang="en-US" sz="2000" dirty="0"/>
          </a:p>
        </p:txBody>
      </p:sp>
      <p:sp>
        <p:nvSpPr>
          <p:cNvPr id="5" name="Text Placeholder 4"/>
          <p:cNvSpPr>
            <a:spLocks noGrp="1"/>
          </p:cNvSpPr>
          <p:nvPr>
            <p:ph type="body" idx="1"/>
          </p:nvPr>
        </p:nvSpPr>
        <p:spPr>
          <a:xfrm>
            <a:off x="825529" y="554609"/>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91649" y="1346771"/>
            <a:ext cx="3931920" cy="4632580"/>
          </a:xfrm>
        </p:spPr>
        <p:txBody>
          <a:bodyPr>
            <a:normAutofit/>
          </a:bodyPr>
          <a:lstStyle/>
          <a:p>
            <a:pPr marL="0" indent="0">
              <a:buNone/>
            </a:pPr>
            <a:r>
              <a:rPr lang="en-US" sz="1600" b="1" dirty="0" smtClean="0"/>
              <a:t>250.4 Test Instruments.</a:t>
            </a:r>
          </a:p>
          <a:p>
            <a:pPr marL="0" indent="0">
              <a:buNone/>
            </a:pPr>
            <a:r>
              <a:rPr lang="en-US" sz="1600" b="1" dirty="0" smtClean="0"/>
              <a:t>New Section.</a:t>
            </a:r>
            <a:endParaRPr lang="en-US" sz="25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109</a:t>
            </a:fld>
            <a:endParaRPr lang="en-US" dirty="0"/>
          </a:p>
        </p:txBody>
      </p:sp>
      <p:sp>
        <p:nvSpPr>
          <p:cNvPr id="8" name="Content Placeholder 7"/>
          <p:cNvSpPr>
            <a:spLocks noGrp="1"/>
          </p:cNvSpPr>
          <p:nvPr>
            <p:ph sz="quarter" idx="4"/>
          </p:nvPr>
        </p:nvSpPr>
        <p:spPr>
          <a:xfrm>
            <a:off x="4754880" y="1143001"/>
            <a:ext cx="3931920" cy="4642483"/>
          </a:xfrm>
        </p:spPr>
        <p:txBody>
          <a:bodyPr>
            <a:normAutofit fontScale="32500" lnSpcReduction="20000"/>
          </a:bodyPr>
          <a:lstStyle/>
          <a:p>
            <a:pPr marL="0" indent="0">
              <a:buNone/>
            </a:pPr>
            <a:endParaRPr lang="en-US" sz="2000" b="1" dirty="0" smtClean="0"/>
          </a:p>
          <a:p>
            <a:pPr marL="0" indent="0">
              <a:buNone/>
            </a:pPr>
            <a:r>
              <a:rPr lang="en-US" sz="6600" b="1" dirty="0" smtClean="0"/>
              <a:t>250.4 Test Instruments. </a:t>
            </a:r>
            <a:r>
              <a:rPr lang="en-US" sz="6600" dirty="0" smtClean="0"/>
              <a:t>Test Instruments and associated test leads used to verify the absence or presence of voltage shall be maintained to assure functional integrity.  The maintenance program shall include functional verification as described in 110.4(A)(5).</a:t>
            </a:r>
            <a:endParaRPr lang="en-US" sz="3500" u="sng" dirty="0"/>
          </a:p>
        </p:txBody>
      </p:sp>
    </p:spTree>
    <p:extLst>
      <p:ext uri="{BB962C8B-B14F-4D97-AF65-F5344CB8AC3E}">
        <p14:creationId xmlns:p14="http://schemas.microsoft.com/office/powerpoint/2010/main" val="4044406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33800"/>
            <a:ext cx="8229600" cy="2819400"/>
          </a:xfrm>
        </p:spPr>
        <p:txBody>
          <a:bodyPr anchor="t">
            <a:normAutofit/>
          </a:bodyPr>
          <a:lstStyle/>
          <a:p>
            <a:pPr algn="l"/>
            <a:r>
              <a:rPr lang="en-US" sz="2400" dirty="0" smtClean="0"/>
              <a:t>90.2(B)(2): Promotes the use of NFPA 70E by </a:t>
            </a:r>
            <a:r>
              <a:rPr lang="en-US" sz="2400" dirty="0"/>
              <a:t>the Mine Safety </a:t>
            </a:r>
            <a:r>
              <a:rPr lang="en-US" sz="2400" dirty="0" smtClean="0"/>
              <a:t>and Health </a:t>
            </a:r>
            <a:r>
              <a:rPr lang="en-US" sz="2400" dirty="0"/>
              <a:t>Administration </a:t>
            </a:r>
            <a:r>
              <a:rPr lang="en-US" sz="2400" dirty="0" smtClean="0"/>
              <a:t>since it has informally </a:t>
            </a:r>
            <a:r>
              <a:rPr lang="en-US" sz="2400" dirty="0"/>
              <a:t>endorsed the application of NFPA 70E as “Arc Flash </a:t>
            </a:r>
            <a:r>
              <a:rPr lang="en-US" sz="2400" dirty="0" smtClean="0"/>
              <a:t>Accident Prevention </a:t>
            </a:r>
            <a:r>
              <a:rPr lang="en-US" sz="2400" dirty="0"/>
              <a:t>Best </a:t>
            </a:r>
            <a:r>
              <a:rPr lang="en-US" sz="2400" dirty="0" smtClean="0"/>
              <a:t>Practice.”</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p:txBody>
          <a:bodyPr>
            <a:normAutofit/>
          </a:bodyPr>
          <a:lstStyle/>
          <a:p>
            <a:r>
              <a:rPr lang="en-US" sz="2000" dirty="0"/>
              <a:t>(2) Installations underground in mines and self-propelled mobile surface </a:t>
            </a:r>
            <a:r>
              <a:rPr lang="en-US" sz="2000" dirty="0" smtClean="0"/>
              <a:t>mining machinery </a:t>
            </a:r>
            <a:r>
              <a:rPr lang="en-US" sz="2000" dirty="0"/>
              <a:t>and its attendant electrical trailing cable</a:t>
            </a:r>
            <a:endParaRPr lang="en-US" sz="2000" dirty="0">
              <a:solidFill>
                <a:srgbClr val="1E2960"/>
              </a:solidFill>
              <a:latin typeface="ArialMT"/>
            </a:endParaRPr>
          </a:p>
        </p:txBody>
      </p:sp>
      <p:sp>
        <p:nvSpPr>
          <p:cNvPr id="8" name="Content Placeholder 7"/>
          <p:cNvSpPr>
            <a:spLocks noGrp="1"/>
          </p:cNvSpPr>
          <p:nvPr>
            <p:ph sz="quarter" idx="4"/>
          </p:nvPr>
        </p:nvSpPr>
        <p:spPr/>
        <p:txBody>
          <a:bodyPr>
            <a:normAutofit/>
          </a:bodyPr>
          <a:lstStyle/>
          <a:p>
            <a:pPr marL="0" indent="0">
              <a:buNone/>
            </a:pPr>
            <a:endParaRPr lang="en-US" sz="800" dirty="0" smtClean="0">
              <a:solidFill>
                <a:srgbClr val="1E2960"/>
              </a:solidFill>
              <a:latin typeface="ArialMT"/>
            </a:endParaRPr>
          </a:p>
          <a:p>
            <a:r>
              <a:rPr lang="en-US" sz="2000" strike="sngStrike" dirty="0"/>
              <a:t>(2) Installations underground in mines and self-propelled mobile surface </a:t>
            </a:r>
            <a:r>
              <a:rPr lang="en-US" sz="2000" strike="sngStrike" dirty="0" smtClean="0"/>
              <a:t>mining machinery </a:t>
            </a:r>
            <a:r>
              <a:rPr lang="en-US" sz="2000" strike="sngStrike" dirty="0"/>
              <a:t>and its attendant electrical trailing cable</a:t>
            </a:r>
            <a:endParaRPr lang="en-US" sz="1000" u="sng" strike="sngStrike" dirty="0"/>
          </a:p>
        </p:txBody>
      </p:sp>
      <p:sp>
        <p:nvSpPr>
          <p:cNvPr id="11" name="Slide Number Placeholder 10"/>
          <p:cNvSpPr>
            <a:spLocks noGrp="1"/>
          </p:cNvSpPr>
          <p:nvPr>
            <p:ph type="sldNum" sz="quarter" idx="12"/>
          </p:nvPr>
        </p:nvSpPr>
        <p:spPr/>
        <p:txBody>
          <a:bodyPr/>
          <a:lstStyle/>
          <a:p>
            <a:fld id="{3730A866-3DAE-4EE5-B7C5-FF5650D5BC01}" type="slidenum">
              <a:rPr lang="en-US" smtClean="0"/>
              <a:t>11</a:t>
            </a:fld>
            <a:endParaRPr lang="en-US"/>
          </a:p>
        </p:txBody>
      </p:sp>
    </p:spTree>
    <p:extLst>
      <p:ext uri="{BB962C8B-B14F-4D97-AF65-F5344CB8AC3E}">
        <p14:creationId xmlns:p14="http://schemas.microsoft.com/office/powerpoint/2010/main" val="17662228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Chapter 3</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07643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Revises language for grammar correction and consistency with other changes in standard.</a:t>
            </a:r>
            <a:endParaRPr lang="en-US" sz="2000" dirty="0"/>
          </a:p>
        </p:txBody>
      </p:sp>
      <p:sp>
        <p:nvSpPr>
          <p:cNvPr id="5" name="Text Placeholder 4"/>
          <p:cNvSpPr>
            <a:spLocks noGrp="1"/>
          </p:cNvSpPr>
          <p:nvPr>
            <p:ph type="body" idx="1"/>
          </p:nvPr>
        </p:nvSpPr>
        <p:spPr>
          <a:xfrm>
            <a:off x="541256"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7l0E®</a:t>
            </a:r>
            <a:endParaRPr lang="en-US" dirty="0"/>
          </a:p>
        </p:txBody>
      </p:sp>
      <p:sp>
        <p:nvSpPr>
          <p:cNvPr id="6" name="Content Placeholder 5"/>
          <p:cNvSpPr>
            <a:spLocks noGrp="1"/>
          </p:cNvSpPr>
          <p:nvPr>
            <p:ph sz="quarter" idx="2"/>
          </p:nvPr>
        </p:nvSpPr>
        <p:spPr>
          <a:xfrm>
            <a:off x="438545" y="1128075"/>
            <a:ext cx="3931920" cy="5348925"/>
          </a:xfrm>
        </p:spPr>
        <p:txBody>
          <a:bodyPr>
            <a:normAutofit/>
          </a:bodyPr>
          <a:lstStyle/>
          <a:p>
            <a:pPr marL="0" indent="0">
              <a:buNone/>
            </a:pPr>
            <a:endParaRPr lang="en-US" sz="1600" b="1" dirty="0" smtClean="0"/>
          </a:p>
          <a:p>
            <a:pPr marL="0" indent="0">
              <a:buNone/>
            </a:pPr>
            <a:r>
              <a:rPr lang="en-US" sz="1600" b="1" dirty="0" smtClean="0"/>
              <a:t>Article 310</a:t>
            </a:r>
            <a:r>
              <a:rPr lang="en-US" sz="1600" dirty="0" smtClean="0"/>
              <a:t>.</a:t>
            </a:r>
            <a:endParaRPr lang="en-US" sz="25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111</a:t>
            </a:fld>
            <a:endParaRPr lang="en-US" dirty="0"/>
          </a:p>
        </p:txBody>
      </p:sp>
      <p:sp>
        <p:nvSpPr>
          <p:cNvPr id="8" name="Content Placeholder 7"/>
          <p:cNvSpPr>
            <a:spLocks noGrp="1"/>
          </p:cNvSpPr>
          <p:nvPr>
            <p:ph sz="quarter" idx="4"/>
          </p:nvPr>
        </p:nvSpPr>
        <p:spPr>
          <a:xfrm>
            <a:off x="4754880" y="1143001"/>
            <a:ext cx="3931920" cy="4642483"/>
          </a:xfrm>
        </p:spPr>
        <p:txBody>
          <a:bodyPr>
            <a:normAutofit/>
          </a:bodyPr>
          <a:lstStyle/>
          <a:p>
            <a:pPr marL="0" indent="0">
              <a:buNone/>
            </a:pPr>
            <a:endParaRPr lang="en-US" sz="2000" b="1" dirty="0" smtClean="0"/>
          </a:p>
          <a:p>
            <a:pPr marL="0" indent="0">
              <a:buNone/>
            </a:pPr>
            <a:r>
              <a:rPr lang="en-US" sz="2000" b="1" dirty="0" smtClean="0"/>
              <a:t>A</a:t>
            </a:r>
            <a:r>
              <a:rPr lang="en-US" sz="1400" b="1" dirty="0" smtClean="0"/>
              <a:t>rticle</a:t>
            </a:r>
            <a:r>
              <a:rPr lang="en-US" sz="2000" b="1" dirty="0" smtClean="0"/>
              <a:t> </a:t>
            </a:r>
            <a:r>
              <a:rPr lang="en-US" sz="1600" b="1" dirty="0" smtClean="0"/>
              <a:t>310  ONLY EDITORIAL AND GLOBAL CHANGES.</a:t>
            </a:r>
            <a:endParaRPr lang="en-US" sz="1600" u="sng" dirty="0" smtClean="0"/>
          </a:p>
          <a:p>
            <a:pPr marL="0" indent="0">
              <a:buNone/>
            </a:pPr>
            <a:endParaRPr lang="en-US" sz="6600" dirty="0" smtClean="0"/>
          </a:p>
          <a:p>
            <a:pPr marL="283464" lvl="1" indent="0">
              <a:buNone/>
            </a:pPr>
            <a:endParaRPr lang="en-US" sz="3500" u="sng" dirty="0"/>
          </a:p>
        </p:txBody>
      </p:sp>
    </p:spTree>
    <p:extLst>
      <p:ext uri="{BB962C8B-B14F-4D97-AF65-F5344CB8AC3E}">
        <p14:creationId xmlns:p14="http://schemas.microsoft.com/office/powerpoint/2010/main" val="12284995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Clarifies language.</a:t>
            </a:r>
            <a:endParaRPr lang="en-US" sz="2000" dirty="0"/>
          </a:p>
        </p:txBody>
      </p:sp>
      <p:sp>
        <p:nvSpPr>
          <p:cNvPr id="5" name="Text Placeholder 4"/>
          <p:cNvSpPr>
            <a:spLocks noGrp="1"/>
          </p:cNvSpPr>
          <p:nvPr>
            <p:ph type="body" idx="1"/>
          </p:nvPr>
        </p:nvSpPr>
        <p:spPr>
          <a:xfrm>
            <a:off x="825529" y="554609"/>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91649" y="1346771"/>
            <a:ext cx="3931920" cy="4632580"/>
          </a:xfrm>
        </p:spPr>
        <p:txBody>
          <a:bodyPr>
            <a:normAutofit/>
          </a:bodyPr>
          <a:lstStyle/>
          <a:p>
            <a:pPr marL="283464" lvl="1" indent="0">
              <a:buNone/>
            </a:pPr>
            <a:r>
              <a:rPr lang="en-US" sz="1600" b="1" dirty="0" smtClean="0"/>
              <a:t>320.2 Prospective </a:t>
            </a:r>
            <a:r>
              <a:rPr lang="en-US" sz="1600" b="1" dirty="0"/>
              <a:t>Fault Current. </a:t>
            </a:r>
            <a:r>
              <a:rPr lang="en-US" sz="1600" dirty="0"/>
              <a:t>The highest level of fault </a:t>
            </a:r>
            <a:r>
              <a:rPr lang="en-US" sz="1600" dirty="0" smtClean="0"/>
              <a:t>current that </a:t>
            </a:r>
            <a:r>
              <a:rPr lang="en-US" sz="1600" dirty="0"/>
              <a:t>can occur at a point on a circuit. This is the </a:t>
            </a:r>
            <a:r>
              <a:rPr lang="en-US" sz="1600" dirty="0" smtClean="0"/>
              <a:t>fault current </a:t>
            </a:r>
            <a:r>
              <a:rPr lang="en-US" sz="1600" dirty="0"/>
              <a:t>that can flow in the event of a zero impedance </a:t>
            </a:r>
            <a:r>
              <a:rPr lang="en-US" sz="1600" dirty="0" smtClean="0"/>
              <a:t>short circuit </a:t>
            </a:r>
            <a:r>
              <a:rPr lang="en-US" sz="1600" dirty="0"/>
              <a:t>and if no protection devices operate.</a:t>
            </a: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112</a:t>
            </a:fld>
            <a:endParaRPr lang="en-US" dirty="0"/>
          </a:p>
        </p:txBody>
      </p:sp>
      <p:sp>
        <p:nvSpPr>
          <p:cNvPr id="8" name="Content Placeholder 7"/>
          <p:cNvSpPr>
            <a:spLocks noGrp="1"/>
          </p:cNvSpPr>
          <p:nvPr>
            <p:ph sz="quarter" idx="4"/>
          </p:nvPr>
        </p:nvSpPr>
        <p:spPr>
          <a:xfrm>
            <a:off x="4754880" y="1143001"/>
            <a:ext cx="3931920" cy="4642483"/>
          </a:xfrm>
        </p:spPr>
        <p:txBody>
          <a:bodyPr>
            <a:normAutofit/>
          </a:bodyPr>
          <a:lstStyle/>
          <a:p>
            <a:pPr marL="0" indent="0">
              <a:buNone/>
            </a:pPr>
            <a:endParaRPr lang="en-US" sz="2000" b="1" dirty="0" smtClean="0"/>
          </a:p>
          <a:p>
            <a:pPr marL="283464" lvl="1" indent="0">
              <a:buNone/>
            </a:pPr>
            <a:r>
              <a:rPr lang="en-US" sz="1600" b="1" dirty="0"/>
              <a:t>320.2 Prospective </a:t>
            </a:r>
            <a:r>
              <a:rPr lang="en-US" sz="1600" b="1" u="sng" dirty="0" smtClean="0"/>
              <a:t>Short-Circuit</a:t>
            </a:r>
            <a:r>
              <a:rPr lang="en-US" sz="1600" b="1" dirty="0" smtClean="0"/>
              <a:t> </a:t>
            </a:r>
            <a:r>
              <a:rPr lang="en-US" sz="1600" b="1" dirty="0"/>
              <a:t>Current. </a:t>
            </a:r>
            <a:r>
              <a:rPr lang="en-US" sz="1600" dirty="0"/>
              <a:t>The highest level of fault current that </a:t>
            </a:r>
            <a:r>
              <a:rPr lang="en-US" sz="1600" u="sng" dirty="0" smtClean="0"/>
              <a:t>could theoretically occur </a:t>
            </a:r>
            <a:r>
              <a:rPr lang="en-US" sz="1600" dirty="0" smtClean="0"/>
              <a:t>at </a:t>
            </a:r>
            <a:r>
              <a:rPr lang="en-US" sz="1600" dirty="0"/>
              <a:t>a point on a circuit. This is the fault current that can flow in the event of a zero impedance short circuit and if no protection devices operate.</a:t>
            </a:r>
          </a:p>
          <a:p>
            <a:pPr marL="283464" lvl="1" indent="0">
              <a:buNone/>
            </a:pPr>
            <a:endParaRPr lang="en-US" sz="3500" u="sng" dirty="0"/>
          </a:p>
        </p:txBody>
      </p:sp>
    </p:spTree>
    <p:extLst>
      <p:ext uri="{BB962C8B-B14F-4D97-AF65-F5344CB8AC3E}">
        <p14:creationId xmlns:p14="http://schemas.microsoft.com/office/powerpoint/2010/main" val="8973501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855204"/>
            <a:ext cx="7802880" cy="1042183"/>
          </a:xfrm>
        </p:spPr>
        <p:txBody>
          <a:bodyPr anchor="t">
            <a:noAutofit/>
          </a:bodyPr>
          <a:lstStyle/>
          <a:p>
            <a:pPr algn="l"/>
            <a:r>
              <a:rPr lang="en-US" sz="2000" dirty="0" smtClean="0"/>
              <a:t>New requirement to perform task-specific battery risk assessment before beginning work.</a:t>
            </a:r>
            <a:endParaRPr lang="en-US" sz="2000" dirty="0"/>
          </a:p>
        </p:txBody>
      </p:sp>
      <p:sp>
        <p:nvSpPr>
          <p:cNvPr id="5" name="Text Placeholder 4"/>
          <p:cNvSpPr>
            <a:spLocks noGrp="1"/>
          </p:cNvSpPr>
          <p:nvPr>
            <p:ph type="body" idx="1"/>
          </p:nvPr>
        </p:nvSpPr>
        <p:spPr>
          <a:xfrm>
            <a:off x="825529" y="554609"/>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a:xfrm>
            <a:off x="4704809" y="552477"/>
            <a:ext cx="3931920" cy="792162"/>
          </a:xfrm>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222624"/>
            <a:ext cx="3931920" cy="4632580"/>
          </a:xfrm>
        </p:spPr>
        <p:txBody>
          <a:bodyPr>
            <a:normAutofit/>
          </a:bodyPr>
          <a:lstStyle/>
          <a:p>
            <a:pPr marL="283464" lvl="1" indent="0">
              <a:buNone/>
            </a:pPr>
            <a:r>
              <a:rPr lang="en-US" sz="1600" b="1" dirty="0" smtClean="0"/>
              <a:t>320.3 General Safety Hazards. </a:t>
            </a:r>
          </a:p>
          <a:p>
            <a:pPr marL="283464" lvl="1" indent="0">
              <a:buNone/>
            </a:pPr>
            <a:r>
              <a:rPr lang="en-US" sz="1600" b="1" dirty="0" smtClean="0"/>
              <a:t>New Subsection. Replaces (1) and moves each subsection down one position.   </a:t>
            </a:r>
            <a:endParaRPr lang="en-US" sz="16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113</a:t>
            </a:fld>
            <a:endParaRPr lang="en-US" dirty="0"/>
          </a:p>
        </p:txBody>
      </p:sp>
      <p:sp>
        <p:nvSpPr>
          <p:cNvPr id="8" name="Content Placeholder 7"/>
          <p:cNvSpPr>
            <a:spLocks noGrp="1"/>
          </p:cNvSpPr>
          <p:nvPr>
            <p:ph sz="quarter" idx="4"/>
          </p:nvPr>
        </p:nvSpPr>
        <p:spPr>
          <a:xfrm>
            <a:off x="4641573" y="1251034"/>
            <a:ext cx="3931920" cy="4490083"/>
          </a:xfrm>
        </p:spPr>
        <p:txBody>
          <a:bodyPr>
            <a:normAutofit/>
          </a:bodyPr>
          <a:lstStyle/>
          <a:p>
            <a:pPr marL="283464" lvl="1" indent="0">
              <a:buNone/>
            </a:pPr>
            <a:r>
              <a:rPr lang="en-US" sz="1600" b="1" dirty="0" smtClean="0"/>
              <a:t>320.3  General Safety Hazards.</a:t>
            </a:r>
          </a:p>
          <a:p>
            <a:pPr marL="283464" lvl="1" indent="0">
              <a:buNone/>
            </a:pPr>
            <a:r>
              <a:rPr lang="en-US" sz="1600" b="1" u="sng" dirty="0" smtClean="0"/>
              <a:t>(1) </a:t>
            </a:r>
            <a:r>
              <a:rPr lang="en-US" sz="1400" b="1" u="sng" dirty="0" smtClean="0"/>
              <a:t>Battery Risk </a:t>
            </a:r>
            <a:r>
              <a:rPr lang="en-US" sz="1400" b="1" u="sng" dirty="0" err="1" smtClean="0"/>
              <a:t>Assessent</a:t>
            </a:r>
            <a:endParaRPr lang="en-US" sz="1400" u="sng" dirty="0" smtClean="0"/>
          </a:p>
          <a:p>
            <a:pPr marL="521208" lvl="2" indent="0">
              <a:buNone/>
            </a:pPr>
            <a:r>
              <a:rPr lang="en-US" sz="1400" u="sng" dirty="0" smtClean="0"/>
              <a:t>Prior to any work on a battery system, a risk assessment shall be performed to identify the chemical, electrical shock, and </a:t>
            </a:r>
            <a:r>
              <a:rPr lang="en-US" sz="1400" u="sng" dirty="0" err="1" smtClean="0"/>
              <a:t>rc</a:t>
            </a:r>
            <a:r>
              <a:rPr lang="en-US" sz="1400" u="sng" dirty="0" smtClean="0"/>
              <a:t> flash hazards and assess the </a:t>
            </a:r>
            <a:r>
              <a:rPr lang="en-US" sz="1400" u="sng" dirty="0" err="1" smtClean="0"/>
              <a:t>rislks</a:t>
            </a:r>
            <a:r>
              <a:rPr lang="en-US" sz="1400" u="sng" dirty="0" smtClean="0"/>
              <a:t> associated with the type of tasks to be performed.</a:t>
            </a:r>
            <a:endParaRPr lang="en-US" sz="3500" u="sng" dirty="0"/>
          </a:p>
        </p:txBody>
      </p:sp>
    </p:spTree>
    <p:extLst>
      <p:ext uri="{BB962C8B-B14F-4D97-AF65-F5344CB8AC3E}">
        <p14:creationId xmlns:p14="http://schemas.microsoft.com/office/powerpoint/2010/main" val="306661093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855204"/>
            <a:ext cx="7802880" cy="1042183"/>
          </a:xfrm>
        </p:spPr>
        <p:txBody>
          <a:bodyPr anchor="t">
            <a:noAutofit/>
          </a:bodyPr>
          <a:lstStyle/>
          <a:p>
            <a:pPr algn="l"/>
            <a:r>
              <a:rPr lang="en-US" sz="2000" dirty="0" smtClean="0"/>
              <a:t>Reduces restrictions when no liquid electrolyte is present.</a:t>
            </a:r>
            <a:endParaRPr lang="en-US" sz="2000" dirty="0"/>
          </a:p>
        </p:txBody>
      </p:sp>
      <p:sp>
        <p:nvSpPr>
          <p:cNvPr id="5" name="Text Placeholder 4"/>
          <p:cNvSpPr>
            <a:spLocks noGrp="1"/>
          </p:cNvSpPr>
          <p:nvPr>
            <p:ph type="body" idx="1"/>
          </p:nvPr>
        </p:nvSpPr>
        <p:spPr>
          <a:xfrm>
            <a:off x="825529" y="554609"/>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a:xfrm>
            <a:off x="4704809" y="552477"/>
            <a:ext cx="3931920" cy="792162"/>
          </a:xfrm>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222624"/>
            <a:ext cx="3931920" cy="4632580"/>
          </a:xfrm>
        </p:spPr>
        <p:txBody>
          <a:bodyPr>
            <a:normAutofit fontScale="85000" lnSpcReduction="10000"/>
          </a:bodyPr>
          <a:lstStyle/>
          <a:p>
            <a:pPr marL="0" indent="0">
              <a:buNone/>
            </a:pPr>
            <a:r>
              <a:rPr lang="en-US" b="1" dirty="0" smtClean="0">
                <a:latin typeface="Times-Bold"/>
              </a:rPr>
              <a:t>320.3(B)(2</a:t>
            </a:r>
            <a:r>
              <a:rPr lang="en-US" b="1" dirty="0">
                <a:latin typeface="Times-Bold"/>
              </a:rPr>
              <a:t>) Batteries with Solid or Immobilized Electrolyte. </a:t>
            </a:r>
            <a:r>
              <a:rPr lang="en-US" dirty="0" smtClean="0">
                <a:latin typeface="Times-Roman"/>
              </a:rPr>
              <a:t>The following </a:t>
            </a:r>
            <a:r>
              <a:rPr lang="en-US" dirty="0">
                <a:latin typeface="Times-Roman"/>
              </a:rPr>
              <a:t>protective equipment shall be available to </a:t>
            </a:r>
            <a:r>
              <a:rPr lang="en-US" dirty="0" smtClean="0">
                <a:latin typeface="Times-Roman"/>
              </a:rPr>
              <a:t>employees performing </a:t>
            </a:r>
            <a:r>
              <a:rPr lang="en-US" dirty="0">
                <a:latin typeface="Times-Roman"/>
              </a:rPr>
              <a:t>any type of service on a </a:t>
            </a:r>
            <a:r>
              <a:rPr lang="en-US" dirty="0" err="1" smtClean="0">
                <a:latin typeface="Times-Roman"/>
              </a:rPr>
              <a:t>nonspillable</a:t>
            </a:r>
            <a:r>
              <a:rPr lang="en-US" dirty="0" smtClean="0">
                <a:latin typeface="Times-Roman"/>
              </a:rPr>
              <a:t> battery </a:t>
            </a:r>
            <a:r>
              <a:rPr lang="en-US" dirty="0">
                <a:latin typeface="Times-Roman"/>
              </a:rPr>
              <a:t>with solid or immobilized electrolyte:</a:t>
            </a:r>
          </a:p>
          <a:p>
            <a:pPr marL="0" indent="0">
              <a:buNone/>
            </a:pPr>
            <a:r>
              <a:rPr lang="en-US" dirty="0">
                <a:latin typeface="Times-Roman"/>
              </a:rPr>
              <a:t>(1) Goggles or face shield appropriate for the </a:t>
            </a:r>
            <a:r>
              <a:rPr lang="en-US" dirty="0" smtClean="0">
                <a:latin typeface="Times-Roman"/>
              </a:rPr>
              <a:t>electrical hazard</a:t>
            </a:r>
            <a:endParaRPr lang="en-US" dirty="0">
              <a:latin typeface="Times-Roman"/>
            </a:endParaRPr>
          </a:p>
          <a:p>
            <a:pPr marL="0" indent="0">
              <a:buNone/>
            </a:pPr>
            <a:r>
              <a:rPr lang="en-US" dirty="0">
                <a:latin typeface="Times-Roman"/>
              </a:rPr>
              <a:t>(2) Gloves appropriate for the electrical and chemical hazards</a:t>
            </a:r>
          </a:p>
          <a:p>
            <a:pPr marL="0" indent="0">
              <a:buNone/>
            </a:pPr>
            <a:r>
              <a:rPr lang="en-US" dirty="0">
                <a:latin typeface="Times-Roman"/>
              </a:rPr>
              <a:t>(3) Protective </a:t>
            </a:r>
            <a:r>
              <a:rPr lang="en-US" dirty="0" smtClean="0">
                <a:latin typeface="Times-Roman"/>
              </a:rPr>
              <a:t>clothing appropriate for electrical hazard.</a:t>
            </a:r>
            <a:r>
              <a:rPr lang="en-US" sz="4400" b="1" dirty="0" smtClean="0"/>
              <a:t> </a:t>
            </a:r>
            <a:endParaRPr lang="en-US" sz="44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114</a:t>
            </a:fld>
            <a:endParaRPr lang="en-US" dirty="0"/>
          </a:p>
        </p:txBody>
      </p:sp>
      <p:sp>
        <p:nvSpPr>
          <p:cNvPr id="8" name="Content Placeholder 7"/>
          <p:cNvSpPr>
            <a:spLocks noGrp="1"/>
          </p:cNvSpPr>
          <p:nvPr>
            <p:ph sz="quarter" idx="4"/>
          </p:nvPr>
        </p:nvSpPr>
        <p:spPr>
          <a:xfrm>
            <a:off x="4641573" y="1251034"/>
            <a:ext cx="3931920" cy="4490083"/>
          </a:xfrm>
        </p:spPr>
        <p:txBody>
          <a:bodyPr>
            <a:normAutofit fontScale="62500" lnSpcReduction="20000"/>
          </a:bodyPr>
          <a:lstStyle/>
          <a:p>
            <a:pPr marL="0" indent="0">
              <a:buNone/>
            </a:pPr>
            <a:r>
              <a:rPr lang="en-US" b="1" dirty="0">
                <a:latin typeface="Times-Bold"/>
              </a:rPr>
              <a:t>320.3(B)(2) </a:t>
            </a:r>
            <a:r>
              <a:rPr lang="en-US" b="1" u="sng" dirty="0" smtClean="0">
                <a:latin typeface="Times-Bold"/>
              </a:rPr>
              <a:t>Activities That Do Not Include Handling of Electrolyte</a:t>
            </a:r>
            <a:r>
              <a:rPr lang="en-US" b="1" u="sng" dirty="0">
                <a:latin typeface="Times-Bold"/>
              </a:rPr>
              <a:t>. </a:t>
            </a:r>
            <a:r>
              <a:rPr lang="en-US" u="sng" dirty="0" smtClean="0">
                <a:latin typeface="Times-Roman"/>
              </a:rPr>
              <a:t>Employees performing any activity not involving the handling of electrolyte shall wear safety glasses.</a:t>
            </a:r>
          </a:p>
          <a:p>
            <a:pPr marL="0" indent="0">
              <a:buNone/>
            </a:pPr>
            <a:r>
              <a:rPr lang="en-US" u="sng" dirty="0" smtClean="0">
                <a:latin typeface="Times-Roman"/>
              </a:rPr>
              <a:t>Informational Note: Battery maintenance activities usually do not involve handling electrolyte.  Batteries wit solid electrolyte (such as most lithium batteries: or immobilized electrolyte (such as valve-regulated lead acid batteries) preset little or no electrolyte hazard.  Most modern density meters expose a worker to a quantity of electrolyte too minute to considered hazardous, if at all.  Such work would not be considered handling electrolyte.  However, if specific gravity readings are taken using a bulb hydrometer, the risk of exposure is higher – this could be considered to be handling electrolyte, and the requirements of 320.3(B)(1) would apply.</a:t>
            </a:r>
          </a:p>
          <a:p>
            <a:pPr marL="0" indent="0">
              <a:buNone/>
            </a:pPr>
            <a:endParaRPr lang="en-US" sz="1600" u="sng" dirty="0"/>
          </a:p>
        </p:txBody>
      </p:sp>
    </p:spTree>
    <p:extLst>
      <p:ext uri="{BB962C8B-B14F-4D97-AF65-F5344CB8AC3E}">
        <p14:creationId xmlns:p14="http://schemas.microsoft.com/office/powerpoint/2010/main" val="290494817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855204"/>
            <a:ext cx="7802880" cy="1042183"/>
          </a:xfrm>
        </p:spPr>
        <p:txBody>
          <a:bodyPr anchor="t">
            <a:noAutofit/>
          </a:bodyPr>
          <a:lstStyle/>
          <a:p>
            <a:pPr algn="l"/>
            <a:r>
              <a:rPr lang="en-US" sz="2000" dirty="0" smtClean="0"/>
              <a:t>Removed requirement to contact manufacturer because not enforceable in all cases.</a:t>
            </a:r>
            <a:endParaRPr lang="en-US" sz="2000" dirty="0"/>
          </a:p>
        </p:txBody>
      </p:sp>
      <p:sp>
        <p:nvSpPr>
          <p:cNvPr id="5" name="Text Placeholder 4"/>
          <p:cNvSpPr>
            <a:spLocks noGrp="1"/>
          </p:cNvSpPr>
          <p:nvPr>
            <p:ph type="body" idx="1"/>
          </p:nvPr>
        </p:nvSpPr>
        <p:spPr>
          <a:xfrm>
            <a:off x="825529" y="554609"/>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a:xfrm>
            <a:off x="4704809" y="552477"/>
            <a:ext cx="3931920" cy="792162"/>
          </a:xfrm>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222624"/>
            <a:ext cx="3931920" cy="4632580"/>
          </a:xfrm>
        </p:spPr>
        <p:txBody>
          <a:bodyPr>
            <a:normAutofit/>
          </a:bodyPr>
          <a:lstStyle/>
          <a:p>
            <a:pPr marL="0" indent="0">
              <a:buNone/>
            </a:pPr>
            <a:r>
              <a:rPr lang="en-US" b="1" dirty="0" smtClean="0">
                <a:latin typeface="Times-Bold"/>
              </a:rPr>
              <a:t>320.3</a:t>
            </a:r>
            <a:r>
              <a:rPr lang="en-US" b="1" dirty="0">
                <a:latin typeface="Times-Bold"/>
              </a:rPr>
              <a:t> (C) </a:t>
            </a:r>
            <a:r>
              <a:rPr lang="en-US" b="1" dirty="0" smtClean="0">
                <a:latin typeface="Times-Bold"/>
              </a:rPr>
              <a:t>Testing, Maintenance</a:t>
            </a:r>
            <a:r>
              <a:rPr lang="en-US" b="1" dirty="0">
                <a:latin typeface="Times-Bold"/>
              </a:rPr>
              <a:t>, and Operation.</a:t>
            </a:r>
          </a:p>
          <a:p>
            <a:pPr marL="0" indent="0">
              <a:buNone/>
            </a:pPr>
            <a:r>
              <a:rPr lang="en-US" b="1" dirty="0">
                <a:latin typeface="Times-Bold"/>
              </a:rPr>
              <a:t>(1) Battery Short-Circuit Current. </a:t>
            </a:r>
            <a:r>
              <a:rPr lang="en-US" dirty="0">
                <a:latin typeface="Times-Roman"/>
              </a:rPr>
              <a:t>The battery </a:t>
            </a:r>
            <a:r>
              <a:rPr lang="en-US" dirty="0" smtClean="0">
                <a:latin typeface="Times-Roman"/>
              </a:rPr>
              <a:t>manufacturer shall </a:t>
            </a:r>
            <a:r>
              <a:rPr lang="en-US" dirty="0">
                <a:latin typeface="Times-Roman"/>
              </a:rPr>
              <a:t>be consulted regarding the sizing of the </a:t>
            </a:r>
            <a:r>
              <a:rPr lang="en-US" dirty="0" smtClean="0">
                <a:latin typeface="Times-Roman"/>
              </a:rPr>
              <a:t>battery short-circuit </a:t>
            </a:r>
            <a:r>
              <a:rPr lang="en-US" dirty="0">
                <a:latin typeface="Times-Roman"/>
              </a:rPr>
              <a:t>protection and for battery short-circuit </a:t>
            </a:r>
            <a:r>
              <a:rPr lang="en-US" dirty="0" smtClean="0">
                <a:latin typeface="Times-Roman"/>
              </a:rPr>
              <a:t>current values.</a:t>
            </a:r>
            <a:endParaRPr lang="en-US" sz="44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115</a:t>
            </a:fld>
            <a:endParaRPr lang="en-US" dirty="0"/>
          </a:p>
        </p:txBody>
      </p:sp>
      <p:sp>
        <p:nvSpPr>
          <p:cNvPr id="8" name="Content Placeholder 7"/>
          <p:cNvSpPr>
            <a:spLocks noGrp="1"/>
          </p:cNvSpPr>
          <p:nvPr>
            <p:ph sz="quarter" idx="4"/>
          </p:nvPr>
        </p:nvSpPr>
        <p:spPr>
          <a:xfrm>
            <a:off x="4641573" y="1251034"/>
            <a:ext cx="3931920" cy="4490083"/>
          </a:xfrm>
        </p:spPr>
        <p:txBody>
          <a:bodyPr>
            <a:normAutofit/>
          </a:bodyPr>
          <a:lstStyle/>
          <a:p>
            <a:pPr marL="0" indent="0">
              <a:buNone/>
            </a:pPr>
            <a:r>
              <a:rPr lang="en-US" b="1" dirty="0">
                <a:latin typeface="Times-Bold"/>
              </a:rPr>
              <a:t>320.3 (C) Testing, Maintenance, and Operation.</a:t>
            </a:r>
          </a:p>
          <a:p>
            <a:pPr marL="0" indent="0">
              <a:buNone/>
            </a:pPr>
            <a:r>
              <a:rPr lang="en-US" b="1" strike="sngStrike" dirty="0">
                <a:latin typeface="Times-Bold"/>
              </a:rPr>
              <a:t>(1) Battery Short-Circuit Current. </a:t>
            </a:r>
            <a:r>
              <a:rPr lang="en-US" strike="sngStrike" dirty="0">
                <a:latin typeface="Times-Roman"/>
              </a:rPr>
              <a:t>The battery manufacturer shall be consulted regarding the sizing of the battery short-circuit protection and for battery short-circuit current values.</a:t>
            </a:r>
            <a:endParaRPr lang="en-US" u="sng" strike="sngStrike" dirty="0" smtClean="0">
              <a:latin typeface="Times-Roman"/>
            </a:endParaRPr>
          </a:p>
          <a:p>
            <a:pPr marL="0" indent="0">
              <a:buNone/>
            </a:pPr>
            <a:endParaRPr lang="en-US" sz="1600" u="sng" dirty="0"/>
          </a:p>
        </p:txBody>
      </p:sp>
    </p:spTree>
    <p:extLst>
      <p:ext uri="{BB962C8B-B14F-4D97-AF65-F5344CB8AC3E}">
        <p14:creationId xmlns:p14="http://schemas.microsoft.com/office/powerpoint/2010/main" val="167475519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Article 330</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19808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855204"/>
            <a:ext cx="7802880" cy="1042183"/>
          </a:xfrm>
        </p:spPr>
        <p:txBody>
          <a:bodyPr anchor="t">
            <a:noAutofit/>
          </a:bodyPr>
          <a:lstStyle/>
          <a:p>
            <a:pPr algn="l"/>
            <a:r>
              <a:rPr lang="en-US" sz="2000" dirty="0" smtClean="0"/>
              <a:t>Removed requirement that could become a safety hazard.</a:t>
            </a:r>
            <a:endParaRPr lang="en-US" sz="2000" dirty="0"/>
          </a:p>
        </p:txBody>
      </p:sp>
      <p:sp>
        <p:nvSpPr>
          <p:cNvPr id="5" name="Text Placeholder 4"/>
          <p:cNvSpPr>
            <a:spLocks noGrp="1"/>
          </p:cNvSpPr>
          <p:nvPr>
            <p:ph type="body" idx="1"/>
          </p:nvPr>
        </p:nvSpPr>
        <p:spPr>
          <a:xfrm>
            <a:off x="825529" y="554609"/>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a:xfrm>
            <a:off x="4704809" y="552477"/>
            <a:ext cx="3931920" cy="792162"/>
          </a:xfrm>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222624"/>
            <a:ext cx="3931920" cy="4632580"/>
          </a:xfrm>
        </p:spPr>
        <p:txBody>
          <a:bodyPr>
            <a:normAutofit/>
          </a:bodyPr>
          <a:lstStyle/>
          <a:p>
            <a:pPr marL="0" indent="0">
              <a:buNone/>
            </a:pPr>
            <a:r>
              <a:rPr lang="en-US" b="1" dirty="0" smtClean="0">
                <a:latin typeface="Times-Bold"/>
              </a:rPr>
              <a:t>330.3 (C</a:t>
            </a:r>
            <a:r>
              <a:rPr lang="en-US" b="1" dirty="0">
                <a:latin typeface="Times-Bold"/>
              </a:rPr>
              <a:t>) Proof of Qualification. </a:t>
            </a:r>
            <a:r>
              <a:rPr lang="en-US" dirty="0">
                <a:latin typeface="Times-Roman"/>
              </a:rPr>
              <a:t>Proof of qualification of the </a:t>
            </a:r>
            <a:r>
              <a:rPr lang="en-US" dirty="0" smtClean="0">
                <a:latin typeface="Times-Roman"/>
              </a:rPr>
              <a:t>laser equipment </a:t>
            </a:r>
            <a:r>
              <a:rPr lang="en-US" dirty="0">
                <a:latin typeface="Times-Roman"/>
              </a:rPr>
              <a:t>operator shall be available and in possession of </a:t>
            </a:r>
            <a:r>
              <a:rPr lang="en-US" dirty="0" smtClean="0">
                <a:latin typeface="Times-Roman"/>
              </a:rPr>
              <a:t>the operator </a:t>
            </a:r>
            <a:r>
              <a:rPr lang="en-US" dirty="0">
                <a:latin typeface="Times-Roman"/>
              </a:rPr>
              <a:t>at all times.</a:t>
            </a:r>
            <a:endParaRPr lang="en-US" sz="44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117</a:t>
            </a:fld>
            <a:endParaRPr lang="en-US" dirty="0"/>
          </a:p>
        </p:txBody>
      </p:sp>
      <p:sp>
        <p:nvSpPr>
          <p:cNvPr id="8" name="Content Placeholder 7"/>
          <p:cNvSpPr>
            <a:spLocks noGrp="1"/>
          </p:cNvSpPr>
          <p:nvPr>
            <p:ph sz="quarter" idx="4"/>
          </p:nvPr>
        </p:nvSpPr>
        <p:spPr>
          <a:xfrm>
            <a:off x="4641573" y="1251034"/>
            <a:ext cx="3931920" cy="4490083"/>
          </a:xfrm>
        </p:spPr>
        <p:txBody>
          <a:bodyPr>
            <a:normAutofit/>
          </a:bodyPr>
          <a:lstStyle/>
          <a:p>
            <a:pPr marL="0" indent="0">
              <a:buNone/>
            </a:pPr>
            <a:r>
              <a:rPr lang="en-US" b="1" dirty="0">
                <a:latin typeface="Times-Bold"/>
              </a:rPr>
              <a:t>330.3 (C) Proof of Qualification. </a:t>
            </a:r>
            <a:r>
              <a:rPr lang="en-US" dirty="0">
                <a:latin typeface="Times-Roman"/>
              </a:rPr>
              <a:t>Proof of qualification of the laser equipment operator shall be </a:t>
            </a:r>
            <a:r>
              <a:rPr lang="en-US" dirty="0" smtClean="0">
                <a:latin typeface="Times-Roman"/>
              </a:rPr>
              <a:t>readily available.</a:t>
            </a:r>
            <a:r>
              <a:rPr lang="en-US" strike="sngStrike" dirty="0" smtClean="0">
                <a:latin typeface="Times-Roman"/>
              </a:rPr>
              <a:t> </a:t>
            </a:r>
            <a:r>
              <a:rPr lang="en-US" strike="sngStrike" dirty="0">
                <a:latin typeface="Times-Roman"/>
              </a:rPr>
              <a:t>and in possession of the operator at all times.</a:t>
            </a:r>
            <a:endParaRPr lang="en-US" u="sng" strike="sngStrike" dirty="0" smtClean="0">
              <a:latin typeface="Times-Roman"/>
            </a:endParaRPr>
          </a:p>
          <a:p>
            <a:pPr marL="0" indent="0">
              <a:buNone/>
            </a:pPr>
            <a:endParaRPr lang="en-US" sz="1600" u="sng" dirty="0"/>
          </a:p>
        </p:txBody>
      </p:sp>
    </p:spTree>
    <p:extLst>
      <p:ext uri="{BB962C8B-B14F-4D97-AF65-F5344CB8AC3E}">
        <p14:creationId xmlns:p14="http://schemas.microsoft.com/office/powerpoint/2010/main" val="128433120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Article 340</a:t>
            </a:r>
            <a:endParaRPr lang="en-US" dirty="0"/>
          </a:p>
        </p:txBody>
      </p:sp>
      <p:sp>
        <p:nvSpPr>
          <p:cNvPr id="3" name="Subtitle 2"/>
          <p:cNvSpPr>
            <a:spLocks noGrp="1"/>
          </p:cNvSpPr>
          <p:nvPr>
            <p:ph type="subTitle" idx="1"/>
          </p:nvPr>
        </p:nvSpPr>
        <p:spPr/>
        <p:txBody>
          <a:bodyPr/>
          <a:lstStyle/>
          <a:p>
            <a:pPr algn="ctr"/>
            <a:r>
              <a:rPr lang="en-US" sz="2800" dirty="0" smtClean="0"/>
              <a:t>Only Editorial Changes</a:t>
            </a:r>
            <a:endParaRPr lang="en-US" sz="2800" dirty="0"/>
          </a:p>
        </p:txBody>
      </p:sp>
    </p:spTree>
    <p:extLst>
      <p:ext uri="{BB962C8B-B14F-4D97-AF65-F5344CB8AC3E}">
        <p14:creationId xmlns:p14="http://schemas.microsoft.com/office/powerpoint/2010/main" val="34287059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Article 350</a:t>
            </a:r>
            <a:endParaRPr lang="en-US" dirty="0"/>
          </a:p>
        </p:txBody>
      </p:sp>
      <p:sp>
        <p:nvSpPr>
          <p:cNvPr id="3" name="Subtitle 2"/>
          <p:cNvSpPr>
            <a:spLocks noGrp="1"/>
          </p:cNvSpPr>
          <p:nvPr>
            <p:ph type="subTitle" idx="1"/>
          </p:nvPr>
        </p:nvSpPr>
        <p:spPr>
          <a:xfrm>
            <a:off x="722376" y="4343400"/>
            <a:ext cx="7772400" cy="914400"/>
          </a:xfrm>
        </p:spPr>
        <p:txBody>
          <a:bodyPr>
            <a:normAutofit fontScale="77500" lnSpcReduction="20000"/>
          </a:bodyPr>
          <a:lstStyle/>
          <a:p>
            <a:pPr algn="ctr"/>
            <a:r>
              <a:rPr lang="en-US" sz="4800" dirty="0" smtClean="0"/>
              <a:t>NO TECHNICAL ADDITIONS!!!</a:t>
            </a:r>
            <a:endParaRPr lang="en-US" sz="4800" dirty="0"/>
          </a:p>
        </p:txBody>
      </p:sp>
    </p:spTree>
    <p:extLst>
      <p:ext uri="{BB962C8B-B14F-4D97-AF65-F5344CB8AC3E}">
        <p14:creationId xmlns:p14="http://schemas.microsoft.com/office/powerpoint/2010/main" val="30489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928" y="4846320"/>
            <a:ext cx="8229600" cy="1021080"/>
          </a:xfrm>
        </p:spPr>
        <p:txBody>
          <a:bodyPr anchor="t">
            <a:normAutofit/>
          </a:bodyPr>
          <a:lstStyle/>
          <a:p>
            <a:pPr algn="l"/>
            <a:r>
              <a:rPr lang="en-US" sz="2400" dirty="0" smtClean="0"/>
              <a:t>90.3: Revises format for clarity and readability.</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p:txBody>
          <a:bodyPr>
            <a:normAutofit/>
          </a:bodyPr>
          <a:lstStyle/>
          <a:p>
            <a:r>
              <a:rPr lang="en-US" sz="2000" dirty="0" smtClean="0"/>
              <a:t>Chapter 1 applies generally for safety-related work practices; Chapter 3 supplements or modifies Chapter 1 with safety requirements for special equipment.  Chapter 2…</a:t>
            </a:r>
            <a:endParaRPr lang="en-US" sz="2000" dirty="0">
              <a:solidFill>
                <a:srgbClr val="1E2960"/>
              </a:solidFill>
              <a:latin typeface="ArialMT"/>
            </a:endParaRPr>
          </a:p>
        </p:txBody>
      </p:sp>
      <p:sp>
        <p:nvSpPr>
          <p:cNvPr id="8" name="Content Placeholder 7"/>
          <p:cNvSpPr>
            <a:spLocks noGrp="1"/>
          </p:cNvSpPr>
          <p:nvPr>
            <p:ph sz="quarter" idx="4"/>
          </p:nvPr>
        </p:nvSpPr>
        <p:spPr>
          <a:xfrm>
            <a:off x="4652169" y="1295400"/>
            <a:ext cx="3931920" cy="3642360"/>
          </a:xfrm>
        </p:spPr>
        <p:txBody>
          <a:bodyPr>
            <a:normAutofit fontScale="92500" lnSpcReduction="10000"/>
          </a:bodyPr>
          <a:lstStyle/>
          <a:p>
            <a:pPr marL="0" indent="0">
              <a:buNone/>
            </a:pPr>
            <a:endParaRPr lang="en-US" sz="800" dirty="0" smtClean="0">
              <a:solidFill>
                <a:srgbClr val="1E2960"/>
              </a:solidFill>
              <a:latin typeface="ArialMT"/>
            </a:endParaRPr>
          </a:p>
          <a:p>
            <a:r>
              <a:rPr lang="en-US" sz="2000" u="sng" dirty="0" smtClean="0"/>
              <a:t>Chapter 1 applies generally for safety-related work-practice; Chapter 2 applies to safety-related maintenance requirements for electrical equipment and installations in workplaces; and Chapter 3 supplements or modifies Chapter 1 with safety requirements for special equipment.</a:t>
            </a:r>
            <a:endParaRPr lang="en-US" sz="1000" u="sng" dirty="0"/>
          </a:p>
        </p:txBody>
      </p:sp>
      <p:sp>
        <p:nvSpPr>
          <p:cNvPr id="11" name="Slide Number Placeholder 10"/>
          <p:cNvSpPr>
            <a:spLocks noGrp="1"/>
          </p:cNvSpPr>
          <p:nvPr>
            <p:ph type="sldNum" sz="quarter" idx="12"/>
          </p:nvPr>
        </p:nvSpPr>
        <p:spPr/>
        <p:txBody>
          <a:bodyPr/>
          <a:lstStyle/>
          <a:p>
            <a:fld id="{3730A866-3DAE-4EE5-B7C5-FF5650D5BC01}" type="slidenum">
              <a:rPr lang="en-US" smtClean="0"/>
              <a:t>12</a:t>
            </a:fld>
            <a:endParaRPr lang="en-US"/>
          </a:p>
        </p:txBody>
      </p:sp>
    </p:spTree>
    <p:extLst>
      <p:ext uri="{BB962C8B-B14F-4D97-AF65-F5344CB8AC3E}">
        <p14:creationId xmlns:p14="http://schemas.microsoft.com/office/powerpoint/2010/main" val="117271567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Questions?</a:t>
            </a:r>
            <a:endParaRPr lang="en-US" dirty="0"/>
          </a:p>
        </p:txBody>
      </p:sp>
      <p:sp>
        <p:nvSpPr>
          <p:cNvPr id="3" name="Subtitle 2"/>
          <p:cNvSpPr>
            <a:spLocks noGrp="1"/>
          </p:cNvSpPr>
          <p:nvPr>
            <p:ph type="subTitle" idx="1"/>
          </p:nvPr>
        </p:nvSpPr>
        <p:spPr>
          <a:xfrm>
            <a:off x="722376" y="4343400"/>
            <a:ext cx="7772400" cy="914400"/>
          </a:xfrm>
        </p:spPr>
        <p:txBody>
          <a:bodyPr>
            <a:normAutofit/>
          </a:bodyPr>
          <a:lstStyle/>
          <a:p>
            <a:pPr algn="ctr"/>
            <a:r>
              <a:rPr lang="en-US" sz="4800" dirty="0" smtClean="0"/>
              <a:t>Thank You!</a:t>
            </a:r>
            <a:endParaRPr lang="en-US" sz="4800" dirty="0"/>
          </a:p>
        </p:txBody>
      </p:sp>
    </p:spTree>
    <p:extLst>
      <p:ext uri="{BB962C8B-B14F-4D97-AF65-F5344CB8AC3E}">
        <p14:creationId xmlns:p14="http://schemas.microsoft.com/office/powerpoint/2010/main" val="71688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928" y="4846320"/>
            <a:ext cx="8229600" cy="1021080"/>
          </a:xfrm>
        </p:spPr>
        <p:txBody>
          <a:bodyPr anchor="t">
            <a:normAutofit fontScale="90000"/>
          </a:bodyPr>
          <a:lstStyle/>
          <a:p>
            <a:pPr algn="l"/>
            <a:r>
              <a:rPr lang="en-US" sz="2400" dirty="0" smtClean="0"/>
              <a:t>90.4(9): Changes here and in IA F to accurately reflect the information in the procedure.</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p:txBody>
          <a:bodyPr>
            <a:normAutofit/>
          </a:bodyPr>
          <a:lstStyle/>
          <a:p>
            <a:r>
              <a:rPr lang="en-US" sz="2000" dirty="0" smtClean="0"/>
              <a:t>(9) Informative Annex F, Hazard Analysis, Risk Estimation, and Risk Evaluation Procedure</a:t>
            </a:r>
            <a:endParaRPr lang="en-US" sz="2000" dirty="0">
              <a:solidFill>
                <a:srgbClr val="1E2960"/>
              </a:solidFill>
              <a:latin typeface="ArialMT"/>
            </a:endParaRPr>
          </a:p>
        </p:txBody>
      </p:sp>
      <p:sp>
        <p:nvSpPr>
          <p:cNvPr id="8" name="Content Placeholder 7"/>
          <p:cNvSpPr>
            <a:spLocks noGrp="1"/>
          </p:cNvSpPr>
          <p:nvPr>
            <p:ph sz="quarter" idx="4"/>
          </p:nvPr>
        </p:nvSpPr>
        <p:spPr>
          <a:xfrm>
            <a:off x="4652169" y="1219200"/>
            <a:ext cx="3931920" cy="3718560"/>
          </a:xfrm>
        </p:spPr>
        <p:txBody>
          <a:bodyPr>
            <a:normAutofit/>
          </a:bodyPr>
          <a:lstStyle/>
          <a:p>
            <a:pPr marL="0" indent="0">
              <a:buNone/>
            </a:pPr>
            <a:endParaRPr lang="en-US" sz="800" dirty="0" smtClean="0">
              <a:solidFill>
                <a:srgbClr val="1E2960"/>
              </a:solidFill>
              <a:latin typeface="ArialMT"/>
            </a:endParaRPr>
          </a:p>
          <a:p>
            <a:r>
              <a:rPr lang="en-US" sz="2000" dirty="0" smtClean="0"/>
              <a:t>(9) Informative Annex F, Risk </a:t>
            </a:r>
            <a:r>
              <a:rPr lang="en-US" sz="2000" u="sng" dirty="0" smtClean="0"/>
              <a:t>Assessment</a:t>
            </a:r>
            <a:r>
              <a:rPr lang="en-US" sz="2000" dirty="0" smtClean="0"/>
              <a:t> Procedure</a:t>
            </a:r>
            <a:endParaRPr lang="en-US" sz="1000" dirty="0"/>
          </a:p>
        </p:txBody>
      </p:sp>
      <p:sp>
        <p:nvSpPr>
          <p:cNvPr id="11" name="Slide Number Placeholder 10"/>
          <p:cNvSpPr>
            <a:spLocks noGrp="1"/>
          </p:cNvSpPr>
          <p:nvPr>
            <p:ph type="sldNum" sz="quarter" idx="12"/>
          </p:nvPr>
        </p:nvSpPr>
        <p:spPr/>
        <p:txBody>
          <a:bodyPr/>
          <a:lstStyle/>
          <a:p>
            <a:fld id="{3730A866-3DAE-4EE5-B7C5-FF5650D5BC01}" type="slidenum">
              <a:rPr lang="en-US" smtClean="0"/>
              <a:t>13</a:t>
            </a:fld>
            <a:endParaRPr lang="en-US"/>
          </a:p>
        </p:txBody>
      </p:sp>
    </p:spTree>
    <p:extLst>
      <p:ext uri="{BB962C8B-B14F-4D97-AF65-F5344CB8AC3E}">
        <p14:creationId xmlns:p14="http://schemas.microsoft.com/office/powerpoint/2010/main" val="874232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Article 100</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7598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6275" y="5943600"/>
            <a:ext cx="3107526" cy="457200"/>
          </a:xfrm>
        </p:spPr>
        <p:txBody>
          <a:bodyPr anchor="t">
            <a:normAutofit/>
          </a:bodyPr>
          <a:lstStyle/>
          <a:p>
            <a:pPr algn="l"/>
            <a:r>
              <a:rPr lang="en-US" sz="2400" dirty="0" smtClean="0"/>
              <a:t>Article 100</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p:txBody>
          <a:bodyPr>
            <a:normAutofit fontScale="85000" lnSpcReduction="20000"/>
          </a:bodyPr>
          <a:lstStyle/>
          <a:p>
            <a:r>
              <a:rPr lang="en-US" sz="2000" b="1" dirty="0" smtClean="0"/>
              <a:t>Accessible, Readily (Readily Accessible).</a:t>
            </a:r>
          </a:p>
          <a:p>
            <a:pPr marL="0" indent="0">
              <a:buNone/>
            </a:pPr>
            <a:r>
              <a:rPr lang="en-US" sz="2000" dirty="0" smtClean="0"/>
              <a:t>Capable of being reached quickly for operation, renewal, or inspections without requiring those to whom ready access is requisite to climb over or remove obstacles or resort to…</a:t>
            </a:r>
          </a:p>
          <a:p>
            <a:endParaRPr lang="en-US" sz="2000" b="1" dirty="0" smtClean="0"/>
          </a:p>
          <a:p>
            <a:endParaRPr lang="en-US" sz="2000" b="1" dirty="0" smtClean="0"/>
          </a:p>
          <a:p>
            <a:endParaRPr lang="en-US" sz="2000" b="1" dirty="0"/>
          </a:p>
          <a:p>
            <a:r>
              <a:rPr lang="en-US" sz="2000" b="1" dirty="0" smtClean="0"/>
              <a:t>Arc Flash Hazard.</a:t>
            </a:r>
          </a:p>
          <a:p>
            <a:pPr marL="0" indent="0">
              <a:buNone/>
            </a:pPr>
            <a:r>
              <a:rPr lang="en-US" sz="2000" dirty="0" smtClean="0"/>
              <a:t>Informational Note No. 2: See Table 130.7(C)(15)(e) and Table 130.7(C)(15)(a) for…</a:t>
            </a:r>
          </a:p>
          <a:p>
            <a:endParaRPr lang="en-US" sz="2000" dirty="0">
              <a:solidFill>
                <a:srgbClr val="1E2960"/>
              </a:solidFill>
              <a:latin typeface="ArialMT"/>
            </a:endParaRPr>
          </a:p>
        </p:txBody>
      </p:sp>
      <p:sp>
        <p:nvSpPr>
          <p:cNvPr id="8" name="Content Placeholder 7"/>
          <p:cNvSpPr>
            <a:spLocks noGrp="1"/>
          </p:cNvSpPr>
          <p:nvPr>
            <p:ph sz="quarter" idx="4"/>
          </p:nvPr>
        </p:nvSpPr>
        <p:spPr/>
        <p:txBody>
          <a:bodyPr>
            <a:normAutofit fontScale="85000" lnSpcReduction="10000"/>
          </a:bodyPr>
          <a:lstStyle/>
          <a:p>
            <a:r>
              <a:rPr lang="en-US" sz="2000" b="1" dirty="0"/>
              <a:t>Accessible, Readily (Readily Accessible).</a:t>
            </a:r>
          </a:p>
          <a:p>
            <a:pPr marL="0" indent="0">
              <a:buNone/>
            </a:pPr>
            <a:r>
              <a:rPr lang="en-US" sz="2000" dirty="0"/>
              <a:t>Capable of being reached quickly for operation, renewal, or inspections without requiring those to whom ready access is requisite </a:t>
            </a:r>
            <a:r>
              <a:rPr lang="en-US" sz="2000" dirty="0" smtClean="0"/>
              <a:t>to </a:t>
            </a:r>
            <a:r>
              <a:rPr lang="en-US" sz="2000" u="sng" dirty="0" smtClean="0"/>
              <a:t>actions such as to use tools, to</a:t>
            </a:r>
            <a:r>
              <a:rPr lang="en-US" sz="2000" dirty="0" smtClean="0"/>
              <a:t> </a:t>
            </a:r>
            <a:r>
              <a:rPr lang="en-US" sz="2000" dirty="0"/>
              <a:t>climb over or remove </a:t>
            </a:r>
            <a:r>
              <a:rPr lang="en-US" sz="2000" dirty="0" smtClean="0"/>
              <a:t>obstacles, </a:t>
            </a:r>
            <a:r>
              <a:rPr lang="en-US" sz="2000" dirty="0"/>
              <a:t>or </a:t>
            </a:r>
            <a:r>
              <a:rPr lang="en-US" sz="2000"/>
              <a:t>resort </a:t>
            </a:r>
            <a:r>
              <a:rPr lang="en-US" sz="2000" smtClean="0"/>
              <a:t>to…[NEC change]</a:t>
            </a:r>
            <a:endParaRPr lang="en-US" sz="2000" dirty="0"/>
          </a:p>
          <a:p>
            <a:r>
              <a:rPr lang="en-US" sz="2000" b="1" dirty="0" smtClean="0"/>
              <a:t>Arc Flash Hazard.</a:t>
            </a:r>
          </a:p>
          <a:p>
            <a:pPr marL="0" indent="0">
              <a:buNone/>
            </a:pPr>
            <a:r>
              <a:rPr lang="en-US" sz="2000" dirty="0" smtClean="0"/>
              <a:t>Informational Note No. 2: See Table </a:t>
            </a:r>
            <a:r>
              <a:rPr lang="en-US" sz="2000" u="sng" dirty="0" smtClean="0"/>
              <a:t>130.7(C)(15)(A)(a)</a:t>
            </a:r>
            <a:r>
              <a:rPr lang="en-US" sz="2000" dirty="0" smtClean="0"/>
              <a:t> for…</a:t>
            </a:r>
            <a:endParaRPr lang="en-US" sz="10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15</a:t>
            </a:fld>
            <a:endParaRPr lang="en-US" dirty="0"/>
          </a:p>
        </p:txBody>
      </p:sp>
    </p:spTree>
    <p:extLst>
      <p:ext uri="{BB962C8B-B14F-4D97-AF65-F5344CB8AC3E}">
        <p14:creationId xmlns:p14="http://schemas.microsoft.com/office/powerpoint/2010/main" val="2384877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6275" y="5943600"/>
            <a:ext cx="3107526" cy="457200"/>
          </a:xfrm>
        </p:spPr>
        <p:txBody>
          <a:bodyPr anchor="t">
            <a:normAutofit/>
          </a:bodyPr>
          <a:lstStyle/>
          <a:p>
            <a:pPr algn="l"/>
            <a:r>
              <a:rPr lang="en-US" sz="2400" dirty="0" smtClean="0"/>
              <a:t>Article 100</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480185"/>
            <a:ext cx="3931920" cy="4387216"/>
          </a:xfrm>
        </p:spPr>
        <p:txBody>
          <a:bodyPr>
            <a:normAutofit fontScale="85000" lnSpcReduction="20000"/>
          </a:bodyPr>
          <a:lstStyle/>
          <a:p>
            <a:r>
              <a:rPr lang="en-US" sz="2000" b="1" dirty="0" smtClean="0"/>
              <a:t>Arc Flash Hazard Analysis.  </a:t>
            </a:r>
            <a:r>
              <a:rPr lang="en-US" sz="2000" dirty="0" smtClean="0"/>
              <a:t>A study investigating a worker’s potential exposure to arc flash energy, conducted for the purpose of injury prevention and the determination of safe work practices, arc flash boundary, and the appropriate levels of personal protective equipment (PPE).</a:t>
            </a:r>
            <a:endParaRPr lang="en-US" sz="2000" b="1" dirty="0" smtClean="0"/>
          </a:p>
          <a:p>
            <a:endParaRPr lang="en-US" sz="2000" b="1" dirty="0" smtClean="0"/>
          </a:p>
          <a:p>
            <a:r>
              <a:rPr lang="en-US" sz="2000" b="1" dirty="0" smtClean="0"/>
              <a:t>Arc Rating.</a:t>
            </a:r>
          </a:p>
          <a:p>
            <a:pPr marL="0" indent="0">
              <a:buNone/>
            </a:pPr>
            <a:r>
              <a:rPr lang="en-US" sz="2000" dirty="0" smtClean="0"/>
              <a:t>Informational Note No. 1: …Flame-</a:t>
            </a:r>
            <a:r>
              <a:rPr lang="en-US" sz="2000" dirty="0"/>
              <a:t>R</a:t>
            </a:r>
            <a:r>
              <a:rPr lang="en-US" sz="2000" dirty="0" smtClean="0"/>
              <a:t>esistant (FR) clothing without an arc rating has not been tested for exposure to an electric arc.</a:t>
            </a:r>
          </a:p>
          <a:p>
            <a:endParaRPr lang="en-US" sz="2000" dirty="0">
              <a:solidFill>
                <a:srgbClr val="1E2960"/>
              </a:solidFill>
              <a:latin typeface="ArialMT"/>
            </a:endParaRPr>
          </a:p>
        </p:txBody>
      </p:sp>
      <p:sp>
        <p:nvSpPr>
          <p:cNvPr id="8" name="Content Placeholder 7"/>
          <p:cNvSpPr>
            <a:spLocks noGrp="1"/>
          </p:cNvSpPr>
          <p:nvPr>
            <p:ph sz="quarter" idx="4"/>
          </p:nvPr>
        </p:nvSpPr>
        <p:spPr>
          <a:xfrm>
            <a:off x="4652169" y="1447799"/>
            <a:ext cx="3931920" cy="4419601"/>
          </a:xfrm>
        </p:spPr>
        <p:txBody>
          <a:bodyPr>
            <a:normAutofit fontScale="85000" lnSpcReduction="20000"/>
          </a:bodyPr>
          <a:lstStyle/>
          <a:p>
            <a:r>
              <a:rPr lang="en-US" sz="2000" b="1" strike="sngStrike" dirty="0"/>
              <a:t>Arc Flash Hazard Analysis.  </a:t>
            </a:r>
            <a:r>
              <a:rPr lang="en-US" sz="2000" strike="sngStrike" dirty="0"/>
              <a:t>A study investigating a worker’s potential exposure to arc flash energy, conducted for the purpose of injury prevention and the determination of safe work practices, arc flash boundary, and the appropriate levels of personal protective equipment (PPE).</a:t>
            </a:r>
            <a:endParaRPr lang="en-US" sz="2000" b="1" strike="sngStrike" dirty="0"/>
          </a:p>
          <a:p>
            <a:endParaRPr lang="en-US" sz="2000" b="1" dirty="0" smtClean="0"/>
          </a:p>
          <a:p>
            <a:r>
              <a:rPr lang="en-US" sz="2000" b="1" dirty="0" smtClean="0"/>
              <a:t>Arc Rating.</a:t>
            </a:r>
          </a:p>
          <a:p>
            <a:pPr marL="0" indent="0">
              <a:buNone/>
            </a:pPr>
            <a:r>
              <a:rPr lang="en-US" sz="2000" dirty="0"/>
              <a:t>Informational Note No. 1: …</a:t>
            </a:r>
            <a:r>
              <a:rPr lang="en-US" sz="2000" dirty="0" smtClean="0"/>
              <a:t>Flame resistant clothing </a:t>
            </a:r>
            <a:r>
              <a:rPr lang="en-US" sz="2000" dirty="0"/>
              <a:t>without an arc rating has not been tested for exposure to an electric arc</a:t>
            </a:r>
            <a:r>
              <a:rPr lang="en-US" sz="2000" dirty="0" smtClean="0"/>
              <a:t>. </a:t>
            </a:r>
            <a:r>
              <a:rPr lang="en-US" sz="2000" u="sng" dirty="0" smtClean="0"/>
              <a:t> All arc-rated clothing is also flame-resistant</a:t>
            </a:r>
            <a:r>
              <a:rPr lang="en-US" sz="2000" dirty="0" smtClean="0"/>
              <a:t>.</a:t>
            </a:r>
            <a:endParaRPr lang="en-US" sz="2000" dirty="0"/>
          </a:p>
          <a:p>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16</a:t>
            </a:fld>
            <a:endParaRPr lang="en-US" dirty="0"/>
          </a:p>
        </p:txBody>
      </p:sp>
    </p:spTree>
    <p:extLst>
      <p:ext uri="{BB962C8B-B14F-4D97-AF65-F5344CB8AC3E}">
        <p14:creationId xmlns:p14="http://schemas.microsoft.com/office/powerpoint/2010/main" val="2208550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6275" y="5943600"/>
            <a:ext cx="3107526" cy="457200"/>
          </a:xfrm>
        </p:spPr>
        <p:txBody>
          <a:bodyPr anchor="t">
            <a:normAutofit/>
          </a:bodyPr>
          <a:lstStyle/>
          <a:p>
            <a:pPr algn="l"/>
            <a:r>
              <a:rPr lang="en-US" sz="2400" dirty="0" smtClean="0"/>
              <a:t>Article 100</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480185"/>
            <a:ext cx="3931920" cy="4387216"/>
          </a:xfrm>
        </p:spPr>
        <p:txBody>
          <a:bodyPr>
            <a:normAutofit fontScale="92500" lnSpcReduction="20000"/>
          </a:bodyPr>
          <a:lstStyle/>
          <a:p>
            <a:r>
              <a:rPr lang="en-US" sz="2000" b="1" dirty="0" smtClean="0"/>
              <a:t>Bare Hand Work.  </a:t>
            </a:r>
            <a:r>
              <a:rPr lang="en-US" sz="2000" dirty="0" smtClean="0"/>
              <a:t>A technique of performing work on energized electrical conductors or circuit parts, after the employee has been raised to the potential of the conductor or circuit part.</a:t>
            </a:r>
            <a:endParaRPr lang="en-US" sz="2000" b="1" dirty="0" smtClean="0"/>
          </a:p>
          <a:p>
            <a:endParaRPr lang="en-US" sz="2000" b="1" dirty="0" smtClean="0"/>
          </a:p>
          <a:p>
            <a:r>
              <a:rPr lang="en-US" sz="2000" b="1" dirty="0" smtClean="0"/>
              <a:t>Barricade.</a:t>
            </a:r>
          </a:p>
          <a:p>
            <a:pPr marL="0" indent="0">
              <a:buNone/>
            </a:pPr>
            <a:r>
              <a:rPr lang="en-US" sz="2000" dirty="0" smtClean="0"/>
              <a:t>A physical obstruction such as tapes, cones, or A-frame-type wood or metal structures intended to provide a warning about and to limit access to a hazardous area.</a:t>
            </a:r>
          </a:p>
          <a:p>
            <a:endParaRPr lang="en-US" sz="2000" dirty="0">
              <a:solidFill>
                <a:srgbClr val="1E2960"/>
              </a:solidFill>
              <a:latin typeface="ArialMT"/>
            </a:endParaRPr>
          </a:p>
        </p:txBody>
      </p:sp>
      <p:sp>
        <p:nvSpPr>
          <p:cNvPr id="8" name="Content Placeholder 7"/>
          <p:cNvSpPr>
            <a:spLocks noGrp="1"/>
          </p:cNvSpPr>
          <p:nvPr>
            <p:ph sz="quarter" idx="4"/>
          </p:nvPr>
        </p:nvSpPr>
        <p:spPr>
          <a:xfrm>
            <a:off x="4652169" y="1447799"/>
            <a:ext cx="3931920" cy="4419601"/>
          </a:xfrm>
        </p:spPr>
        <p:txBody>
          <a:bodyPr>
            <a:normAutofit fontScale="92500" lnSpcReduction="20000"/>
          </a:bodyPr>
          <a:lstStyle/>
          <a:p>
            <a:r>
              <a:rPr lang="en-US" sz="2000" b="1" strike="sngStrike" dirty="0"/>
              <a:t>Bare Hand Work.  </a:t>
            </a:r>
            <a:r>
              <a:rPr lang="en-US" sz="2000" strike="sngStrike" dirty="0"/>
              <a:t>A technique of performing work on energized electrical conductors or circuit parts, after the employee has been raised to the potential of the conductor or circuit part.</a:t>
            </a:r>
            <a:endParaRPr lang="en-US" sz="2000" b="1" strike="sngStrike" dirty="0"/>
          </a:p>
          <a:p>
            <a:endParaRPr lang="en-US" sz="2000" b="1" dirty="0" smtClean="0"/>
          </a:p>
          <a:p>
            <a:r>
              <a:rPr lang="en-US" sz="2000" b="1" dirty="0"/>
              <a:t>Barricade.</a:t>
            </a:r>
          </a:p>
          <a:p>
            <a:pPr marL="0" indent="0">
              <a:buNone/>
            </a:pPr>
            <a:r>
              <a:rPr lang="en-US" sz="2000" dirty="0"/>
              <a:t>A physical obstruction such as tapes, cones, or A-frame-type wood or metal structures intended to provide a warning </a:t>
            </a:r>
            <a:r>
              <a:rPr lang="en-US" sz="2000" strike="sngStrike" dirty="0"/>
              <a:t>about </a:t>
            </a:r>
            <a:r>
              <a:rPr lang="en-US" sz="2000" dirty="0"/>
              <a:t>and to limit access </a:t>
            </a:r>
            <a:r>
              <a:rPr lang="en-US" sz="2000" strike="sngStrike" dirty="0"/>
              <a:t>to a hazardous area</a:t>
            </a:r>
            <a:r>
              <a:rPr lang="en-US" sz="2000" dirty="0"/>
              <a:t>.</a:t>
            </a:r>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17</a:t>
            </a:fld>
            <a:endParaRPr lang="en-US" dirty="0"/>
          </a:p>
        </p:txBody>
      </p:sp>
    </p:spTree>
    <p:extLst>
      <p:ext uri="{BB962C8B-B14F-4D97-AF65-F5344CB8AC3E}">
        <p14:creationId xmlns:p14="http://schemas.microsoft.com/office/powerpoint/2010/main" val="767377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6275" y="5943600"/>
            <a:ext cx="3107526" cy="457200"/>
          </a:xfrm>
        </p:spPr>
        <p:txBody>
          <a:bodyPr anchor="t">
            <a:normAutofit/>
          </a:bodyPr>
          <a:lstStyle/>
          <a:p>
            <a:pPr algn="l"/>
            <a:r>
              <a:rPr lang="en-US" sz="2400" dirty="0" smtClean="0"/>
              <a:t>Article 100</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480185"/>
            <a:ext cx="3931920" cy="4387216"/>
          </a:xfrm>
        </p:spPr>
        <p:txBody>
          <a:bodyPr>
            <a:normAutofit fontScale="92500" lnSpcReduction="20000"/>
          </a:bodyPr>
          <a:lstStyle/>
          <a:p>
            <a:r>
              <a:rPr lang="en-US" sz="2000" b="1" dirty="0" smtClean="0"/>
              <a:t>Boundary, Prohibited Approach.  </a:t>
            </a:r>
            <a:r>
              <a:rPr lang="en-US" sz="2000" dirty="0" smtClean="0"/>
              <a:t>An approach limit at a distance from an exposed energized electrical conductor or circuit part within which work is considered the same as making contact with the electrical conductor or circuit part.</a:t>
            </a:r>
            <a:endParaRPr lang="en-US" sz="2000" b="1" dirty="0" smtClean="0"/>
          </a:p>
          <a:p>
            <a:endParaRPr lang="en-US" sz="2000" b="1" dirty="0" smtClean="0"/>
          </a:p>
          <a:p>
            <a:r>
              <a:rPr lang="en-US" sz="2000" b="1" dirty="0" smtClean="0"/>
              <a:t>Device.</a:t>
            </a:r>
          </a:p>
          <a:p>
            <a:pPr marL="0" indent="0">
              <a:buNone/>
            </a:pPr>
            <a:r>
              <a:rPr lang="en-US" sz="2000" dirty="0" smtClean="0"/>
              <a:t>A unit of an electrical system that carries or controls electric energy as its principal function.</a:t>
            </a:r>
          </a:p>
          <a:p>
            <a:endParaRPr lang="en-US" sz="2000" dirty="0">
              <a:solidFill>
                <a:srgbClr val="1E2960"/>
              </a:solidFill>
              <a:latin typeface="ArialMT"/>
            </a:endParaRPr>
          </a:p>
        </p:txBody>
      </p:sp>
      <p:sp>
        <p:nvSpPr>
          <p:cNvPr id="8" name="Content Placeholder 7"/>
          <p:cNvSpPr>
            <a:spLocks noGrp="1"/>
          </p:cNvSpPr>
          <p:nvPr>
            <p:ph sz="quarter" idx="4"/>
          </p:nvPr>
        </p:nvSpPr>
        <p:spPr>
          <a:xfrm>
            <a:off x="4652169" y="1447799"/>
            <a:ext cx="3931920" cy="4419601"/>
          </a:xfrm>
        </p:spPr>
        <p:txBody>
          <a:bodyPr>
            <a:normAutofit fontScale="92500" lnSpcReduction="20000"/>
          </a:bodyPr>
          <a:lstStyle/>
          <a:p>
            <a:r>
              <a:rPr lang="en-US" sz="2000" b="1" strike="sngStrike" dirty="0"/>
              <a:t>Boundary, Prohibited Approach.  </a:t>
            </a:r>
            <a:r>
              <a:rPr lang="en-US" sz="2000" strike="sngStrike" dirty="0"/>
              <a:t>An approach limit at a distance from an exposed energized electrical conductor or circuit part within which work is considered the same as making contact with the electrical conductor or circuit part.</a:t>
            </a:r>
            <a:endParaRPr lang="en-US" sz="2000" b="1" strike="sngStrike" dirty="0"/>
          </a:p>
          <a:p>
            <a:endParaRPr lang="en-US" sz="2000" b="1" dirty="0" smtClean="0"/>
          </a:p>
          <a:p>
            <a:r>
              <a:rPr lang="en-US" sz="2000" b="1" dirty="0"/>
              <a:t>Device.</a:t>
            </a:r>
          </a:p>
          <a:p>
            <a:pPr marL="0" indent="0">
              <a:buNone/>
            </a:pPr>
            <a:r>
              <a:rPr lang="en-US" sz="2000" dirty="0"/>
              <a:t>A unit of an electrical </a:t>
            </a:r>
            <a:r>
              <a:rPr lang="en-US" sz="2000" dirty="0" smtClean="0"/>
              <a:t>system</a:t>
            </a:r>
            <a:r>
              <a:rPr lang="en-US" sz="2000" u="sng" dirty="0" smtClean="0"/>
              <a:t>, other than a conductor,</a:t>
            </a:r>
            <a:r>
              <a:rPr lang="en-US" sz="2000" dirty="0" smtClean="0"/>
              <a:t> </a:t>
            </a:r>
            <a:r>
              <a:rPr lang="en-US" sz="2000" dirty="0"/>
              <a:t>that carries or controls electric energy as its principal function</a:t>
            </a:r>
            <a:r>
              <a:rPr lang="en-US" sz="2000" dirty="0" smtClean="0"/>
              <a:t>. [NEC change]</a:t>
            </a:r>
            <a:endParaRPr lang="en-US" sz="2000"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18</a:t>
            </a:fld>
            <a:endParaRPr lang="en-US" dirty="0"/>
          </a:p>
        </p:txBody>
      </p:sp>
    </p:spTree>
    <p:extLst>
      <p:ext uri="{BB962C8B-B14F-4D97-AF65-F5344CB8AC3E}">
        <p14:creationId xmlns:p14="http://schemas.microsoft.com/office/powerpoint/2010/main" val="3485795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6275" y="5943600"/>
            <a:ext cx="3107526" cy="457200"/>
          </a:xfrm>
        </p:spPr>
        <p:txBody>
          <a:bodyPr anchor="t">
            <a:normAutofit/>
          </a:bodyPr>
          <a:lstStyle/>
          <a:p>
            <a:pPr algn="l"/>
            <a:r>
              <a:rPr lang="en-US" sz="2400" dirty="0" smtClean="0"/>
              <a:t>Article 100</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480185"/>
            <a:ext cx="3931920" cy="4387216"/>
          </a:xfrm>
        </p:spPr>
        <p:txBody>
          <a:bodyPr>
            <a:normAutofit fontScale="85000" lnSpcReduction="20000"/>
          </a:bodyPr>
          <a:lstStyle/>
          <a:p>
            <a:r>
              <a:rPr lang="en-US" sz="2000" b="1" dirty="0" smtClean="0"/>
              <a:t>New definition</a:t>
            </a:r>
          </a:p>
          <a:p>
            <a:endParaRPr lang="en-US" sz="2000" b="1" dirty="0" smtClean="0"/>
          </a:p>
          <a:p>
            <a:endParaRPr lang="en-US" sz="2000" b="1" dirty="0" smtClean="0"/>
          </a:p>
          <a:p>
            <a:endParaRPr lang="en-US" sz="2000" b="1" dirty="0" smtClean="0"/>
          </a:p>
          <a:p>
            <a:r>
              <a:rPr lang="en-US" sz="2000" b="1" dirty="0" smtClean="0"/>
              <a:t>New definition</a:t>
            </a:r>
          </a:p>
          <a:p>
            <a:endParaRPr lang="en-US" sz="2000" b="1" dirty="0"/>
          </a:p>
          <a:p>
            <a:endParaRPr lang="en-US" sz="2000" b="1" dirty="0" smtClean="0"/>
          </a:p>
          <a:p>
            <a:endParaRPr lang="en-US" sz="2000" b="1" dirty="0"/>
          </a:p>
          <a:p>
            <a:endParaRPr lang="en-US" sz="2000" b="1" dirty="0" smtClean="0"/>
          </a:p>
          <a:p>
            <a:r>
              <a:rPr lang="en-US" sz="2000" b="1" dirty="0" smtClean="0"/>
              <a:t>Incident Energy.</a:t>
            </a:r>
            <a:r>
              <a:rPr lang="en-US" sz="2000" dirty="0" smtClean="0"/>
              <a:t>  The amount of energy impressed on a surface, a certain distance from the source generated during an electrical arc event.  One of the units used to measure incident energy is calories per centimeter squared (</a:t>
            </a:r>
            <a:r>
              <a:rPr lang="en-US" sz="2000" dirty="0" err="1" smtClean="0"/>
              <a:t>cal</a:t>
            </a:r>
            <a:r>
              <a:rPr lang="en-US" sz="2000" dirty="0" smtClean="0"/>
              <a:t>/cm</a:t>
            </a:r>
            <a:r>
              <a:rPr lang="en-US" sz="2000" baseline="30000" dirty="0" smtClean="0"/>
              <a:t>2</a:t>
            </a:r>
            <a:r>
              <a:rPr lang="en-US" sz="2000" dirty="0" smtClean="0"/>
              <a:t>).</a:t>
            </a:r>
            <a:endParaRPr lang="en-US" sz="2000" b="1" baseline="30000" dirty="0" smtClean="0"/>
          </a:p>
        </p:txBody>
      </p:sp>
      <p:sp>
        <p:nvSpPr>
          <p:cNvPr id="8" name="Content Placeholder 7"/>
          <p:cNvSpPr>
            <a:spLocks noGrp="1"/>
          </p:cNvSpPr>
          <p:nvPr>
            <p:ph sz="quarter" idx="4"/>
          </p:nvPr>
        </p:nvSpPr>
        <p:spPr>
          <a:xfrm>
            <a:off x="4652169" y="1447799"/>
            <a:ext cx="3931920" cy="4419601"/>
          </a:xfrm>
        </p:spPr>
        <p:txBody>
          <a:bodyPr>
            <a:normAutofit fontScale="85000" lnSpcReduction="10000"/>
          </a:bodyPr>
          <a:lstStyle/>
          <a:p>
            <a:r>
              <a:rPr lang="en-US" sz="2100" b="1" u="sng" dirty="0" smtClean="0"/>
              <a:t>Hazard.  </a:t>
            </a:r>
            <a:r>
              <a:rPr lang="en-US" sz="2100" u="sng" dirty="0" smtClean="0"/>
              <a:t>A source of possible injury or damage to health.</a:t>
            </a:r>
            <a:endParaRPr lang="en-US" sz="2100" b="1" u="sng" strike="sngStrike" dirty="0"/>
          </a:p>
          <a:p>
            <a:endParaRPr lang="en-US" sz="2100" b="1" dirty="0" smtClean="0"/>
          </a:p>
          <a:p>
            <a:r>
              <a:rPr lang="en-US" sz="2100" b="1" u="sng" dirty="0" smtClean="0"/>
              <a:t>Hazardous.</a:t>
            </a:r>
            <a:endParaRPr lang="en-US" sz="2100" b="1" u="sng" dirty="0"/>
          </a:p>
          <a:p>
            <a:pPr marL="283464" lvl="1" indent="0">
              <a:buNone/>
            </a:pPr>
            <a:r>
              <a:rPr lang="en-US" sz="2100" u="sng" dirty="0" smtClean="0"/>
              <a:t>Involving exposure to at least one hazard.</a:t>
            </a:r>
          </a:p>
          <a:p>
            <a:pPr marL="283464" lvl="1" indent="0">
              <a:buNone/>
            </a:pPr>
            <a:endParaRPr lang="en-US" sz="2100" u="sng" dirty="0"/>
          </a:p>
          <a:p>
            <a:r>
              <a:rPr lang="en-US" sz="2000" b="1" dirty="0"/>
              <a:t>Incident Energy.</a:t>
            </a:r>
            <a:r>
              <a:rPr lang="en-US" sz="2000" dirty="0"/>
              <a:t>  The amount of </a:t>
            </a:r>
            <a:r>
              <a:rPr lang="en-US" sz="2000" u="sng" dirty="0" smtClean="0"/>
              <a:t>thermal</a:t>
            </a:r>
            <a:r>
              <a:rPr lang="en-US" sz="2000" dirty="0" smtClean="0"/>
              <a:t> energy </a:t>
            </a:r>
            <a:r>
              <a:rPr lang="en-US" sz="2000" dirty="0"/>
              <a:t>impressed on a surface, a certain distance from the source generated during an electrical arc event. </a:t>
            </a:r>
            <a:r>
              <a:rPr lang="en-US" sz="2000" dirty="0" smtClean="0"/>
              <a:t>Incident </a:t>
            </a:r>
            <a:r>
              <a:rPr lang="en-US" sz="2000" dirty="0"/>
              <a:t>energy is </a:t>
            </a:r>
            <a:r>
              <a:rPr lang="en-US" sz="2000" u="sng" dirty="0" smtClean="0"/>
              <a:t>typically expressed in</a:t>
            </a:r>
            <a:r>
              <a:rPr lang="en-US" sz="2000" dirty="0" smtClean="0"/>
              <a:t> calories </a:t>
            </a:r>
            <a:r>
              <a:rPr lang="en-US" sz="2000" dirty="0"/>
              <a:t>per </a:t>
            </a:r>
            <a:r>
              <a:rPr lang="en-US" sz="2000" u="sng" dirty="0" smtClean="0"/>
              <a:t>square centimeter</a:t>
            </a:r>
            <a:r>
              <a:rPr lang="en-US" sz="2000" dirty="0" smtClean="0"/>
              <a:t> (</a:t>
            </a:r>
            <a:r>
              <a:rPr lang="en-US" sz="2000" dirty="0" err="1" smtClean="0"/>
              <a:t>cal</a:t>
            </a:r>
            <a:r>
              <a:rPr lang="en-US" sz="2000" dirty="0" smtClean="0"/>
              <a:t>/cm</a:t>
            </a:r>
            <a:r>
              <a:rPr lang="en-US" sz="2000" baseline="30000" dirty="0" smtClean="0"/>
              <a:t>2</a:t>
            </a:r>
            <a:r>
              <a:rPr lang="en-US" sz="2000" dirty="0" smtClean="0"/>
              <a:t>).</a:t>
            </a:r>
            <a:endParaRPr lang="en-US" sz="2000" u="sng" dirty="0"/>
          </a:p>
          <a:p>
            <a:pPr marL="0" indent="0">
              <a:buNone/>
            </a:pPr>
            <a:endParaRPr lang="en-US" sz="2000"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19</a:t>
            </a:fld>
            <a:endParaRPr lang="en-US" dirty="0"/>
          </a:p>
        </p:txBody>
      </p:sp>
    </p:spTree>
    <p:extLst>
      <p:ext uri="{BB962C8B-B14F-4D97-AF65-F5344CB8AC3E}">
        <p14:creationId xmlns:p14="http://schemas.microsoft.com/office/powerpoint/2010/main" val="4165465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6440"/>
            <a:ext cx="8229600" cy="670560"/>
          </a:xfrm>
        </p:spPr>
        <p:txBody>
          <a:bodyPr>
            <a:normAutofit/>
          </a:bodyPr>
          <a:lstStyle/>
          <a:p>
            <a:r>
              <a:rPr lang="en-US" dirty="0" smtClean="0"/>
              <a:t>Global Changes</a:t>
            </a:r>
            <a:endParaRPr lang="en-US" dirty="0"/>
          </a:p>
        </p:txBody>
      </p:sp>
      <p:sp>
        <p:nvSpPr>
          <p:cNvPr id="3" name="Text Placeholder 2"/>
          <p:cNvSpPr>
            <a:spLocks noGrp="1"/>
          </p:cNvSpPr>
          <p:nvPr>
            <p:ph type="body" idx="1"/>
          </p:nvPr>
        </p:nvSpPr>
        <p:spPr>
          <a:xfrm>
            <a:off x="609600" y="579438"/>
            <a:ext cx="3929544" cy="792162"/>
          </a:xfrm>
        </p:spPr>
        <p:txBody>
          <a:bodyPr/>
          <a:lstStyle/>
          <a:p>
            <a:endParaRPr lang="en-US" dirty="0"/>
          </a:p>
        </p:txBody>
      </p:sp>
      <p:sp>
        <p:nvSpPr>
          <p:cNvPr id="4" name="Text Placeholder 3"/>
          <p:cNvSpPr>
            <a:spLocks noGrp="1"/>
          </p:cNvSpPr>
          <p:nvPr>
            <p:ph type="body" sz="half" idx="3"/>
          </p:nvPr>
        </p:nvSpPr>
        <p:spPr/>
        <p:txBody>
          <a:bodyPr/>
          <a:lstStyle/>
          <a:p>
            <a:endParaRPr lang="en-US"/>
          </a:p>
        </p:txBody>
      </p:sp>
      <p:pic>
        <p:nvPicPr>
          <p:cNvPr id="8" name="Content Placeholder 7"/>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752600" y="472440"/>
            <a:ext cx="5334000" cy="5334000"/>
          </a:xfrm>
        </p:spPr>
      </p:pic>
      <p:sp>
        <p:nvSpPr>
          <p:cNvPr id="7" name="Slide Number Placeholder 6"/>
          <p:cNvSpPr>
            <a:spLocks noGrp="1"/>
          </p:cNvSpPr>
          <p:nvPr>
            <p:ph type="sldNum" sz="quarter" idx="12"/>
          </p:nvPr>
        </p:nvSpPr>
        <p:spPr/>
        <p:txBody>
          <a:bodyPr/>
          <a:lstStyle/>
          <a:p>
            <a:fld id="{3730A866-3DAE-4EE5-B7C5-FF5650D5BC01}" type="slidenum">
              <a:rPr lang="en-US" smtClean="0">
                <a:solidFill>
                  <a:srgbClr val="E3DED1">
                    <a:shade val="50000"/>
                  </a:srgbClr>
                </a:solidFill>
              </a:rPr>
              <a:pPr/>
              <a:t>2</a:t>
            </a:fld>
            <a:endParaRPr lang="en-US">
              <a:solidFill>
                <a:srgbClr val="E3DED1">
                  <a:shade val="50000"/>
                </a:srgbClr>
              </a:solidFill>
            </a:endParaRPr>
          </a:p>
        </p:txBody>
      </p:sp>
    </p:spTree>
    <p:extLst>
      <p:ext uri="{BB962C8B-B14F-4D97-AF65-F5344CB8AC3E}">
        <p14:creationId xmlns:p14="http://schemas.microsoft.com/office/powerpoint/2010/main" val="1420488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6275" y="5943600"/>
            <a:ext cx="3107526" cy="457200"/>
          </a:xfrm>
        </p:spPr>
        <p:txBody>
          <a:bodyPr anchor="t">
            <a:normAutofit/>
          </a:bodyPr>
          <a:lstStyle/>
          <a:p>
            <a:pPr algn="l"/>
            <a:r>
              <a:rPr lang="en-US" sz="2400" dirty="0" smtClean="0"/>
              <a:t>Article 100</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480185"/>
            <a:ext cx="3931920" cy="4387216"/>
          </a:xfrm>
        </p:spPr>
        <p:txBody>
          <a:bodyPr>
            <a:normAutofit fontScale="77500" lnSpcReduction="20000"/>
          </a:bodyPr>
          <a:lstStyle/>
          <a:p>
            <a:r>
              <a:rPr lang="en-US" sz="2000" b="1" dirty="0" smtClean="0"/>
              <a:t>Luminaire.  </a:t>
            </a:r>
            <a:r>
              <a:rPr lang="en-US" sz="2000" dirty="0" smtClean="0"/>
              <a:t>A complete lighting unit consisting of a lamp or lamps, together with the parts designed to distribute the light, to position and protect the lamps and ballast (where applicable), and to connect the lamps to the power supply…</a:t>
            </a:r>
            <a:endParaRPr lang="en-US" sz="2000" b="1" dirty="0" smtClean="0"/>
          </a:p>
          <a:p>
            <a:endParaRPr lang="en-US" sz="2000" b="1" dirty="0" smtClean="0"/>
          </a:p>
          <a:p>
            <a:endParaRPr lang="en-US" sz="2000" b="1" dirty="0" smtClean="0"/>
          </a:p>
          <a:p>
            <a:endParaRPr lang="en-US" sz="2000" b="1" dirty="0" smtClean="0"/>
          </a:p>
          <a:p>
            <a:endParaRPr lang="en-US" sz="2000" b="1" dirty="0"/>
          </a:p>
          <a:p>
            <a:r>
              <a:rPr lang="en-US" sz="2000" b="1" dirty="0" smtClean="0"/>
              <a:t>Qualified Person.  </a:t>
            </a:r>
            <a:r>
              <a:rPr lang="en-US" sz="2000" dirty="0" smtClean="0"/>
              <a:t>One who has skills and knowledge related to the construction and operation of the electrical equipment and installations and has received safety training to recognize and avoid the hazards involved.</a:t>
            </a:r>
            <a:endParaRPr lang="en-US" sz="2000" b="1" dirty="0" smtClean="0"/>
          </a:p>
          <a:p>
            <a:endParaRPr lang="en-US" sz="2000" b="1" dirty="0"/>
          </a:p>
          <a:p>
            <a:endParaRPr lang="en-US" sz="2000" b="1" dirty="0" smtClean="0"/>
          </a:p>
          <a:p>
            <a:endParaRPr lang="en-US" sz="2000" b="1" dirty="0"/>
          </a:p>
        </p:txBody>
      </p:sp>
      <p:sp>
        <p:nvSpPr>
          <p:cNvPr id="8" name="Content Placeholder 7"/>
          <p:cNvSpPr>
            <a:spLocks noGrp="1"/>
          </p:cNvSpPr>
          <p:nvPr>
            <p:ph sz="quarter" idx="4"/>
          </p:nvPr>
        </p:nvSpPr>
        <p:spPr>
          <a:xfrm>
            <a:off x="4652169" y="1447799"/>
            <a:ext cx="3931920" cy="4343401"/>
          </a:xfrm>
        </p:spPr>
        <p:txBody>
          <a:bodyPr>
            <a:normAutofit fontScale="92500" lnSpcReduction="20000"/>
          </a:bodyPr>
          <a:lstStyle/>
          <a:p>
            <a:r>
              <a:rPr lang="en-US" sz="1800" b="1" dirty="0"/>
              <a:t>Luminaire.  </a:t>
            </a:r>
            <a:r>
              <a:rPr lang="en-US" sz="1800" dirty="0"/>
              <a:t>A complete lighting unit consisting of </a:t>
            </a:r>
            <a:r>
              <a:rPr lang="en-US" sz="1800" u="sng" dirty="0" smtClean="0"/>
              <a:t>a light source, such as </a:t>
            </a:r>
            <a:r>
              <a:rPr lang="en-US" sz="1800" dirty="0" smtClean="0"/>
              <a:t>a  </a:t>
            </a:r>
            <a:r>
              <a:rPr lang="en-US" sz="1800" dirty="0"/>
              <a:t>lamp or lamps, together with the parts designed to</a:t>
            </a:r>
            <a:r>
              <a:rPr lang="en-US" sz="1800" u="sng" dirty="0"/>
              <a:t> </a:t>
            </a:r>
            <a:r>
              <a:rPr lang="en-US" sz="1800" u="sng" dirty="0" smtClean="0"/>
              <a:t>position</a:t>
            </a:r>
            <a:r>
              <a:rPr lang="en-US" sz="1800" dirty="0" smtClean="0"/>
              <a:t> the light </a:t>
            </a:r>
            <a:r>
              <a:rPr lang="en-US" sz="1800" u="sng" dirty="0" smtClean="0"/>
              <a:t>source</a:t>
            </a:r>
            <a:r>
              <a:rPr lang="en-US" sz="1800" dirty="0" smtClean="0"/>
              <a:t>, and </a:t>
            </a:r>
            <a:r>
              <a:rPr lang="en-US" sz="1800" u="sng" dirty="0" smtClean="0"/>
              <a:t>connect it</a:t>
            </a:r>
            <a:r>
              <a:rPr lang="en-US" sz="1800" dirty="0" smtClean="0"/>
              <a:t> to </a:t>
            </a:r>
            <a:r>
              <a:rPr lang="en-US" sz="1800" dirty="0"/>
              <a:t>the power supply</a:t>
            </a:r>
            <a:r>
              <a:rPr lang="en-US" sz="1800" dirty="0" smtClean="0"/>
              <a:t>…[NEC change]</a:t>
            </a:r>
            <a:endParaRPr lang="en-US" sz="1800" b="1" dirty="0"/>
          </a:p>
          <a:p>
            <a:endParaRPr lang="en-US" sz="1800" b="1" dirty="0"/>
          </a:p>
          <a:p>
            <a:endParaRPr lang="en-US" sz="2100" b="1" dirty="0" smtClean="0"/>
          </a:p>
          <a:p>
            <a:pPr marL="0" indent="0">
              <a:buNone/>
            </a:pPr>
            <a:endParaRPr lang="en-US" sz="2100" b="1" dirty="0" smtClean="0"/>
          </a:p>
          <a:p>
            <a:r>
              <a:rPr lang="en-US" sz="1800" b="1" dirty="0"/>
              <a:t>Qualified Person.  </a:t>
            </a:r>
            <a:r>
              <a:rPr lang="en-US" sz="1800" dirty="0"/>
              <a:t>One who has </a:t>
            </a:r>
            <a:r>
              <a:rPr lang="en-US" sz="1800" u="sng" dirty="0" smtClean="0"/>
              <a:t>demonstrated</a:t>
            </a:r>
            <a:r>
              <a:rPr lang="en-US" sz="1800" dirty="0" smtClean="0"/>
              <a:t> skills </a:t>
            </a:r>
            <a:r>
              <a:rPr lang="en-US" sz="1800" dirty="0"/>
              <a:t>and knowledge related to the construction and operation of </a:t>
            </a:r>
            <a:r>
              <a:rPr lang="en-US" sz="1800" dirty="0" smtClean="0"/>
              <a:t>electrical </a:t>
            </a:r>
            <a:r>
              <a:rPr lang="en-US" sz="1800" dirty="0"/>
              <a:t>equipment and installations and has received safety training to </a:t>
            </a:r>
            <a:r>
              <a:rPr lang="en-US" sz="1800" u="sng" dirty="0" smtClean="0"/>
              <a:t>identify</a:t>
            </a:r>
            <a:r>
              <a:rPr lang="en-US" sz="1800" dirty="0" smtClean="0"/>
              <a:t> </a:t>
            </a:r>
            <a:r>
              <a:rPr lang="en-US" sz="1800" dirty="0"/>
              <a:t>and avoid the hazards involved.</a:t>
            </a:r>
            <a:endParaRPr lang="en-US" sz="18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20</a:t>
            </a:fld>
            <a:endParaRPr lang="en-US" dirty="0"/>
          </a:p>
        </p:txBody>
      </p:sp>
    </p:spTree>
    <p:extLst>
      <p:ext uri="{BB962C8B-B14F-4D97-AF65-F5344CB8AC3E}">
        <p14:creationId xmlns:p14="http://schemas.microsoft.com/office/powerpoint/2010/main" val="4135734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6275" y="5943600"/>
            <a:ext cx="3107526" cy="457200"/>
          </a:xfrm>
        </p:spPr>
        <p:txBody>
          <a:bodyPr anchor="t">
            <a:normAutofit/>
          </a:bodyPr>
          <a:lstStyle/>
          <a:p>
            <a:pPr algn="l"/>
            <a:r>
              <a:rPr lang="en-US" sz="2400" dirty="0" smtClean="0"/>
              <a:t>Article 100</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480185"/>
            <a:ext cx="3931920" cy="4387216"/>
          </a:xfrm>
        </p:spPr>
        <p:txBody>
          <a:bodyPr>
            <a:normAutofit fontScale="85000" lnSpcReduction="20000"/>
          </a:bodyPr>
          <a:lstStyle/>
          <a:p>
            <a:r>
              <a:rPr lang="en-US" sz="2000" b="1" dirty="0" smtClean="0"/>
              <a:t>Raceway.  </a:t>
            </a:r>
            <a:r>
              <a:rPr lang="en-US" sz="1800" dirty="0" smtClean="0"/>
              <a:t>An enclosed channel of metal or nonmetallic materials designed expressly for holding wires, cables, or </a:t>
            </a:r>
            <a:r>
              <a:rPr lang="en-US" sz="1800" dirty="0" err="1" smtClean="0"/>
              <a:t>busbars</a:t>
            </a:r>
            <a:r>
              <a:rPr lang="en-US" sz="1800" dirty="0" smtClean="0"/>
              <a:t>, with additional functions as permitted in this standard.  Raceways include, but are not limited to, rigid metal conduit, rigid nonmetallic conduit, intermediate metal conduit, </a:t>
            </a:r>
            <a:r>
              <a:rPr lang="en-US" sz="1800" dirty="0" err="1" smtClean="0"/>
              <a:t>liquidtight</a:t>
            </a:r>
            <a:r>
              <a:rPr lang="en-US" sz="1800" dirty="0" smtClean="0"/>
              <a:t> flexible conduit, flexible metallic tubing, flexible metal conduit, electrical metallic tubing, electrical nonmetallic tubing, underfloor raceways, cellular concrete floor raceways, cellular metal floor raceways, surface raceways, </a:t>
            </a:r>
            <a:r>
              <a:rPr lang="en-US" sz="1800" dirty="0" err="1" smtClean="0"/>
              <a:t>wireways</a:t>
            </a:r>
            <a:r>
              <a:rPr lang="en-US" sz="1800" dirty="0" smtClean="0"/>
              <a:t>, and </a:t>
            </a:r>
            <a:r>
              <a:rPr lang="en-US" sz="1800" dirty="0" err="1" smtClean="0"/>
              <a:t>busways</a:t>
            </a:r>
            <a:r>
              <a:rPr lang="en-US" sz="1800" dirty="0" smtClean="0"/>
              <a:t>. </a:t>
            </a:r>
            <a:endParaRPr lang="en-US" sz="1800" b="1" dirty="0" smtClean="0"/>
          </a:p>
          <a:p>
            <a:endParaRPr lang="en-US" sz="2000" b="1" dirty="0" smtClean="0"/>
          </a:p>
          <a:p>
            <a:r>
              <a:rPr lang="en-US" sz="2000" b="1" dirty="0" smtClean="0"/>
              <a:t>New </a:t>
            </a:r>
            <a:r>
              <a:rPr lang="en-US" sz="2000" b="1" dirty="0" err="1" smtClean="0"/>
              <a:t>defintion</a:t>
            </a:r>
            <a:endParaRPr lang="en-US" sz="2000" b="1" dirty="0" smtClean="0"/>
          </a:p>
          <a:p>
            <a:endParaRPr lang="en-US" sz="2000" b="1" dirty="0"/>
          </a:p>
          <a:p>
            <a:endParaRPr lang="en-US" sz="2000" b="1" dirty="0" smtClean="0"/>
          </a:p>
          <a:p>
            <a:endParaRPr lang="en-US" sz="2000" b="1" dirty="0"/>
          </a:p>
        </p:txBody>
      </p:sp>
      <p:sp>
        <p:nvSpPr>
          <p:cNvPr id="8" name="Content Placeholder 7"/>
          <p:cNvSpPr>
            <a:spLocks noGrp="1"/>
          </p:cNvSpPr>
          <p:nvPr>
            <p:ph sz="quarter" idx="4"/>
          </p:nvPr>
        </p:nvSpPr>
        <p:spPr>
          <a:xfrm>
            <a:off x="4652169" y="1447799"/>
            <a:ext cx="3931920" cy="4495801"/>
          </a:xfrm>
        </p:spPr>
        <p:txBody>
          <a:bodyPr>
            <a:normAutofit fontScale="55000" lnSpcReduction="20000"/>
          </a:bodyPr>
          <a:lstStyle/>
          <a:p>
            <a:r>
              <a:rPr lang="en-US" sz="3400" b="1" dirty="0" smtClean="0"/>
              <a:t>Raceway. </a:t>
            </a:r>
            <a:r>
              <a:rPr lang="en-US" sz="3400" dirty="0"/>
              <a:t>An enclosed channel of metal or nonmetallic materials designed expressly for holding wires, cables, or </a:t>
            </a:r>
            <a:r>
              <a:rPr lang="en-US" sz="3400" dirty="0" err="1"/>
              <a:t>busbars</a:t>
            </a:r>
            <a:r>
              <a:rPr lang="en-US" sz="3400" dirty="0"/>
              <a:t>, with additional functions as permitted in this standard.</a:t>
            </a:r>
            <a:r>
              <a:rPr lang="en-US" sz="3400" dirty="0" smtClean="0"/>
              <a:t>[NEC change]</a:t>
            </a:r>
            <a:endParaRPr lang="en-US" sz="3400" b="1" dirty="0"/>
          </a:p>
          <a:p>
            <a:endParaRPr lang="en-US" sz="3400" b="1" dirty="0"/>
          </a:p>
          <a:p>
            <a:endParaRPr lang="en-US" sz="3400" b="1" dirty="0" smtClean="0"/>
          </a:p>
          <a:p>
            <a:pPr marL="0" indent="0">
              <a:buNone/>
            </a:pPr>
            <a:endParaRPr lang="en-US" sz="2600" b="1" dirty="0" smtClean="0"/>
          </a:p>
          <a:p>
            <a:endParaRPr lang="en-US" sz="2600" b="1" dirty="0" smtClean="0"/>
          </a:p>
          <a:p>
            <a:r>
              <a:rPr lang="en-US" sz="3100" b="1" u="sng" dirty="0" smtClean="0"/>
              <a:t>Risk.  </a:t>
            </a:r>
            <a:r>
              <a:rPr lang="en-US" sz="3100" u="sng" dirty="0" smtClean="0"/>
              <a:t>A combination of the likelihood of occurrence of injury or damage to health and the severity of injury or damage to health that results from a hazard</a:t>
            </a:r>
            <a:r>
              <a:rPr lang="en-US" sz="3100" dirty="0" smtClean="0"/>
              <a:t>.</a:t>
            </a:r>
            <a:endParaRPr lang="en-US" sz="31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21</a:t>
            </a:fld>
            <a:endParaRPr lang="en-US" dirty="0"/>
          </a:p>
        </p:txBody>
      </p:sp>
    </p:spTree>
    <p:extLst>
      <p:ext uri="{BB962C8B-B14F-4D97-AF65-F5344CB8AC3E}">
        <p14:creationId xmlns:p14="http://schemas.microsoft.com/office/powerpoint/2010/main" val="1534070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6275" y="5943600"/>
            <a:ext cx="3107526" cy="457200"/>
          </a:xfrm>
        </p:spPr>
        <p:txBody>
          <a:bodyPr anchor="t">
            <a:normAutofit/>
          </a:bodyPr>
          <a:lstStyle/>
          <a:p>
            <a:pPr algn="l"/>
            <a:r>
              <a:rPr lang="en-US" sz="2400" dirty="0" smtClean="0"/>
              <a:t>Article 100</a:t>
            </a:r>
            <a:endParaRPr lang="en-US" sz="2400" dirty="0"/>
          </a:p>
        </p:txBody>
      </p:sp>
      <p:sp>
        <p:nvSpPr>
          <p:cNvPr id="5" name="Text Placeholder 4"/>
          <p:cNvSpPr>
            <a:spLocks noGrp="1"/>
          </p:cNvSpPr>
          <p:nvPr>
            <p:ph type="body" idx="1"/>
          </p:nvPr>
        </p:nvSpPr>
        <p:spPr>
          <a:xfrm>
            <a:off x="556260" y="533400"/>
            <a:ext cx="3931920" cy="632619"/>
          </a:xfrm>
        </p:spPr>
        <p:txBody>
          <a:bodyPr>
            <a:normAutofit/>
          </a:bodyPr>
          <a:lstStyle/>
          <a:p>
            <a:r>
              <a:rPr lang="en-US" dirty="0" smtClean="0"/>
              <a:t>2012 NFPA 70E®</a:t>
            </a:r>
            <a:endParaRPr lang="en-US" dirty="0"/>
          </a:p>
        </p:txBody>
      </p:sp>
      <p:sp>
        <p:nvSpPr>
          <p:cNvPr id="7" name="Text Placeholder 6"/>
          <p:cNvSpPr>
            <a:spLocks noGrp="1"/>
          </p:cNvSpPr>
          <p:nvPr>
            <p:ph type="body" sz="half" idx="3"/>
          </p:nvPr>
        </p:nvSpPr>
        <p:spPr>
          <a:xfrm>
            <a:off x="4652169" y="457200"/>
            <a:ext cx="3931920" cy="838200"/>
          </a:xfrm>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480185"/>
            <a:ext cx="3931920" cy="4387216"/>
          </a:xfrm>
        </p:spPr>
        <p:txBody>
          <a:bodyPr>
            <a:normAutofit lnSpcReduction="10000"/>
          </a:bodyPr>
          <a:lstStyle/>
          <a:p>
            <a:r>
              <a:rPr lang="en-US" sz="2000" b="1" dirty="0" smtClean="0"/>
              <a:t>New definition</a:t>
            </a:r>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r>
              <a:rPr lang="en-US" sz="2000" b="1" dirty="0" smtClean="0"/>
              <a:t>Ventilated.</a:t>
            </a:r>
            <a:r>
              <a:rPr lang="en-US" sz="2000" dirty="0" smtClean="0"/>
              <a:t>  Provided with a means to permit circulation of air sufficient to remove an excess of heat, fumes, or vapors.</a:t>
            </a:r>
            <a:endParaRPr lang="en-US" sz="2000" b="1" dirty="0" smtClean="0"/>
          </a:p>
          <a:p>
            <a:endParaRPr lang="en-US" sz="2000" b="1" dirty="0"/>
          </a:p>
        </p:txBody>
      </p:sp>
      <p:sp>
        <p:nvSpPr>
          <p:cNvPr id="8" name="Content Placeholder 7"/>
          <p:cNvSpPr>
            <a:spLocks noGrp="1"/>
          </p:cNvSpPr>
          <p:nvPr>
            <p:ph sz="quarter" idx="4"/>
          </p:nvPr>
        </p:nvSpPr>
        <p:spPr>
          <a:xfrm>
            <a:off x="4652169" y="1447799"/>
            <a:ext cx="3931920" cy="4495801"/>
          </a:xfrm>
        </p:spPr>
        <p:txBody>
          <a:bodyPr>
            <a:normAutofit fontScale="47500" lnSpcReduction="20000"/>
          </a:bodyPr>
          <a:lstStyle/>
          <a:p>
            <a:r>
              <a:rPr lang="en-US" sz="3400" b="1" u="sng" dirty="0" smtClean="0"/>
              <a:t>Risk Assessment. </a:t>
            </a:r>
            <a:r>
              <a:rPr lang="en-US" sz="3400" u="sng" dirty="0"/>
              <a:t>An </a:t>
            </a:r>
            <a:r>
              <a:rPr lang="en-US" sz="3400" u="sng" dirty="0" smtClean="0"/>
              <a:t>overall process that identifies hazards, estimates the potential severity of injury or damage top health, estimates the likelihood of occurrence of injury or damage to health and determines if protective measures are required.</a:t>
            </a:r>
          </a:p>
          <a:p>
            <a:pPr marL="521208" lvl="2" indent="0">
              <a:buNone/>
            </a:pPr>
            <a:r>
              <a:rPr lang="en-US" sz="2800" u="sng" dirty="0" smtClean="0"/>
              <a:t>Informational Note: As used in this standard, </a:t>
            </a:r>
            <a:r>
              <a:rPr lang="en-US" sz="2800" i="1" u="sng" dirty="0" smtClean="0"/>
              <a:t>arc flash risk assessment</a:t>
            </a:r>
            <a:r>
              <a:rPr lang="en-US" sz="2800" u="sng" dirty="0" smtClean="0"/>
              <a:t> and </a:t>
            </a:r>
            <a:r>
              <a:rPr lang="en-US" sz="2800" i="1" u="sng" dirty="0" smtClean="0"/>
              <a:t>shock risk assessment</a:t>
            </a:r>
            <a:r>
              <a:rPr lang="en-US" sz="2800" u="sng" dirty="0" smtClean="0"/>
              <a:t> are types of risk assessments.</a:t>
            </a:r>
            <a:endParaRPr lang="en-US" sz="2800" u="sng" dirty="0"/>
          </a:p>
          <a:p>
            <a:endParaRPr lang="en-US" sz="3400" b="1" dirty="0" smtClean="0"/>
          </a:p>
          <a:p>
            <a:pPr marL="0" indent="0">
              <a:buNone/>
            </a:pPr>
            <a:endParaRPr lang="en-US" sz="3400" b="1" dirty="0"/>
          </a:p>
          <a:p>
            <a:r>
              <a:rPr lang="en-US" sz="4200" b="1" strike="sngStrike" dirty="0" smtClean="0"/>
              <a:t>Ventilated</a:t>
            </a:r>
            <a:r>
              <a:rPr lang="en-US" sz="4200" b="1" strike="sngStrike" dirty="0"/>
              <a:t>.</a:t>
            </a:r>
            <a:r>
              <a:rPr lang="en-US" sz="4200" strike="sngStrike" dirty="0"/>
              <a:t>  Provided with a means to permit circulation of air sufficient to remove an excess of heat, fumes, or vapors.</a:t>
            </a:r>
            <a:endParaRPr lang="en-US" sz="4200" b="1" strike="sngStrike" dirty="0"/>
          </a:p>
          <a:p>
            <a:endParaRPr lang="en-US" sz="42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22</a:t>
            </a:fld>
            <a:endParaRPr lang="en-US" dirty="0"/>
          </a:p>
        </p:txBody>
      </p:sp>
    </p:spTree>
    <p:extLst>
      <p:ext uri="{BB962C8B-B14F-4D97-AF65-F5344CB8AC3E}">
        <p14:creationId xmlns:p14="http://schemas.microsoft.com/office/powerpoint/2010/main" val="4110394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6275" y="5943600"/>
            <a:ext cx="3107526" cy="457200"/>
          </a:xfrm>
        </p:spPr>
        <p:txBody>
          <a:bodyPr anchor="t">
            <a:normAutofit/>
          </a:bodyPr>
          <a:lstStyle/>
          <a:p>
            <a:pPr algn="l"/>
            <a:r>
              <a:rPr lang="en-US" sz="2400" dirty="0" smtClean="0"/>
              <a:t>Article 100</a:t>
            </a:r>
            <a:endParaRPr lang="en-US" sz="24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480185"/>
            <a:ext cx="3931920" cy="3853815"/>
          </a:xfrm>
        </p:spPr>
        <p:txBody>
          <a:bodyPr>
            <a:normAutofit lnSpcReduction="10000"/>
          </a:bodyPr>
          <a:lstStyle/>
          <a:p>
            <a:r>
              <a:rPr lang="en-US" sz="2000" b="1" dirty="0" smtClean="0"/>
              <a:t>Voltage, Nominal.</a:t>
            </a:r>
            <a:r>
              <a:rPr lang="en-US" sz="2000" dirty="0" smtClean="0"/>
              <a:t>  A nominal value assigned to a circuit or system for the purpose of conveniently designating its voltage class (e.g., 120/240 volts, 480Y/277 volts, 600 volts).  The actual voltage at which a circuit operates can vary from the nominal within a range that permits satisfactory operation of equipment.</a:t>
            </a:r>
            <a:endParaRPr lang="en-US" sz="2000" b="1" dirty="0" smtClean="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p:txBody>
      </p:sp>
      <p:sp>
        <p:nvSpPr>
          <p:cNvPr id="8" name="Content Placeholder 7"/>
          <p:cNvSpPr>
            <a:spLocks noGrp="1"/>
          </p:cNvSpPr>
          <p:nvPr>
            <p:ph sz="quarter" idx="4"/>
          </p:nvPr>
        </p:nvSpPr>
        <p:spPr>
          <a:xfrm>
            <a:off x="4652169" y="1480185"/>
            <a:ext cx="3931920" cy="4006215"/>
          </a:xfrm>
        </p:spPr>
        <p:txBody>
          <a:bodyPr>
            <a:normAutofit fontScale="55000" lnSpcReduction="20000"/>
          </a:bodyPr>
          <a:lstStyle/>
          <a:p>
            <a:r>
              <a:rPr lang="en-US" sz="3600" b="1" dirty="0" smtClean="0"/>
              <a:t>Voltage</a:t>
            </a:r>
            <a:r>
              <a:rPr lang="en-US" sz="3600" b="1" dirty="0"/>
              <a:t>, Nominal.</a:t>
            </a:r>
            <a:r>
              <a:rPr lang="en-US" sz="3600" dirty="0"/>
              <a:t>  A nominal value assigned to a circuit or system for the purpose of conveniently designating its voltage class (e.g., 120/240 volts, 480Y/277 volts, 600 volts).  </a:t>
            </a:r>
            <a:r>
              <a:rPr lang="en-US" sz="3600" strike="sngStrike" dirty="0"/>
              <a:t>The actual voltage at which a circuit operates can vary from the nominal within a range that permits satisfactory operation of </a:t>
            </a:r>
            <a:r>
              <a:rPr lang="en-US" sz="3600" strike="sngStrike" dirty="0" smtClean="0"/>
              <a:t>equipment. </a:t>
            </a:r>
            <a:r>
              <a:rPr lang="en-US" sz="3600" dirty="0" smtClean="0"/>
              <a:t>[NEC change]</a:t>
            </a:r>
            <a:endParaRPr lang="en-US" sz="2800" u="sng" strike="sngStrike" dirty="0"/>
          </a:p>
          <a:p>
            <a:endParaRPr lang="en-US" sz="3400" b="1" dirty="0" smtClean="0"/>
          </a:p>
          <a:p>
            <a:pPr marL="0" indent="0">
              <a:buNone/>
            </a:pPr>
            <a:endParaRPr lang="en-US" sz="42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23</a:t>
            </a:fld>
            <a:endParaRPr lang="en-US" dirty="0"/>
          </a:p>
        </p:txBody>
      </p:sp>
    </p:spTree>
    <p:extLst>
      <p:ext uri="{BB962C8B-B14F-4D97-AF65-F5344CB8AC3E}">
        <p14:creationId xmlns:p14="http://schemas.microsoft.com/office/powerpoint/2010/main" val="1017638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Article 110</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7691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943600"/>
            <a:ext cx="7620000" cy="457200"/>
          </a:xfrm>
        </p:spPr>
        <p:txBody>
          <a:bodyPr anchor="t">
            <a:normAutofit/>
          </a:bodyPr>
          <a:lstStyle/>
          <a:p>
            <a:pPr algn="l"/>
            <a:r>
              <a:rPr lang="en-US" sz="2400" dirty="0" smtClean="0"/>
              <a:t>Article 110 is reformatted for usability </a:t>
            </a:r>
            <a:endParaRPr lang="en-US" sz="24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480185"/>
            <a:ext cx="3931920" cy="3853815"/>
          </a:xfrm>
        </p:spPr>
        <p:txBody>
          <a:bodyPr>
            <a:normAutofit/>
          </a:bodyPr>
          <a:lstStyle/>
          <a:p>
            <a:r>
              <a:rPr lang="en-US" sz="2000" b="1" dirty="0" smtClean="0"/>
              <a:t>110.1 Relationships with Contractors (Outside Service Personnel, and So Forth).</a:t>
            </a:r>
          </a:p>
          <a:p>
            <a:endParaRPr lang="en-US" sz="2000" b="1" dirty="0" smtClean="0"/>
          </a:p>
          <a:p>
            <a:r>
              <a:rPr lang="en-US" sz="2000" b="1" dirty="0" smtClean="0"/>
              <a:t>110.2 Training Requirements.</a:t>
            </a:r>
          </a:p>
          <a:p>
            <a:endParaRPr lang="en-US" sz="2000" b="1" dirty="0" smtClean="0"/>
          </a:p>
          <a:p>
            <a:r>
              <a:rPr lang="en-US" sz="2000" b="1" dirty="0" smtClean="0"/>
              <a:t>110.3 Electrical Safety Program.</a:t>
            </a:r>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p:txBody>
      </p:sp>
      <p:sp>
        <p:nvSpPr>
          <p:cNvPr id="8" name="Content Placeholder 7"/>
          <p:cNvSpPr>
            <a:spLocks noGrp="1"/>
          </p:cNvSpPr>
          <p:nvPr>
            <p:ph sz="quarter" idx="4"/>
          </p:nvPr>
        </p:nvSpPr>
        <p:spPr>
          <a:xfrm>
            <a:off x="4652169" y="1480185"/>
            <a:ext cx="3931920" cy="3853815"/>
          </a:xfrm>
        </p:spPr>
        <p:txBody>
          <a:bodyPr>
            <a:normAutofit fontScale="77500" lnSpcReduction="20000"/>
          </a:bodyPr>
          <a:lstStyle/>
          <a:p>
            <a:r>
              <a:rPr lang="en-US" sz="2900" b="1" dirty="0"/>
              <a:t>110.1 </a:t>
            </a:r>
            <a:r>
              <a:rPr lang="en-US" sz="2900" b="1" dirty="0" smtClean="0"/>
              <a:t>Electrical Safety Program.</a:t>
            </a:r>
            <a:endParaRPr lang="en-US" sz="2900" b="1" dirty="0"/>
          </a:p>
          <a:p>
            <a:endParaRPr lang="en-US" sz="2900" b="1" dirty="0" smtClean="0"/>
          </a:p>
          <a:p>
            <a:endParaRPr lang="en-US" sz="2900" b="1" dirty="0"/>
          </a:p>
          <a:p>
            <a:r>
              <a:rPr lang="en-US" sz="2900" b="1" dirty="0" smtClean="0"/>
              <a:t>110.2 </a:t>
            </a:r>
            <a:r>
              <a:rPr lang="en-US" sz="2900" b="1" dirty="0"/>
              <a:t>Training </a:t>
            </a:r>
            <a:r>
              <a:rPr lang="en-US" sz="2900" b="1" dirty="0" smtClean="0"/>
              <a:t>Requirements.</a:t>
            </a:r>
            <a:endParaRPr lang="en-US" sz="2900" b="1" dirty="0"/>
          </a:p>
          <a:p>
            <a:endParaRPr lang="en-US" sz="2900" b="1" dirty="0"/>
          </a:p>
          <a:p>
            <a:r>
              <a:rPr lang="en-US" sz="2900" b="1" dirty="0"/>
              <a:t>110.3 Relationships with Contractors (Outside Service Personnel, and So Forth).</a:t>
            </a:r>
          </a:p>
          <a:p>
            <a:pPr marL="0" indent="0">
              <a:buNone/>
            </a:pPr>
            <a:endParaRPr lang="en-US" sz="2900" u="sng" strike="sngStrike" dirty="0"/>
          </a:p>
          <a:p>
            <a:endParaRPr lang="en-US" sz="3400" b="1" dirty="0" smtClean="0"/>
          </a:p>
          <a:p>
            <a:pPr marL="0" indent="0">
              <a:buNone/>
            </a:pPr>
            <a:endParaRPr lang="en-US" sz="42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25</a:t>
            </a:fld>
            <a:endParaRPr lang="en-US" dirty="0"/>
          </a:p>
        </p:txBody>
      </p:sp>
    </p:spTree>
    <p:extLst>
      <p:ext uri="{BB962C8B-B14F-4D97-AF65-F5344CB8AC3E}">
        <p14:creationId xmlns:p14="http://schemas.microsoft.com/office/powerpoint/2010/main" val="1666181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715000"/>
            <a:ext cx="7620000" cy="685800"/>
          </a:xfrm>
        </p:spPr>
        <p:txBody>
          <a:bodyPr anchor="t">
            <a:normAutofit fontScale="90000"/>
          </a:bodyPr>
          <a:lstStyle/>
          <a:p>
            <a:pPr algn="l"/>
            <a:r>
              <a:rPr lang="en-US" sz="2400" dirty="0" smtClean="0"/>
              <a:t>Language Added to Clarify Role of Electrical Safety Program</a:t>
            </a:r>
            <a:endParaRPr lang="en-US" sz="24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480185"/>
            <a:ext cx="3931920" cy="4387215"/>
          </a:xfrm>
        </p:spPr>
        <p:txBody>
          <a:bodyPr>
            <a:normAutofit/>
          </a:bodyPr>
          <a:lstStyle/>
          <a:p>
            <a:pPr marL="0" indent="0">
              <a:buNone/>
            </a:pPr>
            <a:r>
              <a:rPr lang="en-US" sz="2000" b="1" dirty="0" smtClean="0"/>
              <a:t>110.3(A) General. </a:t>
            </a:r>
            <a:r>
              <a:rPr lang="en-US" sz="2000" dirty="0" smtClean="0"/>
              <a:t>The employer shall implement and document an overall electrical safety program that directs activity appropriate for the electrical hazards, voltage, energy level, and circuit conditions.</a:t>
            </a:r>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p:txBody>
      </p:sp>
      <p:sp>
        <p:nvSpPr>
          <p:cNvPr id="8" name="Content Placeholder 7"/>
          <p:cNvSpPr>
            <a:spLocks noGrp="1"/>
          </p:cNvSpPr>
          <p:nvPr>
            <p:ph sz="quarter" idx="4"/>
          </p:nvPr>
        </p:nvSpPr>
        <p:spPr>
          <a:xfrm>
            <a:off x="4652169" y="1480185"/>
            <a:ext cx="3931920" cy="4387215"/>
          </a:xfrm>
        </p:spPr>
        <p:txBody>
          <a:bodyPr>
            <a:normAutofit fontScale="62500" lnSpcReduction="20000"/>
          </a:bodyPr>
          <a:lstStyle/>
          <a:p>
            <a:pPr marL="0" indent="0">
              <a:buNone/>
            </a:pPr>
            <a:r>
              <a:rPr lang="en-US" sz="2900" b="1" dirty="0" smtClean="0"/>
              <a:t>110.1(A) </a:t>
            </a:r>
            <a:r>
              <a:rPr lang="en-US" sz="3200" dirty="0"/>
              <a:t>The employer shall implement and document an overall electrical safety program that directs activity appropriate </a:t>
            </a:r>
            <a:r>
              <a:rPr lang="en-US" sz="3200" u="sng" dirty="0" smtClean="0"/>
              <a:t>to the risk associated with</a:t>
            </a:r>
            <a:r>
              <a:rPr lang="en-US" sz="3200" dirty="0" smtClean="0"/>
              <a:t> </a:t>
            </a:r>
            <a:r>
              <a:rPr lang="en-US" sz="3200" dirty="0"/>
              <a:t>electrical hazards, voltage, energy level, and circuit conditions</a:t>
            </a:r>
            <a:r>
              <a:rPr lang="en-US" sz="3200" dirty="0" smtClean="0"/>
              <a:t>.  </a:t>
            </a:r>
            <a:r>
              <a:rPr lang="en-US" sz="3200" u="sng" dirty="0" smtClean="0"/>
              <a:t>The electrical safety program shall be implemented as part of the employer’s overall occupational health and safety management system, when one exists.</a:t>
            </a:r>
            <a:endParaRPr lang="en-US" sz="3200" b="1" u="sng" dirty="0"/>
          </a:p>
          <a:p>
            <a:pPr marL="0" indent="0">
              <a:buNone/>
            </a:pPr>
            <a:endParaRPr lang="en-US" sz="2900" u="sng" strike="sngStrike" dirty="0"/>
          </a:p>
          <a:p>
            <a:endParaRPr lang="en-US" sz="3400" b="1" dirty="0" smtClean="0"/>
          </a:p>
          <a:p>
            <a:pPr marL="0" indent="0">
              <a:buNone/>
            </a:pPr>
            <a:endParaRPr lang="en-US" sz="42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26</a:t>
            </a:fld>
            <a:endParaRPr lang="en-US" dirty="0"/>
          </a:p>
        </p:txBody>
      </p:sp>
    </p:spTree>
    <p:extLst>
      <p:ext uri="{BB962C8B-B14F-4D97-AF65-F5344CB8AC3E}">
        <p14:creationId xmlns:p14="http://schemas.microsoft.com/office/powerpoint/2010/main" val="2201594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791200"/>
            <a:ext cx="8001000" cy="641985"/>
          </a:xfrm>
        </p:spPr>
        <p:txBody>
          <a:bodyPr anchor="t">
            <a:normAutofit fontScale="90000"/>
          </a:bodyPr>
          <a:lstStyle/>
          <a:p>
            <a:pPr algn="l"/>
            <a:r>
              <a:rPr lang="en-US" sz="2400" dirty="0" smtClean="0"/>
              <a:t>Language added to provide examples of Safety-related work practices. </a:t>
            </a:r>
            <a:endParaRPr lang="en-US" sz="24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480185"/>
            <a:ext cx="3931920" cy="4387215"/>
          </a:xfrm>
        </p:spPr>
        <p:txBody>
          <a:bodyPr>
            <a:normAutofit/>
          </a:bodyPr>
          <a:lstStyle/>
          <a:p>
            <a:pPr marL="0" indent="0">
              <a:buNone/>
            </a:pPr>
            <a:r>
              <a:rPr lang="en-US" sz="2000" b="1" dirty="0" smtClean="0"/>
              <a:t>110.3(A) General. </a:t>
            </a:r>
          </a:p>
          <a:p>
            <a:pPr marL="347472" lvl="1" indent="0">
              <a:buNone/>
            </a:pPr>
            <a:r>
              <a:rPr lang="en-US" sz="1600" dirty="0" smtClean="0"/>
              <a:t>Informational Note No. 1:  Safety-related work practices are just one component of an overall electrical safety program.</a:t>
            </a:r>
          </a:p>
          <a:p>
            <a:pPr marL="347472" lvl="1" indent="0">
              <a:buNone/>
            </a:pPr>
            <a:r>
              <a:rPr lang="en-US" sz="1600" dirty="0" smtClean="0"/>
              <a:t>Informational Note No. 2: ANSI/AIHA Z10-2005, </a:t>
            </a:r>
            <a:r>
              <a:rPr lang="en-US" sz="1600" i="1" dirty="0" smtClean="0"/>
              <a:t>American </a:t>
            </a:r>
            <a:r>
              <a:rPr lang="en-US" sz="1600" i="1" dirty="0"/>
              <a:t>N</a:t>
            </a:r>
            <a:r>
              <a:rPr lang="en-US" sz="1600" i="1" dirty="0" smtClean="0"/>
              <a:t>ational Standard for Occupational Safety and Health Management Systems</a:t>
            </a:r>
            <a:r>
              <a:rPr lang="en-US" sz="1600" dirty="0" smtClean="0"/>
              <a:t> provides a framework for establishing a comprehensive electrical safety program as a component of an employer’s occupational safety and health program.</a:t>
            </a:r>
          </a:p>
          <a:p>
            <a:endParaRPr lang="en-US" sz="2000" b="1" dirty="0"/>
          </a:p>
          <a:p>
            <a:endParaRPr lang="en-US" sz="2000" b="1" dirty="0"/>
          </a:p>
          <a:p>
            <a:endParaRPr lang="en-US" sz="2000" b="1" u="sng" dirty="0" smtClean="0"/>
          </a:p>
          <a:p>
            <a:endParaRPr lang="en-US" sz="2000" b="1" dirty="0"/>
          </a:p>
          <a:p>
            <a:endParaRPr lang="en-US" sz="2000" b="1" dirty="0" smtClean="0"/>
          </a:p>
          <a:p>
            <a:endParaRPr lang="en-US" sz="2000" b="1" dirty="0"/>
          </a:p>
        </p:txBody>
      </p:sp>
      <p:sp>
        <p:nvSpPr>
          <p:cNvPr id="8" name="Content Placeholder 7"/>
          <p:cNvSpPr>
            <a:spLocks noGrp="1"/>
          </p:cNvSpPr>
          <p:nvPr>
            <p:ph sz="quarter" idx="4"/>
          </p:nvPr>
        </p:nvSpPr>
        <p:spPr>
          <a:xfrm>
            <a:off x="4754880" y="1518285"/>
            <a:ext cx="3931920" cy="4387215"/>
          </a:xfrm>
        </p:spPr>
        <p:txBody>
          <a:bodyPr>
            <a:normAutofit fontScale="92500" lnSpcReduction="20000"/>
          </a:bodyPr>
          <a:lstStyle/>
          <a:p>
            <a:pPr marL="0" indent="0">
              <a:buNone/>
            </a:pPr>
            <a:r>
              <a:rPr lang="en-US" sz="2000" b="1" dirty="0" smtClean="0"/>
              <a:t>110.1(A</a:t>
            </a:r>
            <a:r>
              <a:rPr lang="en-US" sz="2000" b="1" dirty="0"/>
              <a:t>) General. </a:t>
            </a:r>
          </a:p>
          <a:p>
            <a:pPr marL="347472" lvl="1" indent="0">
              <a:buNone/>
            </a:pPr>
            <a:r>
              <a:rPr lang="en-US" sz="1600" dirty="0"/>
              <a:t>Informational Note No. 1:  Safety-related work practices </a:t>
            </a:r>
            <a:r>
              <a:rPr lang="en-US" sz="1600" u="sng" dirty="0" smtClean="0"/>
              <a:t>such as verification of proper maintenance and installation, alerting techniques, auditing requirements, and training requirements provided in this standard are administrative controls and part</a:t>
            </a:r>
            <a:r>
              <a:rPr lang="en-US" sz="1600" dirty="0" smtClean="0"/>
              <a:t> of an overall electrical safety program.</a:t>
            </a:r>
            <a:endParaRPr lang="en-US" sz="1600" dirty="0"/>
          </a:p>
          <a:p>
            <a:pPr marL="347472" lvl="1" indent="0">
              <a:buNone/>
            </a:pPr>
            <a:r>
              <a:rPr lang="en-US" sz="1600" dirty="0"/>
              <a:t>Informational Note No. 2: ANSI/AIHA Z10-2005, </a:t>
            </a:r>
            <a:r>
              <a:rPr lang="en-US" sz="1600" i="1" dirty="0"/>
              <a:t>American National Standard for Occupational </a:t>
            </a:r>
            <a:r>
              <a:rPr lang="en-US" sz="1600" i="1" u="sng" dirty="0" smtClean="0"/>
              <a:t>Health and Safety</a:t>
            </a:r>
            <a:r>
              <a:rPr lang="en-US" sz="1600" i="1" dirty="0" smtClean="0"/>
              <a:t> Management </a:t>
            </a:r>
            <a:r>
              <a:rPr lang="en-US" sz="1600" i="1" dirty="0"/>
              <a:t>Systems</a:t>
            </a:r>
            <a:r>
              <a:rPr lang="en-US" sz="1600" dirty="0"/>
              <a:t> provides a framework for establishing a comprehensive electrical safety program as a component of an employer’s occupational safety and health program.</a:t>
            </a:r>
          </a:p>
          <a:p>
            <a:pPr marL="0" indent="0">
              <a:buNone/>
            </a:pPr>
            <a:endParaRPr lang="en-US" sz="2900" u="sng" strike="sngStrike" dirty="0"/>
          </a:p>
          <a:p>
            <a:endParaRPr lang="en-US" sz="3400" b="1" dirty="0" smtClean="0"/>
          </a:p>
          <a:p>
            <a:pPr marL="0" indent="0">
              <a:buNone/>
            </a:pPr>
            <a:endParaRPr lang="en-US" sz="42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27</a:t>
            </a:fld>
            <a:endParaRPr lang="en-US" dirty="0"/>
          </a:p>
        </p:txBody>
      </p:sp>
    </p:spTree>
    <p:extLst>
      <p:ext uri="{BB962C8B-B14F-4D97-AF65-F5344CB8AC3E}">
        <p14:creationId xmlns:p14="http://schemas.microsoft.com/office/powerpoint/2010/main" val="2590789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620000" cy="691516"/>
          </a:xfrm>
        </p:spPr>
        <p:txBody>
          <a:bodyPr anchor="t">
            <a:normAutofit fontScale="90000"/>
          </a:bodyPr>
          <a:lstStyle/>
          <a:p>
            <a:pPr algn="l"/>
            <a:r>
              <a:rPr lang="en-US" sz="2400" dirty="0" smtClean="0"/>
              <a:t>I.N.s provide more information for developing an electrical safety program </a:t>
            </a:r>
            <a:endParaRPr lang="en-US" sz="24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480185"/>
            <a:ext cx="3931920" cy="4387215"/>
          </a:xfrm>
        </p:spPr>
        <p:txBody>
          <a:bodyPr>
            <a:normAutofit/>
          </a:bodyPr>
          <a:lstStyle/>
          <a:p>
            <a:pPr marL="0" indent="0">
              <a:buNone/>
            </a:pPr>
            <a:r>
              <a:rPr lang="en-US" sz="2000" b="1" dirty="0" smtClean="0"/>
              <a:t>110.3(A) General. </a:t>
            </a:r>
          </a:p>
          <a:p>
            <a:pPr marL="347472" lvl="1" indent="0">
              <a:buNone/>
            </a:pPr>
            <a:r>
              <a:rPr lang="en-US" sz="1600" dirty="0" smtClean="0"/>
              <a:t>New Information Notes</a:t>
            </a:r>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p:txBody>
      </p:sp>
      <p:sp>
        <p:nvSpPr>
          <p:cNvPr id="8" name="Content Placeholder 7"/>
          <p:cNvSpPr>
            <a:spLocks noGrp="1"/>
          </p:cNvSpPr>
          <p:nvPr>
            <p:ph sz="quarter" idx="4"/>
          </p:nvPr>
        </p:nvSpPr>
        <p:spPr>
          <a:xfrm>
            <a:off x="4754880" y="1518285"/>
            <a:ext cx="3931920" cy="4267199"/>
          </a:xfrm>
        </p:spPr>
        <p:txBody>
          <a:bodyPr>
            <a:normAutofit/>
          </a:bodyPr>
          <a:lstStyle/>
          <a:p>
            <a:pPr marL="0" indent="0">
              <a:buNone/>
            </a:pPr>
            <a:r>
              <a:rPr lang="en-US" sz="2000" b="1" dirty="0" smtClean="0"/>
              <a:t>110.1(A</a:t>
            </a:r>
            <a:r>
              <a:rPr lang="en-US" sz="2000" b="1" dirty="0"/>
              <a:t>) General. </a:t>
            </a:r>
          </a:p>
          <a:p>
            <a:pPr marL="347472" lvl="1" indent="0">
              <a:buNone/>
            </a:pPr>
            <a:r>
              <a:rPr lang="en-US" sz="1600" dirty="0"/>
              <a:t>Informational Note No. </a:t>
            </a:r>
            <a:r>
              <a:rPr lang="en-US" sz="1600" dirty="0" smtClean="0"/>
              <a:t>3:  IEEE 3007.1, </a:t>
            </a:r>
            <a:r>
              <a:rPr lang="en-US" sz="1600" i="1" dirty="0" smtClean="0"/>
              <a:t>Recommended Practice for the Operation and Management of Industrial and Commercial Power Systems</a:t>
            </a:r>
            <a:r>
              <a:rPr lang="en-US" sz="1600" dirty="0" smtClean="0"/>
              <a:t>, provides additional guidance for the implementation of the electrical safety program.</a:t>
            </a:r>
            <a:endParaRPr lang="en-US" sz="1600" dirty="0"/>
          </a:p>
          <a:p>
            <a:pPr marL="347472" lvl="1" indent="0">
              <a:buNone/>
            </a:pPr>
            <a:r>
              <a:rPr lang="en-US" sz="1600" dirty="0"/>
              <a:t>Informational Note No. </a:t>
            </a:r>
            <a:r>
              <a:rPr lang="en-US" sz="1600" dirty="0" smtClean="0"/>
              <a:t>4: IEEE 3007.3, </a:t>
            </a:r>
            <a:r>
              <a:rPr lang="en-US" sz="1600" i="1" dirty="0" smtClean="0"/>
              <a:t>Recommended Practice for Electrical safety in Industrial and Commercial Power Systems</a:t>
            </a:r>
            <a:r>
              <a:rPr lang="en-US" sz="1600" dirty="0" smtClean="0"/>
              <a:t>, provides additional guidance for electrical safety in the workplace.</a:t>
            </a:r>
            <a:endParaRPr lang="en-US" sz="1600" dirty="0"/>
          </a:p>
          <a:p>
            <a:pPr marL="0" indent="0">
              <a:buNone/>
            </a:pPr>
            <a:endParaRPr lang="en-US" sz="2900" u="sng" strike="sngStrike"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28</a:t>
            </a:fld>
            <a:endParaRPr lang="en-US" dirty="0"/>
          </a:p>
        </p:txBody>
      </p:sp>
    </p:spTree>
    <p:extLst>
      <p:ext uri="{BB962C8B-B14F-4D97-AF65-F5344CB8AC3E}">
        <p14:creationId xmlns:p14="http://schemas.microsoft.com/office/powerpoint/2010/main" val="3978180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620000" cy="691516"/>
          </a:xfrm>
        </p:spPr>
        <p:txBody>
          <a:bodyPr anchor="t">
            <a:noAutofit/>
          </a:bodyPr>
          <a:lstStyle/>
          <a:p>
            <a:pPr algn="l"/>
            <a:r>
              <a:rPr lang="en-US" sz="2000" dirty="0" smtClean="0"/>
              <a:t>Maintenance must be part of an overall electrical safety program to ensure proper operation</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480185"/>
            <a:ext cx="3931920" cy="4387215"/>
          </a:xfrm>
        </p:spPr>
        <p:txBody>
          <a:bodyPr>
            <a:normAutofit/>
          </a:bodyPr>
          <a:lstStyle/>
          <a:p>
            <a:pPr marL="0" indent="0">
              <a:buNone/>
            </a:pPr>
            <a:r>
              <a:rPr lang="en-US" sz="2000" b="1" dirty="0" smtClean="0"/>
              <a:t>110.3(B) Awareness and Self-Discipline. </a:t>
            </a:r>
          </a:p>
          <a:p>
            <a:pPr marL="347472" lvl="1" indent="0">
              <a:buNone/>
            </a:pPr>
            <a:r>
              <a:rPr lang="en-US" sz="1600" dirty="0" smtClean="0"/>
              <a:t>Subsection (B) moved to (C) and all other subsections moved one level. </a:t>
            </a:r>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p:txBody>
      </p:sp>
      <p:sp>
        <p:nvSpPr>
          <p:cNvPr id="8" name="Content Placeholder 7"/>
          <p:cNvSpPr>
            <a:spLocks noGrp="1"/>
          </p:cNvSpPr>
          <p:nvPr>
            <p:ph sz="quarter" idx="4"/>
          </p:nvPr>
        </p:nvSpPr>
        <p:spPr>
          <a:xfrm>
            <a:off x="4754880" y="1518285"/>
            <a:ext cx="3931920" cy="4267199"/>
          </a:xfrm>
        </p:spPr>
        <p:txBody>
          <a:bodyPr>
            <a:normAutofit/>
          </a:bodyPr>
          <a:lstStyle/>
          <a:p>
            <a:pPr marL="0" indent="0">
              <a:buNone/>
            </a:pPr>
            <a:r>
              <a:rPr lang="en-US" sz="2000" b="1" dirty="0" smtClean="0"/>
              <a:t>110.1(B) </a:t>
            </a:r>
            <a:r>
              <a:rPr lang="en-US" sz="2000" b="1" u="sng" dirty="0" smtClean="0"/>
              <a:t>Maintenance. </a:t>
            </a:r>
            <a:endParaRPr lang="en-US" sz="2000" b="1" u="sng" dirty="0"/>
          </a:p>
          <a:p>
            <a:pPr marL="64008" indent="0">
              <a:buNone/>
            </a:pPr>
            <a:r>
              <a:rPr lang="en-US" u="sng" dirty="0" smtClean="0"/>
              <a:t>The electrical safety program shall include elements that consider condition of maintenance of electrical equipment and systems</a:t>
            </a:r>
            <a:r>
              <a:rPr lang="en-US" dirty="0" smtClean="0"/>
              <a:t>.</a:t>
            </a:r>
            <a:endParaRPr lang="en-US" dirty="0"/>
          </a:p>
          <a:p>
            <a:pPr marL="0" indent="0">
              <a:buNone/>
            </a:pPr>
            <a:endParaRPr lang="en-US" sz="2900" u="sng" strike="sngStrike"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29</a:t>
            </a:fld>
            <a:endParaRPr lang="en-US" dirty="0"/>
          </a:p>
        </p:txBody>
      </p:sp>
    </p:spTree>
    <p:extLst>
      <p:ext uri="{BB962C8B-B14F-4D97-AF65-F5344CB8AC3E}">
        <p14:creationId xmlns:p14="http://schemas.microsoft.com/office/powerpoint/2010/main" val="2180944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pPr algn="l"/>
            <a:r>
              <a:rPr lang="en-US" sz="2400" dirty="0" smtClean="0"/>
              <a:t>Global Change Annex F: Provides clarity and accuracy.</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607224" y="1447800"/>
            <a:ext cx="3931920" cy="1752600"/>
          </a:xfrm>
        </p:spPr>
        <p:txBody>
          <a:bodyPr/>
          <a:lstStyle/>
          <a:p>
            <a:r>
              <a:rPr lang="en-US" strike="sngStrike" dirty="0" smtClean="0"/>
              <a:t>Harm</a:t>
            </a:r>
          </a:p>
          <a:p>
            <a:pPr marL="0" indent="0">
              <a:buNone/>
            </a:pPr>
            <a:endParaRPr lang="en-US" strike="sngStrike" dirty="0" smtClean="0"/>
          </a:p>
          <a:p>
            <a:r>
              <a:rPr lang="en-US" strike="sngStrike" dirty="0" smtClean="0"/>
              <a:t>Probability</a:t>
            </a:r>
            <a:endParaRPr lang="en-US" strike="sngStrike" dirty="0"/>
          </a:p>
        </p:txBody>
      </p:sp>
      <p:sp>
        <p:nvSpPr>
          <p:cNvPr id="8" name="Content Placeholder 7"/>
          <p:cNvSpPr>
            <a:spLocks noGrp="1"/>
          </p:cNvSpPr>
          <p:nvPr>
            <p:ph sz="quarter" idx="4"/>
          </p:nvPr>
        </p:nvSpPr>
        <p:spPr>
          <a:xfrm>
            <a:off x="4652169" y="1447800"/>
            <a:ext cx="3931920" cy="1828800"/>
          </a:xfrm>
        </p:spPr>
        <p:txBody>
          <a:bodyPr/>
          <a:lstStyle/>
          <a:p>
            <a:r>
              <a:rPr lang="en-US" u="sng" dirty="0"/>
              <a:t>i</a:t>
            </a:r>
            <a:r>
              <a:rPr lang="en-US" u="sng" dirty="0" smtClean="0"/>
              <a:t>njury or damage to health</a:t>
            </a:r>
          </a:p>
          <a:p>
            <a:r>
              <a:rPr lang="en-US" u="sng" dirty="0" smtClean="0"/>
              <a:t>Likelihood</a:t>
            </a:r>
            <a:endParaRPr lang="en-US" u="sng" dirty="0"/>
          </a:p>
        </p:txBody>
      </p:sp>
      <p:sp>
        <p:nvSpPr>
          <p:cNvPr id="11" name="Slide Number Placeholder 10"/>
          <p:cNvSpPr>
            <a:spLocks noGrp="1"/>
          </p:cNvSpPr>
          <p:nvPr>
            <p:ph type="sldNum" sz="quarter" idx="12"/>
          </p:nvPr>
        </p:nvSpPr>
        <p:spPr/>
        <p:txBody>
          <a:bodyPr/>
          <a:lstStyle/>
          <a:p>
            <a:fld id="{3730A866-3DAE-4EE5-B7C5-FF5650D5BC01}" type="slidenum">
              <a:rPr lang="en-US" smtClean="0">
                <a:solidFill>
                  <a:srgbClr val="E3DED1">
                    <a:shade val="50000"/>
                  </a:srgbClr>
                </a:solidFill>
              </a:rPr>
              <a:pPr/>
              <a:t>3</a:t>
            </a:fld>
            <a:endParaRPr lang="en-US">
              <a:solidFill>
                <a:srgbClr val="E3DED1">
                  <a:shade val="50000"/>
                </a:srgbClr>
              </a:solidFill>
            </a:endParaRPr>
          </a:p>
        </p:txBody>
      </p:sp>
    </p:spTree>
    <p:extLst>
      <p:ext uri="{BB962C8B-B14F-4D97-AF65-F5344CB8AC3E}">
        <p14:creationId xmlns:p14="http://schemas.microsoft.com/office/powerpoint/2010/main" val="2283649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620000" cy="691516"/>
          </a:xfrm>
        </p:spPr>
        <p:txBody>
          <a:bodyPr anchor="t">
            <a:noAutofit/>
          </a:bodyPr>
          <a:lstStyle/>
          <a:p>
            <a:pPr algn="l"/>
            <a:r>
              <a:rPr lang="en-US" sz="2000" dirty="0" smtClean="0"/>
              <a:t>Paragraph removed as redundant and unnecessary.</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143001"/>
            <a:ext cx="3931920" cy="4724400"/>
          </a:xfrm>
        </p:spPr>
        <p:txBody>
          <a:bodyPr>
            <a:normAutofit fontScale="25000" lnSpcReduction="20000"/>
          </a:bodyPr>
          <a:lstStyle/>
          <a:p>
            <a:pPr marL="0" indent="0">
              <a:buNone/>
            </a:pPr>
            <a:r>
              <a:rPr lang="en-US" sz="4400" b="1" dirty="0"/>
              <a:t>(G) Job Briefing.</a:t>
            </a:r>
          </a:p>
          <a:p>
            <a:pPr marL="0" indent="0">
              <a:buNone/>
            </a:pPr>
            <a:r>
              <a:rPr lang="en-US" sz="4400" b="1" dirty="0"/>
              <a:t>(1) General. </a:t>
            </a:r>
            <a:r>
              <a:rPr lang="en-US" sz="4400" dirty="0"/>
              <a:t>Before starting each job, the employee </a:t>
            </a:r>
            <a:r>
              <a:rPr lang="en-US" sz="4400" dirty="0" smtClean="0"/>
              <a:t>in charge </a:t>
            </a:r>
            <a:r>
              <a:rPr lang="en-US" sz="4400" dirty="0"/>
              <a:t>shall conduct a job briefing with the </a:t>
            </a:r>
            <a:r>
              <a:rPr lang="en-US" sz="4400" dirty="0" smtClean="0"/>
              <a:t>employees involved</a:t>
            </a:r>
            <a:r>
              <a:rPr lang="en-US" sz="4400" dirty="0"/>
              <a:t>. The briefing shall cover such subjects as </a:t>
            </a:r>
            <a:r>
              <a:rPr lang="en-US" sz="4400" dirty="0" smtClean="0"/>
              <a:t>hazards associated </a:t>
            </a:r>
            <a:r>
              <a:rPr lang="en-US" sz="4400" dirty="0"/>
              <a:t>with the job, work procedures </a:t>
            </a:r>
            <a:r>
              <a:rPr lang="en-US" sz="4400" dirty="0" smtClean="0"/>
              <a:t>involved, special </a:t>
            </a:r>
            <a:r>
              <a:rPr lang="en-US" sz="4400" dirty="0"/>
              <a:t>precautions, energy source controls, </a:t>
            </a:r>
            <a:r>
              <a:rPr lang="en-US" sz="4400" dirty="0" smtClean="0"/>
              <a:t>personal protective </a:t>
            </a:r>
            <a:r>
              <a:rPr lang="en-US" sz="4400" dirty="0"/>
              <a:t>equipment requirements, and the </a:t>
            </a:r>
            <a:r>
              <a:rPr lang="en-US" sz="4400" dirty="0" smtClean="0"/>
              <a:t>information on </a:t>
            </a:r>
            <a:r>
              <a:rPr lang="en-US" sz="4400" dirty="0"/>
              <a:t>the energized electrical work permit, if required. </a:t>
            </a:r>
            <a:r>
              <a:rPr lang="en-US" sz="4400" dirty="0" smtClean="0"/>
              <a:t>Additional job </a:t>
            </a:r>
            <a:r>
              <a:rPr lang="en-US" sz="4400" dirty="0"/>
              <a:t>briefings shall be held if changes that </a:t>
            </a:r>
            <a:r>
              <a:rPr lang="en-US" sz="4400" dirty="0" smtClean="0"/>
              <a:t>might affect </a:t>
            </a:r>
            <a:r>
              <a:rPr lang="en-US" sz="4400" dirty="0"/>
              <a:t>the safety of employees occur during the course </a:t>
            </a:r>
            <a:r>
              <a:rPr lang="en-US" sz="4400" dirty="0" smtClean="0"/>
              <a:t>of the </a:t>
            </a:r>
            <a:r>
              <a:rPr lang="en-US" sz="4400" dirty="0"/>
              <a:t>work.</a:t>
            </a:r>
          </a:p>
          <a:p>
            <a:pPr marL="0" indent="0">
              <a:buNone/>
            </a:pPr>
            <a:r>
              <a:rPr lang="en-US" sz="4400" b="1" dirty="0"/>
              <a:t>(2) Repetitive or Similar Tasks. </a:t>
            </a:r>
            <a:r>
              <a:rPr lang="en-US" sz="4400" dirty="0"/>
              <a:t>If the work or </a:t>
            </a:r>
            <a:r>
              <a:rPr lang="en-US" sz="4400" dirty="0" smtClean="0"/>
              <a:t>operations to </a:t>
            </a:r>
            <a:r>
              <a:rPr lang="en-US" sz="4400" dirty="0"/>
              <a:t>be performed during the work day or shift are </a:t>
            </a:r>
            <a:r>
              <a:rPr lang="en-US" sz="4400" dirty="0" smtClean="0"/>
              <a:t>repetitive and </a:t>
            </a:r>
            <a:r>
              <a:rPr lang="en-US" sz="4400" dirty="0"/>
              <a:t>similar, at least one job briefing shall be </a:t>
            </a:r>
            <a:r>
              <a:rPr lang="en-US" sz="4400" dirty="0" smtClean="0"/>
              <a:t>conducted before </a:t>
            </a:r>
            <a:r>
              <a:rPr lang="en-US" sz="4400" dirty="0"/>
              <a:t>the start of the first job of the day or shift.</a:t>
            </a:r>
          </a:p>
          <a:p>
            <a:pPr marL="0" indent="0">
              <a:buNone/>
            </a:pPr>
            <a:r>
              <a:rPr lang="en-US" sz="4400" b="1" dirty="0"/>
              <a:t>(3) Routine Work. </a:t>
            </a:r>
            <a:r>
              <a:rPr lang="en-US" sz="4400" dirty="0"/>
              <a:t>Prior to starting work, a brief </a:t>
            </a:r>
            <a:r>
              <a:rPr lang="en-US" sz="4400" dirty="0" smtClean="0"/>
              <a:t>discussion shall </a:t>
            </a:r>
            <a:r>
              <a:rPr lang="en-US" sz="4400" dirty="0"/>
              <a:t>be satisfactory if the work involved is routine </a:t>
            </a:r>
            <a:r>
              <a:rPr lang="en-US" sz="4400" dirty="0" smtClean="0"/>
              <a:t>and if </a:t>
            </a:r>
            <a:r>
              <a:rPr lang="en-US" sz="4400" dirty="0"/>
              <a:t>the employee is qualified for the task. A more </a:t>
            </a:r>
            <a:r>
              <a:rPr lang="en-US" sz="4400" dirty="0" smtClean="0"/>
              <a:t>extensive discussion </a:t>
            </a:r>
            <a:r>
              <a:rPr lang="en-US" sz="4400" dirty="0"/>
              <a:t>shall be conducted if either of the </a:t>
            </a:r>
            <a:r>
              <a:rPr lang="en-US" sz="4400" dirty="0" smtClean="0"/>
              <a:t>following apply</a:t>
            </a:r>
            <a:r>
              <a:rPr lang="en-US" sz="4400" dirty="0"/>
              <a:t>:</a:t>
            </a:r>
          </a:p>
          <a:p>
            <a:pPr marL="0" indent="0">
              <a:buNone/>
            </a:pPr>
            <a:r>
              <a:rPr lang="en-US" sz="4400" dirty="0"/>
              <a:t>(1) The work is complicated or particularly hazardous.</a:t>
            </a:r>
          </a:p>
          <a:p>
            <a:pPr marL="0" indent="0">
              <a:buNone/>
            </a:pPr>
            <a:r>
              <a:rPr lang="en-US" sz="4400" dirty="0"/>
              <a:t>(2) The employee cannot be expected to recognize </a:t>
            </a:r>
            <a:r>
              <a:rPr lang="en-US" sz="4400" dirty="0" smtClean="0"/>
              <a:t>and avoid </a:t>
            </a:r>
            <a:r>
              <a:rPr lang="en-US" sz="4400" dirty="0"/>
              <a:t>the hazards involved in the job.</a:t>
            </a:r>
            <a:endParaRPr lang="en-US" sz="4400" b="1" dirty="0" smtClean="0"/>
          </a:p>
          <a:p>
            <a:pPr marL="0" indent="0">
              <a:buNone/>
            </a:pPr>
            <a:endParaRPr lang="en-US" sz="4400" b="1" dirty="0"/>
          </a:p>
          <a:p>
            <a:endParaRPr lang="en-US" sz="4400" b="1" dirty="0" smtClean="0"/>
          </a:p>
          <a:p>
            <a:endParaRPr lang="en-US" sz="3100" b="1" dirty="0"/>
          </a:p>
          <a:p>
            <a:endParaRPr lang="en-US" sz="3100" b="1" dirty="0" smtClean="0"/>
          </a:p>
          <a:p>
            <a:endParaRPr lang="en-US" sz="2000" b="1" dirty="0"/>
          </a:p>
        </p:txBody>
      </p:sp>
      <p:sp>
        <p:nvSpPr>
          <p:cNvPr id="8" name="Content Placeholder 7"/>
          <p:cNvSpPr>
            <a:spLocks noGrp="1"/>
          </p:cNvSpPr>
          <p:nvPr>
            <p:ph sz="quarter" idx="4"/>
          </p:nvPr>
        </p:nvSpPr>
        <p:spPr>
          <a:xfrm>
            <a:off x="4754880" y="1143001"/>
            <a:ext cx="3931920" cy="4642483"/>
          </a:xfrm>
        </p:spPr>
        <p:txBody>
          <a:bodyPr>
            <a:normAutofit fontScale="62500" lnSpcReduction="20000"/>
          </a:bodyPr>
          <a:lstStyle/>
          <a:p>
            <a:pPr marL="0" indent="0">
              <a:buNone/>
            </a:pPr>
            <a:r>
              <a:rPr lang="en-US" sz="2000" b="1" dirty="0"/>
              <a:t>(G) Job Briefing.</a:t>
            </a:r>
          </a:p>
          <a:p>
            <a:pPr marL="0" indent="0">
              <a:buNone/>
            </a:pPr>
            <a:r>
              <a:rPr lang="en-US" sz="2000" b="1" dirty="0"/>
              <a:t>(1) General. </a:t>
            </a:r>
            <a:r>
              <a:rPr lang="en-US" sz="2000" dirty="0"/>
              <a:t>Before starting each job, the employee in charge shall conduct a job briefing with the employees involved. The briefing shall cover such subjects as hazards associated with the job, work procedures involved, special precautions, energy source controls, personal protective equipment requirements, and the information on the energized electrical work permit, if required. Additional job briefings shall be held if changes that might affect the safety of employees occur during the course of the work.</a:t>
            </a:r>
          </a:p>
          <a:p>
            <a:r>
              <a:rPr lang="en-US" sz="2000" b="1" dirty="0" smtClean="0"/>
              <a:t> </a:t>
            </a:r>
          </a:p>
          <a:p>
            <a:pPr marL="0" indent="0">
              <a:buNone/>
            </a:pPr>
            <a:r>
              <a:rPr lang="en-US" sz="2000" b="1" u="sng" dirty="0" smtClean="0"/>
              <a:t>(2)</a:t>
            </a:r>
            <a:r>
              <a:rPr lang="en-US" sz="2000" b="1" dirty="0" smtClean="0"/>
              <a:t> </a:t>
            </a:r>
            <a:r>
              <a:rPr lang="en-US" sz="2000" b="1" dirty="0"/>
              <a:t>Routine Work. </a:t>
            </a:r>
            <a:r>
              <a:rPr lang="en-US" sz="2000" dirty="0"/>
              <a:t>Prior to starting work, a brief discussion shall be satisfactory if the work involved is routine and if the employee is qualified for the task. A more extensive discussion shall be conducted if either of the following apply:</a:t>
            </a:r>
          </a:p>
          <a:p>
            <a:pPr marL="0" indent="0">
              <a:buNone/>
            </a:pPr>
            <a:r>
              <a:rPr lang="en-US" sz="2000" dirty="0"/>
              <a:t>(1) The work is complicated or </a:t>
            </a:r>
            <a:r>
              <a:rPr lang="en-US" sz="2000" u="sng" dirty="0" smtClean="0"/>
              <a:t>involves increased risk.</a:t>
            </a:r>
            <a:endParaRPr lang="en-US" sz="2000" u="sng" dirty="0"/>
          </a:p>
          <a:p>
            <a:pPr marL="0" indent="0">
              <a:buNone/>
            </a:pPr>
            <a:r>
              <a:rPr lang="en-US" sz="2000" dirty="0"/>
              <a:t>(2) The employee cannot be expected to recognize and avoid the hazards involved in the job</a:t>
            </a:r>
            <a:r>
              <a:rPr lang="en-US" sz="2000" dirty="0" smtClean="0"/>
              <a:t>.</a:t>
            </a:r>
          </a:p>
          <a:p>
            <a:endParaRPr lang="en-US" sz="20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30</a:t>
            </a:fld>
            <a:endParaRPr lang="en-US" dirty="0"/>
          </a:p>
        </p:txBody>
      </p:sp>
    </p:spTree>
    <p:extLst>
      <p:ext uri="{BB962C8B-B14F-4D97-AF65-F5344CB8AC3E}">
        <p14:creationId xmlns:p14="http://schemas.microsoft.com/office/powerpoint/2010/main" val="3364448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620000" cy="691516"/>
          </a:xfrm>
        </p:spPr>
        <p:txBody>
          <a:bodyPr anchor="t">
            <a:noAutofit/>
          </a:bodyPr>
          <a:lstStyle/>
          <a:p>
            <a:pPr algn="l"/>
            <a:r>
              <a:rPr lang="en-US" sz="2000" dirty="0" smtClean="0"/>
              <a:t>Frequency of field audit established.</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143001"/>
            <a:ext cx="3931920" cy="4724400"/>
          </a:xfrm>
        </p:spPr>
        <p:txBody>
          <a:bodyPr>
            <a:normAutofit fontScale="40000" lnSpcReduction="20000"/>
          </a:bodyPr>
          <a:lstStyle/>
          <a:p>
            <a:pPr marL="0" indent="0">
              <a:buNone/>
            </a:pPr>
            <a:endParaRPr lang="en-US" sz="4400" b="1" dirty="0" smtClean="0"/>
          </a:p>
          <a:p>
            <a:pPr marL="0" indent="0">
              <a:buNone/>
            </a:pPr>
            <a:r>
              <a:rPr lang="en-US" sz="4400" b="1" dirty="0" smtClean="0"/>
              <a:t>(H) Electrical Safety Auditing.</a:t>
            </a:r>
            <a:endParaRPr lang="en-US" sz="4400" b="1" dirty="0"/>
          </a:p>
          <a:p>
            <a:pPr marL="0" indent="0">
              <a:buNone/>
            </a:pPr>
            <a:r>
              <a:rPr lang="en-US" sz="4400" b="1" dirty="0" smtClean="0"/>
              <a:t>(2) Field Work. </a:t>
            </a:r>
            <a:r>
              <a:rPr lang="en-US" sz="4400" dirty="0" smtClean="0"/>
              <a:t>Field work shall be audited to verify the requirements contained in the procedures of the electrical safety program are being followed.  When the auditing determines that the principles and procedures of the electrical safety program are not being followed, the appropriate revisions to the training program or revisions to the procedures shall be made.</a:t>
            </a:r>
            <a:endParaRPr lang="en-US" sz="4400" dirty="0"/>
          </a:p>
          <a:p>
            <a:pPr marL="0" indent="0">
              <a:buNone/>
            </a:pPr>
            <a:r>
              <a:rPr lang="en-US" sz="4400" b="1" dirty="0" smtClean="0"/>
              <a:t>(</a:t>
            </a:r>
            <a:r>
              <a:rPr lang="en-US" sz="4400" b="1" dirty="0"/>
              <a:t>3) </a:t>
            </a:r>
            <a:r>
              <a:rPr lang="en-US" sz="4400" b="1" dirty="0" smtClean="0"/>
              <a:t>Documentation. </a:t>
            </a:r>
            <a:r>
              <a:rPr lang="en-US" sz="4400" dirty="0" smtClean="0"/>
              <a:t>The audit shall be documented.</a:t>
            </a:r>
            <a:endParaRPr lang="en-US" sz="4400" b="1" dirty="0" smtClean="0"/>
          </a:p>
          <a:p>
            <a:pPr marL="0" indent="0">
              <a:buNone/>
            </a:pPr>
            <a:endParaRPr lang="en-US" sz="4400" b="1" dirty="0"/>
          </a:p>
          <a:p>
            <a:endParaRPr lang="en-US" sz="4400" b="1" dirty="0" smtClean="0"/>
          </a:p>
          <a:p>
            <a:endParaRPr lang="en-US" sz="3100" b="1" dirty="0"/>
          </a:p>
          <a:p>
            <a:endParaRPr lang="en-US" sz="3100" b="1" dirty="0" smtClean="0"/>
          </a:p>
          <a:p>
            <a:endParaRPr lang="en-US" sz="2000" b="1" dirty="0"/>
          </a:p>
        </p:txBody>
      </p:sp>
      <p:sp>
        <p:nvSpPr>
          <p:cNvPr id="8" name="Content Placeholder 7"/>
          <p:cNvSpPr>
            <a:spLocks noGrp="1"/>
          </p:cNvSpPr>
          <p:nvPr>
            <p:ph sz="quarter" idx="4"/>
          </p:nvPr>
        </p:nvSpPr>
        <p:spPr>
          <a:xfrm>
            <a:off x="4754880" y="1143001"/>
            <a:ext cx="3931920" cy="4642483"/>
          </a:xfrm>
        </p:spPr>
        <p:txBody>
          <a:bodyPr>
            <a:normAutofit fontScale="92500" lnSpcReduction="20000"/>
          </a:bodyPr>
          <a:lstStyle/>
          <a:p>
            <a:pPr marL="0" indent="0">
              <a:buNone/>
            </a:pPr>
            <a:r>
              <a:rPr lang="en-US" sz="2000" b="1" dirty="0"/>
              <a:t>(H) Electrical Safety Auditing.</a:t>
            </a:r>
          </a:p>
          <a:p>
            <a:pPr marL="0" indent="0">
              <a:buNone/>
            </a:pPr>
            <a:r>
              <a:rPr lang="en-US" sz="2000" b="1" dirty="0"/>
              <a:t>(2) Field Work. </a:t>
            </a:r>
            <a:r>
              <a:rPr lang="en-US" sz="2000" dirty="0"/>
              <a:t>Field work shall be audited to verify the requirements contained in the procedures of the electrical safety program are being followed.  When the auditing determines that the principles and procedures of the electrical safety program are not being followed, the appropriate revisions to the training program or revisions to the procedures shall be made</a:t>
            </a:r>
            <a:r>
              <a:rPr lang="en-US" sz="2000" dirty="0" smtClean="0"/>
              <a:t>.  </a:t>
            </a:r>
            <a:r>
              <a:rPr lang="en-US" sz="2000" u="sng" dirty="0" smtClean="0"/>
              <a:t>The frequency of the audit shall not exceed 1 year.</a:t>
            </a:r>
            <a:endParaRPr lang="en-US" sz="2000" dirty="0"/>
          </a:p>
          <a:p>
            <a:pPr marL="0" indent="0">
              <a:buNone/>
            </a:pPr>
            <a:r>
              <a:rPr lang="en-US" sz="2000" b="1" dirty="0"/>
              <a:t>(3) Documentation. </a:t>
            </a:r>
            <a:r>
              <a:rPr lang="en-US" sz="2000" dirty="0"/>
              <a:t>The </a:t>
            </a:r>
            <a:r>
              <a:rPr lang="en-US" sz="2000" dirty="0" smtClean="0"/>
              <a:t>audit</a:t>
            </a:r>
            <a:r>
              <a:rPr lang="en-US" sz="2000" u="sng" dirty="0" smtClean="0"/>
              <a:t>s</a:t>
            </a:r>
            <a:r>
              <a:rPr lang="en-US" sz="2000" dirty="0" smtClean="0"/>
              <a:t> </a:t>
            </a:r>
            <a:r>
              <a:rPr lang="en-US" sz="2000" dirty="0"/>
              <a:t>shall be documented.</a:t>
            </a:r>
            <a:endParaRPr lang="en-US" sz="2000" b="1" dirty="0"/>
          </a:p>
          <a:p>
            <a:endParaRPr lang="en-US" sz="20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31</a:t>
            </a:fld>
            <a:endParaRPr lang="en-US" dirty="0"/>
          </a:p>
        </p:txBody>
      </p:sp>
    </p:spTree>
    <p:extLst>
      <p:ext uri="{BB962C8B-B14F-4D97-AF65-F5344CB8AC3E}">
        <p14:creationId xmlns:p14="http://schemas.microsoft.com/office/powerpoint/2010/main" val="2227860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620000" cy="691516"/>
          </a:xfrm>
        </p:spPr>
        <p:txBody>
          <a:bodyPr anchor="t">
            <a:noAutofit/>
          </a:bodyPr>
          <a:lstStyle/>
          <a:p>
            <a:pPr algn="l"/>
            <a:r>
              <a:rPr lang="en-US" sz="2000" dirty="0" smtClean="0"/>
              <a:t>Change better describes application of requirement</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143001"/>
            <a:ext cx="3931920" cy="4724400"/>
          </a:xfrm>
        </p:spPr>
        <p:txBody>
          <a:bodyPr>
            <a:normAutofit/>
          </a:bodyPr>
          <a:lstStyle/>
          <a:p>
            <a:pPr marL="0" indent="0">
              <a:buNone/>
            </a:pPr>
            <a:endParaRPr lang="en-US" sz="2000" b="1" dirty="0" smtClean="0"/>
          </a:p>
          <a:p>
            <a:pPr marL="0" indent="0">
              <a:buNone/>
            </a:pPr>
            <a:r>
              <a:rPr lang="en-US" sz="2000" b="1" dirty="0" smtClean="0"/>
              <a:t>110.2 </a:t>
            </a:r>
            <a:r>
              <a:rPr lang="en-US" sz="2000" b="1" dirty="0"/>
              <a:t>Training Requirements.</a:t>
            </a:r>
          </a:p>
          <a:p>
            <a:pPr marL="0" indent="0">
              <a:buNone/>
            </a:pPr>
            <a:r>
              <a:rPr lang="en-US" sz="2000" b="1" dirty="0"/>
              <a:t>(A) Safety Training. </a:t>
            </a:r>
            <a:r>
              <a:rPr lang="en-US" sz="2000" dirty="0"/>
              <a:t>The training requirements </a:t>
            </a:r>
            <a:r>
              <a:rPr lang="en-US" sz="2000" dirty="0" smtClean="0"/>
              <a:t>contained in </a:t>
            </a:r>
            <a:r>
              <a:rPr lang="en-US" sz="2000" dirty="0"/>
              <a:t>this section shall apply to employees who face a risk </a:t>
            </a:r>
            <a:r>
              <a:rPr lang="en-US" sz="2000" dirty="0" smtClean="0"/>
              <a:t>of electrical </a:t>
            </a:r>
            <a:r>
              <a:rPr lang="en-US" sz="2000" dirty="0"/>
              <a:t>hazard that is not reduced to a safe level by </a:t>
            </a:r>
            <a:r>
              <a:rPr lang="en-US" sz="2000" dirty="0" smtClean="0"/>
              <a:t>the applicable </a:t>
            </a:r>
            <a:r>
              <a:rPr lang="en-US" sz="2000" dirty="0"/>
              <a:t>electrical </a:t>
            </a:r>
            <a:r>
              <a:rPr lang="en-US" sz="2000" dirty="0" smtClean="0"/>
              <a:t>installation </a:t>
            </a:r>
            <a:r>
              <a:rPr lang="en-US" sz="2000" dirty="0"/>
              <a:t>requirements.</a:t>
            </a:r>
            <a:endParaRPr lang="en-US" sz="2000" b="1" dirty="0" smtClean="0"/>
          </a:p>
          <a:p>
            <a:endParaRPr lang="en-US" sz="3100" b="1" dirty="0"/>
          </a:p>
          <a:p>
            <a:endParaRPr lang="en-US" sz="3100" b="1" dirty="0" smtClean="0"/>
          </a:p>
          <a:p>
            <a:pPr marL="0" indent="0">
              <a:buNone/>
            </a:pPr>
            <a:endParaRPr lang="en-US" sz="2000" b="1" dirty="0"/>
          </a:p>
        </p:txBody>
      </p:sp>
      <p:sp>
        <p:nvSpPr>
          <p:cNvPr id="8" name="Content Placeholder 7"/>
          <p:cNvSpPr>
            <a:spLocks noGrp="1"/>
          </p:cNvSpPr>
          <p:nvPr>
            <p:ph sz="quarter" idx="4"/>
          </p:nvPr>
        </p:nvSpPr>
        <p:spPr>
          <a:xfrm>
            <a:off x="4754880" y="1143001"/>
            <a:ext cx="3931920" cy="4642483"/>
          </a:xfrm>
        </p:spPr>
        <p:txBody>
          <a:bodyPr>
            <a:normAutofit/>
          </a:bodyPr>
          <a:lstStyle/>
          <a:p>
            <a:pPr marL="0" indent="0">
              <a:buNone/>
            </a:pPr>
            <a:endParaRPr lang="en-US" sz="2000" b="1" dirty="0" smtClean="0"/>
          </a:p>
          <a:p>
            <a:pPr marL="0" indent="0">
              <a:buNone/>
            </a:pPr>
            <a:r>
              <a:rPr lang="en-US" sz="2000" b="1" dirty="0" smtClean="0"/>
              <a:t>110.2 </a:t>
            </a:r>
            <a:r>
              <a:rPr lang="en-US" sz="2000" b="1" dirty="0"/>
              <a:t>Training Requirements.</a:t>
            </a:r>
          </a:p>
          <a:p>
            <a:pPr marL="0" indent="0">
              <a:buNone/>
            </a:pPr>
            <a:r>
              <a:rPr lang="en-US" sz="2000" b="1" dirty="0"/>
              <a:t>(A) Safety Training. </a:t>
            </a:r>
            <a:r>
              <a:rPr lang="en-US" sz="2000" dirty="0"/>
              <a:t>The training requirements contained in this section shall apply to employees </a:t>
            </a:r>
            <a:r>
              <a:rPr lang="en-US" sz="2000" u="sng" dirty="0" smtClean="0"/>
              <a:t>exposed to an electrical hazard when the risk associated with </a:t>
            </a:r>
            <a:r>
              <a:rPr lang="en-US" sz="2000" dirty="0" smtClean="0"/>
              <a:t>that </a:t>
            </a:r>
            <a:r>
              <a:rPr lang="en-US" sz="2000" u="sng" dirty="0" smtClean="0"/>
              <a:t>hazard</a:t>
            </a:r>
            <a:r>
              <a:rPr lang="en-US" sz="2000" dirty="0" smtClean="0"/>
              <a:t> is </a:t>
            </a:r>
            <a:r>
              <a:rPr lang="en-US" sz="2000" dirty="0"/>
              <a:t>not reduced to a safe level by the applicable electrical installation requirements.</a:t>
            </a:r>
            <a:endParaRPr lang="en-US" sz="5400" b="1" dirty="0"/>
          </a:p>
          <a:p>
            <a:endParaRPr lang="en-US" sz="20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32</a:t>
            </a:fld>
            <a:endParaRPr lang="en-US" dirty="0"/>
          </a:p>
        </p:txBody>
      </p:sp>
    </p:spTree>
    <p:extLst>
      <p:ext uri="{BB962C8B-B14F-4D97-AF65-F5344CB8AC3E}">
        <p14:creationId xmlns:p14="http://schemas.microsoft.com/office/powerpoint/2010/main" val="2024176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620000" cy="691516"/>
          </a:xfrm>
        </p:spPr>
        <p:txBody>
          <a:bodyPr anchor="t">
            <a:noAutofit/>
          </a:bodyPr>
          <a:lstStyle/>
          <a:p>
            <a:pPr algn="l"/>
            <a:r>
              <a:rPr lang="en-US" sz="2000" dirty="0" smtClean="0"/>
              <a:t>Reformats section for usability.  Adds requirements for refresher training and documentation.</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143001"/>
            <a:ext cx="3931920" cy="4724400"/>
          </a:xfrm>
        </p:spPr>
        <p:txBody>
          <a:bodyPr>
            <a:normAutofit fontScale="77500" lnSpcReduction="20000"/>
          </a:bodyPr>
          <a:lstStyle/>
          <a:p>
            <a:pPr marL="0" indent="0">
              <a:buNone/>
            </a:pPr>
            <a:endParaRPr lang="en-US" sz="2000" b="1" dirty="0" smtClean="0"/>
          </a:p>
          <a:p>
            <a:pPr marL="0" indent="0">
              <a:buNone/>
            </a:pPr>
            <a:r>
              <a:rPr lang="en-US" sz="2000" b="1" dirty="0" smtClean="0"/>
              <a:t>110.2 </a:t>
            </a:r>
            <a:r>
              <a:rPr lang="en-US" sz="2000" b="1" dirty="0"/>
              <a:t>Training Requirements.</a:t>
            </a:r>
          </a:p>
          <a:p>
            <a:pPr marL="0" indent="0">
              <a:buNone/>
            </a:pPr>
            <a:r>
              <a:rPr lang="en-US" sz="2000" b="1" dirty="0"/>
              <a:t>(C) Emergency Procedures. </a:t>
            </a:r>
            <a:r>
              <a:rPr lang="en-US" sz="2000" dirty="0"/>
              <a:t>Employees exposed to </a:t>
            </a:r>
            <a:r>
              <a:rPr lang="en-US" sz="2000" dirty="0" smtClean="0"/>
              <a:t>shock hazards </a:t>
            </a:r>
            <a:r>
              <a:rPr lang="en-US" sz="2000" dirty="0"/>
              <a:t>and those employees responsible for taking </a:t>
            </a:r>
            <a:r>
              <a:rPr lang="en-US" sz="2000" dirty="0" smtClean="0"/>
              <a:t>action in </a:t>
            </a:r>
            <a:r>
              <a:rPr lang="en-US" sz="2000" dirty="0"/>
              <a:t>case of emergency shall be trained in methods of </a:t>
            </a:r>
            <a:r>
              <a:rPr lang="en-US" sz="2000" dirty="0" smtClean="0"/>
              <a:t>release of </a:t>
            </a:r>
            <a:r>
              <a:rPr lang="en-US" sz="2000" dirty="0"/>
              <a:t>victims from contact with exposed energized </a:t>
            </a:r>
            <a:r>
              <a:rPr lang="en-US" sz="2000" dirty="0" smtClean="0"/>
              <a:t>electrical conductors </a:t>
            </a:r>
            <a:r>
              <a:rPr lang="en-US" sz="2000" dirty="0"/>
              <a:t>or circuit parts. Employees shall be </a:t>
            </a:r>
            <a:r>
              <a:rPr lang="en-US" sz="2000" dirty="0" smtClean="0"/>
              <a:t>regularly instructed </a:t>
            </a:r>
            <a:r>
              <a:rPr lang="en-US" sz="2000" dirty="0"/>
              <a:t>in methods of first aid and emergency </a:t>
            </a:r>
            <a:r>
              <a:rPr lang="en-US" sz="2000" dirty="0" smtClean="0"/>
              <a:t>procedures, such </a:t>
            </a:r>
            <a:r>
              <a:rPr lang="en-US" sz="2000" dirty="0"/>
              <a:t>as approved methods of resuscitation, if </a:t>
            </a:r>
            <a:r>
              <a:rPr lang="en-US" sz="2000" dirty="0" smtClean="0"/>
              <a:t>their duties </a:t>
            </a:r>
            <a:r>
              <a:rPr lang="en-US" sz="2000" dirty="0"/>
              <a:t>warrant such training. Training of employees in </a:t>
            </a:r>
            <a:r>
              <a:rPr lang="en-US" sz="2000" dirty="0" smtClean="0"/>
              <a:t>approved methods </a:t>
            </a:r>
            <a:r>
              <a:rPr lang="en-US" sz="2000" dirty="0"/>
              <a:t>of resuscitation, including </a:t>
            </a:r>
            <a:r>
              <a:rPr lang="en-US" sz="2000" dirty="0" smtClean="0"/>
              <a:t>cardiopulmonary resuscitation </a:t>
            </a:r>
            <a:r>
              <a:rPr lang="en-US" sz="2000" dirty="0"/>
              <a:t>and automatic external </a:t>
            </a:r>
            <a:r>
              <a:rPr lang="en-US" sz="2000" dirty="0" smtClean="0"/>
              <a:t>defibrillator (AED</a:t>
            </a:r>
            <a:r>
              <a:rPr lang="en-US" sz="2000" dirty="0"/>
              <a:t>) use, shall be certified by the employer annually.</a:t>
            </a:r>
            <a:endParaRPr lang="en-US" sz="3100" dirty="0"/>
          </a:p>
          <a:p>
            <a:endParaRPr lang="en-US" sz="3100" b="1" dirty="0" smtClean="0"/>
          </a:p>
          <a:p>
            <a:pPr marL="0" indent="0">
              <a:buNone/>
            </a:pPr>
            <a:endParaRPr lang="en-US" sz="2000" b="1" dirty="0"/>
          </a:p>
        </p:txBody>
      </p:sp>
      <p:sp>
        <p:nvSpPr>
          <p:cNvPr id="8" name="Content Placeholder 7"/>
          <p:cNvSpPr>
            <a:spLocks noGrp="1"/>
          </p:cNvSpPr>
          <p:nvPr>
            <p:ph sz="quarter" idx="4"/>
          </p:nvPr>
        </p:nvSpPr>
        <p:spPr>
          <a:xfrm>
            <a:off x="4754880" y="1143001"/>
            <a:ext cx="3931920" cy="4642483"/>
          </a:xfrm>
        </p:spPr>
        <p:txBody>
          <a:bodyPr>
            <a:normAutofit fontScale="55000" lnSpcReduction="20000"/>
          </a:bodyPr>
          <a:lstStyle/>
          <a:p>
            <a:pPr marL="0" indent="0">
              <a:buNone/>
            </a:pPr>
            <a:endParaRPr lang="en-US" sz="2000" b="1" dirty="0" smtClean="0"/>
          </a:p>
          <a:p>
            <a:pPr marL="0" indent="0">
              <a:buNone/>
            </a:pPr>
            <a:r>
              <a:rPr lang="en-US" sz="2000" b="1" dirty="0" smtClean="0"/>
              <a:t>110.2 </a:t>
            </a:r>
            <a:r>
              <a:rPr lang="en-US" sz="2000" b="1" dirty="0"/>
              <a:t>Training Requirements.</a:t>
            </a:r>
          </a:p>
          <a:p>
            <a:pPr marL="0" indent="0">
              <a:buNone/>
            </a:pPr>
            <a:r>
              <a:rPr lang="en-US" sz="2000" b="1" dirty="0"/>
              <a:t>(C) </a:t>
            </a:r>
            <a:r>
              <a:rPr lang="en-US" sz="2000" b="1" u="sng" dirty="0"/>
              <a:t>Emergency </a:t>
            </a:r>
            <a:r>
              <a:rPr lang="en-US" sz="2000" b="1" u="sng" dirty="0" smtClean="0"/>
              <a:t>Response Training.</a:t>
            </a:r>
          </a:p>
          <a:p>
            <a:pPr marL="457200" indent="-457200">
              <a:buAutoNum type="arabicParenBoth"/>
            </a:pPr>
            <a:r>
              <a:rPr lang="en-US" sz="2000" b="1" u="sng" dirty="0" smtClean="0"/>
              <a:t>Contact Release.</a:t>
            </a:r>
            <a:r>
              <a:rPr lang="en-US" sz="2000" b="1" dirty="0" smtClean="0"/>
              <a:t> </a:t>
            </a:r>
            <a:r>
              <a:rPr lang="en-US" sz="2000" dirty="0"/>
              <a:t>Employees </a:t>
            </a:r>
            <a:r>
              <a:rPr lang="en-US" sz="2000" dirty="0" smtClean="0"/>
              <a:t>exposed to shock hazards shall </a:t>
            </a:r>
            <a:r>
              <a:rPr lang="en-US" sz="2000" dirty="0"/>
              <a:t>be trained in methods of </a:t>
            </a:r>
            <a:r>
              <a:rPr lang="en-US" sz="2000" u="sng" dirty="0" smtClean="0"/>
              <a:t>safe </a:t>
            </a:r>
            <a:r>
              <a:rPr lang="en-US" sz="2000" dirty="0" smtClean="0"/>
              <a:t>release </a:t>
            </a:r>
            <a:r>
              <a:rPr lang="en-US" sz="2000" dirty="0"/>
              <a:t>of victims from contact with exposed energized electrical conductors or circuit parts</a:t>
            </a:r>
            <a:r>
              <a:rPr lang="en-US" sz="2000" dirty="0" smtClean="0"/>
              <a:t>.  </a:t>
            </a:r>
            <a:r>
              <a:rPr lang="en-US" sz="2000" u="sng" dirty="0" smtClean="0"/>
              <a:t>Refresher training shall occur annually.</a:t>
            </a:r>
          </a:p>
          <a:p>
            <a:pPr marL="457200" indent="-457200">
              <a:buAutoNum type="arabicParenBoth"/>
            </a:pPr>
            <a:r>
              <a:rPr lang="en-US" sz="2000" b="1" u="sng" dirty="0" smtClean="0"/>
              <a:t>First Aid, Emergency Response, and Resuscitation. </a:t>
            </a:r>
          </a:p>
          <a:p>
            <a:pPr marL="740664" lvl="1" indent="-457200">
              <a:buFont typeface="+mj-lt"/>
              <a:buAutoNum type="alphaLcParenR"/>
            </a:pPr>
            <a:r>
              <a:rPr lang="en-US" dirty="0" smtClean="0"/>
              <a:t>Employees responsible for responding to medical emergencies shall be trained in first aid and emergency procedures.</a:t>
            </a:r>
          </a:p>
          <a:p>
            <a:pPr marL="740664" lvl="1" indent="-457200">
              <a:buAutoNum type="alphaLcParenR"/>
            </a:pPr>
            <a:r>
              <a:rPr lang="en-US" dirty="0" smtClean="0"/>
              <a:t>Employees responsible for responding to medical emergencies shall trained in cardiopulmonary </a:t>
            </a:r>
            <a:r>
              <a:rPr lang="en-US" dirty="0"/>
              <a:t>resuscitation </a:t>
            </a:r>
            <a:r>
              <a:rPr lang="en-US" dirty="0" smtClean="0"/>
              <a:t>(CPR).  </a:t>
            </a:r>
            <a:r>
              <a:rPr lang="en-US" u="sng" dirty="0" smtClean="0"/>
              <a:t>Refresher training shall occur annually</a:t>
            </a:r>
            <a:r>
              <a:rPr lang="en-US" dirty="0" smtClean="0"/>
              <a:t>.</a:t>
            </a:r>
          </a:p>
          <a:p>
            <a:pPr marL="740664" lvl="1" indent="-457200">
              <a:buAutoNum type="alphaLcParenR"/>
            </a:pPr>
            <a:r>
              <a:rPr lang="en-US" dirty="0" smtClean="0"/>
              <a:t>Employees responsible for responding to medical emergencies shall be trained in the use of an automated external defibrillator (AED</a:t>
            </a:r>
            <a:r>
              <a:rPr lang="en-US" u="sng" dirty="0"/>
              <a:t>) </a:t>
            </a:r>
            <a:r>
              <a:rPr lang="en-US" u="sng" dirty="0" smtClean="0"/>
              <a:t>if an employer’s emergency response plan includes the use of this device.  Refresher training shall occur annually.</a:t>
            </a:r>
          </a:p>
          <a:p>
            <a:pPr marL="457200" indent="-457200">
              <a:buAutoNum type="arabicParenBoth"/>
            </a:pPr>
            <a:r>
              <a:rPr lang="en-US" sz="2000" b="1" u="sng" dirty="0" smtClean="0"/>
              <a:t>Training Verification.</a:t>
            </a:r>
            <a:r>
              <a:rPr lang="en-US" sz="2000" u="sng" dirty="0" smtClean="0"/>
              <a:t>  Employers shall verify at least annually that employee training required by this section is current</a:t>
            </a:r>
          </a:p>
          <a:p>
            <a:pPr marL="457200" indent="-457200">
              <a:buAutoNum type="arabicParenBoth"/>
            </a:pPr>
            <a:r>
              <a:rPr lang="en-US" sz="2000" b="1" u="sng" dirty="0" smtClean="0"/>
              <a:t>Documentation.</a:t>
            </a:r>
            <a:r>
              <a:rPr lang="en-US" sz="2000" u="sng" dirty="0" smtClean="0"/>
              <a:t>  The employer shall document that the training required by this section has occurred.</a:t>
            </a:r>
          </a:p>
          <a:p>
            <a:pPr marL="457200" indent="-457200">
              <a:buFont typeface="+mj-lt"/>
              <a:buAutoNum type="arabicPeriod"/>
            </a:pPr>
            <a:endParaRPr lang="en-US" sz="2300" dirty="0"/>
          </a:p>
          <a:p>
            <a:endParaRPr lang="en-US" sz="20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33</a:t>
            </a:fld>
            <a:endParaRPr lang="en-US" dirty="0"/>
          </a:p>
        </p:txBody>
      </p:sp>
    </p:spTree>
    <p:extLst>
      <p:ext uri="{BB962C8B-B14F-4D97-AF65-F5344CB8AC3E}">
        <p14:creationId xmlns:p14="http://schemas.microsoft.com/office/powerpoint/2010/main" val="615928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620000" cy="691516"/>
          </a:xfrm>
        </p:spPr>
        <p:txBody>
          <a:bodyPr anchor="t">
            <a:noAutofit/>
          </a:bodyPr>
          <a:lstStyle/>
          <a:p>
            <a:pPr algn="l"/>
            <a:r>
              <a:rPr lang="en-US" sz="2000" dirty="0" smtClean="0"/>
              <a:t>Clarifies and adds to list of knowledge for qualified person.</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143001"/>
            <a:ext cx="3931920" cy="4724400"/>
          </a:xfrm>
        </p:spPr>
        <p:txBody>
          <a:bodyPr>
            <a:normAutofit fontScale="62500" lnSpcReduction="20000"/>
          </a:bodyPr>
          <a:lstStyle/>
          <a:p>
            <a:pPr marL="0" indent="0">
              <a:buNone/>
            </a:pPr>
            <a:endParaRPr lang="en-US" sz="2000" b="1" dirty="0" smtClean="0"/>
          </a:p>
          <a:p>
            <a:pPr marL="0" indent="0">
              <a:buNone/>
            </a:pPr>
            <a:r>
              <a:rPr lang="en-US" sz="2000" b="1" dirty="0" smtClean="0"/>
              <a:t>110.2 </a:t>
            </a:r>
            <a:r>
              <a:rPr lang="en-US" sz="2000" b="1" dirty="0"/>
              <a:t>Training Requirements.</a:t>
            </a:r>
          </a:p>
          <a:p>
            <a:pPr marL="0" indent="0">
              <a:buNone/>
            </a:pPr>
            <a:r>
              <a:rPr lang="en-US" sz="2000" b="1" dirty="0" smtClean="0"/>
              <a:t>(D) Employee Training. </a:t>
            </a:r>
          </a:p>
          <a:p>
            <a:pPr marL="0" indent="0">
              <a:buNone/>
            </a:pPr>
            <a:r>
              <a:rPr lang="en-US" sz="2000" b="1" dirty="0" smtClean="0"/>
              <a:t>(</a:t>
            </a:r>
            <a:r>
              <a:rPr lang="en-US" sz="2000" b="1" dirty="0"/>
              <a:t>1) Qualified Person.</a:t>
            </a:r>
            <a:r>
              <a:rPr lang="en-US" sz="2000" dirty="0"/>
              <a:t> </a:t>
            </a:r>
          </a:p>
          <a:p>
            <a:pPr marL="0" indent="0">
              <a:buNone/>
            </a:pPr>
            <a:r>
              <a:rPr lang="en-US" sz="2000" dirty="0"/>
              <a:t>(b) Such persons permitted to work within the </a:t>
            </a:r>
            <a:r>
              <a:rPr lang="en-US" sz="2000" dirty="0" smtClean="0"/>
              <a:t>limited approach </a:t>
            </a:r>
            <a:r>
              <a:rPr lang="en-US" sz="2000" dirty="0"/>
              <a:t>boundary of exposed energized electrical </a:t>
            </a:r>
            <a:r>
              <a:rPr lang="en-US" sz="2000" dirty="0" smtClean="0"/>
              <a:t>conductors and </a:t>
            </a:r>
            <a:r>
              <a:rPr lang="en-US" sz="2000" dirty="0"/>
              <a:t>circuit parts operating at 50 volts or more shall, </a:t>
            </a:r>
            <a:r>
              <a:rPr lang="en-US" sz="2000" dirty="0" smtClean="0"/>
              <a:t>at a </a:t>
            </a:r>
            <a:r>
              <a:rPr lang="en-US" sz="2000" dirty="0"/>
              <a:t>minimum, be additionally trained in all of the following:</a:t>
            </a:r>
          </a:p>
          <a:p>
            <a:pPr marL="0" indent="0">
              <a:buNone/>
            </a:pPr>
            <a:r>
              <a:rPr lang="en-US" sz="2000" dirty="0"/>
              <a:t>(1) Skills and techniques necessary to distinguish </a:t>
            </a:r>
            <a:r>
              <a:rPr lang="en-US" sz="2000" dirty="0" smtClean="0"/>
              <a:t>exposed energized </a:t>
            </a:r>
            <a:r>
              <a:rPr lang="en-US" sz="2000" dirty="0"/>
              <a:t>electrical conductors and circuit parts </a:t>
            </a:r>
            <a:r>
              <a:rPr lang="en-US" sz="2000" dirty="0" smtClean="0"/>
              <a:t>from other </a:t>
            </a:r>
            <a:r>
              <a:rPr lang="en-US" sz="2000" dirty="0"/>
              <a:t>parts of electrical equipment</a:t>
            </a:r>
          </a:p>
          <a:p>
            <a:pPr marL="0" indent="0">
              <a:buNone/>
            </a:pPr>
            <a:r>
              <a:rPr lang="en-US" sz="2000" dirty="0"/>
              <a:t>(2) Skills and techniques necessary to determine the </a:t>
            </a:r>
            <a:r>
              <a:rPr lang="en-US" sz="2000" dirty="0" smtClean="0"/>
              <a:t>nominal voltage </a:t>
            </a:r>
            <a:r>
              <a:rPr lang="en-US" sz="2000" dirty="0"/>
              <a:t>of exposed energized electrical </a:t>
            </a:r>
            <a:r>
              <a:rPr lang="en-US" sz="2000" dirty="0" smtClean="0"/>
              <a:t>conductors and </a:t>
            </a:r>
            <a:r>
              <a:rPr lang="en-US" sz="2000" dirty="0"/>
              <a:t>circuit parts</a:t>
            </a:r>
          </a:p>
          <a:p>
            <a:pPr marL="0" indent="0">
              <a:buNone/>
            </a:pPr>
            <a:r>
              <a:rPr lang="en-US" sz="2000" dirty="0"/>
              <a:t>(3) Approach distances specified in Table 130.4(C)(a) </a:t>
            </a:r>
            <a:r>
              <a:rPr lang="en-US" sz="2000" dirty="0" smtClean="0"/>
              <a:t>and Table </a:t>
            </a:r>
            <a:r>
              <a:rPr lang="en-US" sz="2000" dirty="0"/>
              <a:t>130.4(C)(b) and the corresponding voltages </a:t>
            </a:r>
            <a:r>
              <a:rPr lang="en-US" sz="2000" dirty="0" smtClean="0"/>
              <a:t>to which </a:t>
            </a:r>
            <a:r>
              <a:rPr lang="en-US" sz="2000" dirty="0"/>
              <a:t>the qualified person will be exposed</a:t>
            </a:r>
          </a:p>
          <a:p>
            <a:pPr marL="0" indent="0">
              <a:buNone/>
            </a:pPr>
            <a:r>
              <a:rPr lang="en-US" sz="2000" dirty="0"/>
              <a:t>(4) Decision-making process necessary to determine </a:t>
            </a:r>
            <a:r>
              <a:rPr lang="en-US" sz="2000" dirty="0" smtClean="0"/>
              <a:t>the degree </a:t>
            </a:r>
            <a:r>
              <a:rPr lang="en-US" sz="2000" dirty="0"/>
              <a:t>and extent of the hazard and the personal </a:t>
            </a:r>
            <a:r>
              <a:rPr lang="en-US" sz="2000" dirty="0" smtClean="0"/>
              <a:t>protective equipment </a:t>
            </a:r>
            <a:r>
              <a:rPr lang="en-US" sz="2000" dirty="0"/>
              <a:t>and job planning necessary to </a:t>
            </a:r>
            <a:r>
              <a:rPr lang="en-US" sz="2000" dirty="0" smtClean="0"/>
              <a:t>perform the </a:t>
            </a:r>
            <a:r>
              <a:rPr lang="en-US" sz="2000" dirty="0"/>
              <a:t>task safely</a:t>
            </a:r>
            <a:endParaRPr lang="en-US" sz="3100" b="1" dirty="0" smtClean="0"/>
          </a:p>
          <a:p>
            <a:pPr marL="0" indent="0">
              <a:buNone/>
            </a:pPr>
            <a:endParaRPr lang="en-US" sz="2000" b="1" dirty="0"/>
          </a:p>
        </p:txBody>
      </p:sp>
      <p:sp>
        <p:nvSpPr>
          <p:cNvPr id="8" name="Content Placeholder 7"/>
          <p:cNvSpPr>
            <a:spLocks noGrp="1"/>
          </p:cNvSpPr>
          <p:nvPr>
            <p:ph sz="quarter" idx="4"/>
          </p:nvPr>
        </p:nvSpPr>
        <p:spPr>
          <a:xfrm>
            <a:off x="4754880" y="1143001"/>
            <a:ext cx="3931920" cy="4642483"/>
          </a:xfrm>
        </p:spPr>
        <p:txBody>
          <a:bodyPr>
            <a:normAutofit fontScale="55000" lnSpcReduction="20000"/>
          </a:bodyPr>
          <a:lstStyle/>
          <a:p>
            <a:pPr marL="0" indent="0">
              <a:buNone/>
            </a:pPr>
            <a:endParaRPr lang="en-US" sz="2000" b="1" dirty="0" smtClean="0"/>
          </a:p>
          <a:p>
            <a:pPr marL="0" indent="0">
              <a:buNone/>
            </a:pPr>
            <a:r>
              <a:rPr lang="en-US" sz="2000" b="1" dirty="0"/>
              <a:t>110.2 Training Requirements.</a:t>
            </a:r>
          </a:p>
          <a:p>
            <a:pPr marL="0" indent="0">
              <a:buNone/>
            </a:pPr>
            <a:r>
              <a:rPr lang="en-US" sz="2000" b="1" dirty="0"/>
              <a:t>(D) Employee Training. </a:t>
            </a:r>
          </a:p>
          <a:p>
            <a:pPr marL="0" indent="0">
              <a:buNone/>
            </a:pPr>
            <a:r>
              <a:rPr lang="en-US" sz="2000" b="1" dirty="0"/>
              <a:t>(1) Qualified Person.</a:t>
            </a:r>
            <a:r>
              <a:rPr lang="en-US" sz="2000" dirty="0"/>
              <a:t> </a:t>
            </a:r>
          </a:p>
          <a:p>
            <a:pPr marL="0" indent="0">
              <a:buNone/>
            </a:pPr>
            <a:r>
              <a:rPr lang="en-US" sz="2000" dirty="0"/>
              <a:t>(b) Such persons permitted to work within the limited approach boundary </a:t>
            </a:r>
            <a:r>
              <a:rPr lang="en-US" sz="2000" dirty="0" smtClean="0"/>
              <a:t>shall</a:t>
            </a:r>
            <a:r>
              <a:rPr lang="en-US" sz="2000" dirty="0"/>
              <a:t>, at a minimum, be additionally </a:t>
            </a:r>
            <a:r>
              <a:rPr lang="en-US" sz="2000" dirty="0" smtClean="0"/>
              <a:t>trained in all of the following:</a:t>
            </a:r>
          </a:p>
          <a:p>
            <a:pPr marL="0" indent="0">
              <a:buNone/>
            </a:pPr>
            <a:r>
              <a:rPr lang="en-US" sz="2000" dirty="0" smtClean="0"/>
              <a:t>(1) Skills and techniques necessary to distinguish exposed energized electrical conductors and circuit parts from other parts of electrical equipment</a:t>
            </a:r>
          </a:p>
          <a:p>
            <a:pPr marL="0" indent="0">
              <a:buNone/>
            </a:pPr>
            <a:r>
              <a:rPr lang="en-US" sz="2000" dirty="0" smtClean="0"/>
              <a:t>(2) Skills and techniques necessary to determine the nominal voltage of exposed energized electrical conductors and circuit parts</a:t>
            </a:r>
          </a:p>
          <a:p>
            <a:pPr marL="0" indent="0">
              <a:buNone/>
            </a:pPr>
            <a:r>
              <a:rPr lang="en-US" sz="2000" dirty="0" smtClean="0"/>
              <a:t>(3) Approach distances specified in Table </a:t>
            </a:r>
            <a:r>
              <a:rPr lang="en-US" sz="2000" u="sng" dirty="0" smtClean="0"/>
              <a:t>130.4(D)</a:t>
            </a:r>
            <a:r>
              <a:rPr lang="en-US" sz="2000" dirty="0" smtClean="0"/>
              <a:t> and Table </a:t>
            </a:r>
            <a:r>
              <a:rPr lang="en-US" sz="2000" u="sng" dirty="0" smtClean="0"/>
              <a:t>130.4(D)(b)</a:t>
            </a:r>
            <a:r>
              <a:rPr lang="en-US" sz="2000" dirty="0" smtClean="0"/>
              <a:t> and the corresponding voltages to which the qualified person will be exposed</a:t>
            </a:r>
          </a:p>
          <a:p>
            <a:pPr marL="0" indent="0">
              <a:buNone/>
            </a:pPr>
            <a:r>
              <a:rPr lang="en-US" sz="2000" dirty="0" smtClean="0"/>
              <a:t>(4) Decision-making process necessary to be able to do the following:</a:t>
            </a:r>
          </a:p>
          <a:p>
            <a:pPr marL="571500" indent="-571500">
              <a:buFont typeface="+mj-lt"/>
              <a:buAutoNum type="romanLcPeriod"/>
            </a:pPr>
            <a:r>
              <a:rPr lang="en-US" sz="2000" u="sng" dirty="0" smtClean="0"/>
              <a:t>Perform the job safety planning</a:t>
            </a:r>
          </a:p>
          <a:p>
            <a:pPr marL="571500" indent="-571500">
              <a:buFont typeface="+mj-lt"/>
              <a:buAutoNum type="romanLcPeriod"/>
            </a:pPr>
            <a:r>
              <a:rPr lang="en-US" sz="2000" u="sng" dirty="0" smtClean="0"/>
              <a:t>Identify electrical hazards</a:t>
            </a:r>
          </a:p>
          <a:p>
            <a:pPr marL="571500" indent="-571500">
              <a:buFont typeface="+mj-lt"/>
              <a:buAutoNum type="romanLcPeriod"/>
            </a:pPr>
            <a:r>
              <a:rPr lang="en-US" sz="2000" u="sng" dirty="0" smtClean="0"/>
              <a:t>Assess the associated risk</a:t>
            </a:r>
          </a:p>
          <a:p>
            <a:pPr marL="571500" indent="-571500">
              <a:buFont typeface="+mj-lt"/>
              <a:buAutoNum type="romanLcPeriod"/>
            </a:pPr>
            <a:r>
              <a:rPr lang="en-US" sz="2000" u="sng" dirty="0" smtClean="0"/>
              <a:t>Select the appropriate risk control methods from the hierarchy of control identified in 110.1(F), including personal protective equipment.</a:t>
            </a:r>
          </a:p>
          <a:p>
            <a:pPr marL="571500" indent="-571500">
              <a:buFont typeface="+mj-lt"/>
              <a:buAutoNum type="romanLcPeriod"/>
            </a:pPr>
            <a:endParaRPr lang="en-US" sz="3100" dirty="0"/>
          </a:p>
          <a:p>
            <a:pPr marL="457200" indent="-457200">
              <a:buFont typeface="+mj-lt"/>
              <a:buAutoNum type="arabicPeriod"/>
            </a:pPr>
            <a:endParaRPr lang="en-US" sz="2300" dirty="0"/>
          </a:p>
          <a:p>
            <a:endParaRPr lang="en-US" sz="20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34</a:t>
            </a:fld>
            <a:endParaRPr lang="en-US" dirty="0"/>
          </a:p>
        </p:txBody>
      </p:sp>
    </p:spTree>
    <p:extLst>
      <p:ext uri="{BB962C8B-B14F-4D97-AF65-F5344CB8AC3E}">
        <p14:creationId xmlns:p14="http://schemas.microsoft.com/office/powerpoint/2010/main" val="377876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620000" cy="691516"/>
          </a:xfrm>
        </p:spPr>
        <p:txBody>
          <a:bodyPr anchor="t">
            <a:noAutofit/>
          </a:bodyPr>
          <a:lstStyle/>
          <a:p>
            <a:pPr algn="l"/>
            <a:r>
              <a:rPr lang="en-US" sz="2000" dirty="0" smtClean="0"/>
              <a:t>Clarifies wording.</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143001"/>
            <a:ext cx="3931920" cy="4724400"/>
          </a:xfrm>
        </p:spPr>
        <p:txBody>
          <a:bodyPr>
            <a:normAutofit fontScale="70000" lnSpcReduction="20000"/>
          </a:bodyPr>
          <a:lstStyle/>
          <a:p>
            <a:pPr marL="0" indent="0">
              <a:buNone/>
            </a:pPr>
            <a:endParaRPr lang="en-US" sz="2000" b="1" dirty="0" smtClean="0"/>
          </a:p>
          <a:p>
            <a:pPr marL="0" indent="0">
              <a:buNone/>
            </a:pPr>
            <a:r>
              <a:rPr lang="en-US" sz="2000" b="1" dirty="0" smtClean="0"/>
              <a:t>110.2 </a:t>
            </a:r>
            <a:r>
              <a:rPr lang="en-US" sz="2000" b="1" dirty="0"/>
              <a:t>Training </a:t>
            </a:r>
            <a:r>
              <a:rPr lang="en-US" sz="2000" b="1" dirty="0" smtClean="0"/>
              <a:t>Requirements.</a:t>
            </a:r>
          </a:p>
          <a:p>
            <a:pPr marL="0" indent="0">
              <a:buNone/>
            </a:pPr>
            <a:r>
              <a:rPr lang="en-US" sz="2000" b="1" dirty="0" smtClean="0"/>
              <a:t>(3) Retraining. </a:t>
            </a:r>
            <a:endParaRPr lang="en-US" sz="2000" dirty="0"/>
          </a:p>
          <a:p>
            <a:pPr marL="0" indent="0">
              <a:buNone/>
            </a:pPr>
            <a:r>
              <a:rPr lang="en-US" sz="2000" dirty="0" smtClean="0"/>
              <a:t>An </a:t>
            </a:r>
            <a:r>
              <a:rPr lang="en-US" sz="2000" dirty="0"/>
              <a:t>employee shall receive additional training</a:t>
            </a:r>
          </a:p>
          <a:p>
            <a:pPr marL="0" indent="0">
              <a:buNone/>
            </a:pPr>
            <a:r>
              <a:rPr lang="en-US" sz="2000" dirty="0"/>
              <a:t>(or retraining) under any of the following conditions:</a:t>
            </a:r>
          </a:p>
          <a:p>
            <a:pPr marL="0" indent="0">
              <a:buNone/>
            </a:pPr>
            <a:r>
              <a:rPr lang="en-US" sz="2000" dirty="0"/>
              <a:t>(1) If the supervision or annual inspections indicate </a:t>
            </a:r>
            <a:r>
              <a:rPr lang="en-US" sz="2000" dirty="0" smtClean="0"/>
              <a:t>that the </a:t>
            </a:r>
            <a:r>
              <a:rPr lang="en-US" sz="2000" dirty="0"/>
              <a:t>employee is not complying with the </a:t>
            </a:r>
            <a:r>
              <a:rPr lang="en-US" sz="2000" dirty="0" smtClean="0"/>
              <a:t>safety-related work </a:t>
            </a:r>
            <a:r>
              <a:rPr lang="en-US" sz="2000" dirty="0"/>
              <a:t>practices</a:t>
            </a:r>
          </a:p>
          <a:p>
            <a:pPr marL="0" indent="0">
              <a:buNone/>
            </a:pPr>
            <a:r>
              <a:rPr lang="en-US" sz="2000" dirty="0"/>
              <a:t>(2) If new technology, new types of equipment, or </a:t>
            </a:r>
            <a:r>
              <a:rPr lang="en-US" sz="2000" dirty="0" smtClean="0"/>
              <a:t>changes in </a:t>
            </a:r>
            <a:r>
              <a:rPr lang="en-US" sz="2000" dirty="0"/>
              <a:t>procedures necessitate the use of safety-related work</a:t>
            </a:r>
          </a:p>
          <a:p>
            <a:pPr marL="0" indent="0">
              <a:buNone/>
            </a:pPr>
            <a:r>
              <a:rPr lang="en-US" sz="2000" dirty="0"/>
              <a:t>practices that are different from those that the </a:t>
            </a:r>
            <a:r>
              <a:rPr lang="en-US" sz="2000" dirty="0" smtClean="0"/>
              <a:t>employee would </a:t>
            </a:r>
            <a:r>
              <a:rPr lang="en-US" sz="2000" dirty="0"/>
              <a:t>normally use</a:t>
            </a:r>
          </a:p>
          <a:p>
            <a:pPr marL="0" indent="0">
              <a:buNone/>
            </a:pPr>
            <a:r>
              <a:rPr lang="en-US" sz="2000" dirty="0"/>
              <a:t>(3) If he or she must employ safety-related work </a:t>
            </a:r>
            <a:r>
              <a:rPr lang="en-US" sz="2000" dirty="0" smtClean="0"/>
              <a:t>practices that </a:t>
            </a:r>
            <a:r>
              <a:rPr lang="en-US" sz="2000" dirty="0"/>
              <a:t>are not normally used during his or her regular </a:t>
            </a:r>
            <a:r>
              <a:rPr lang="en-US" sz="2000" dirty="0" smtClean="0"/>
              <a:t>job duties</a:t>
            </a:r>
          </a:p>
          <a:p>
            <a:pPr marL="0" indent="0">
              <a:buNone/>
            </a:pPr>
            <a:endParaRPr lang="en-US" sz="2000" dirty="0"/>
          </a:p>
          <a:p>
            <a:pPr marL="0" indent="0">
              <a:buNone/>
            </a:pPr>
            <a:r>
              <a:rPr lang="en-US" sz="2000" dirty="0"/>
              <a:t>Retraining shall be performed at intervals not to </a:t>
            </a:r>
            <a:r>
              <a:rPr lang="en-US" sz="2000" dirty="0" smtClean="0"/>
              <a:t>exceed 3 </a:t>
            </a:r>
            <a:r>
              <a:rPr lang="en-US" sz="2000" dirty="0"/>
              <a:t>years.</a:t>
            </a:r>
            <a:endParaRPr lang="en-US" sz="2000" b="1" dirty="0"/>
          </a:p>
        </p:txBody>
      </p:sp>
      <p:sp>
        <p:nvSpPr>
          <p:cNvPr id="8" name="Content Placeholder 7"/>
          <p:cNvSpPr>
            <a:spLocks noGrp="1"/>
          </p:cNvSpPr>
          <p:nvPr>
            <p:ph sz="quarter" idx="4"/>
          </p:nvPr>
        </p:nvSpPr>
        <p:spPr>
          <a:xfrm>
            <a:off x="4754880" y="1143001"/>
            <a:ext cx="3931920" cy="4642483"/>
          </a:xfrm>
        </p:spPr>
        <p:txBody>
          <a:bodyPr>
            <a:normAutofit fontScale="70000" lnSpcReduction="20000"/>
          </a:bodyPr>
          <a:lstStyle/>
          <a:p>
            <a:pPr marL="0" indent="0">
              <a:buNone/>
            </a:pPr>
            <a:endParaRPr lang="en-US" sz="2000" b="1" dirty="0" smtClean="0"/>
          </a:p>
          <a:p>
            <a:pPr marL="0" indent="0">
              <a:buNone/>
            </a:pPr>
            <a:r>
              <a:rPr lang="en-US" sz="2000" b="1" dirty="0"/>
              <a:t>110.2 Training Requirements.</a:t>
            </a:r>
          </a:p>
          <a:p>
            <a:pPr marL="0" indent="0">
              <a:buNone/>
            </a:pPr>
            <a:r>
              <a:rPr lang="en-US" sz="2000" b="1" dirty="0"/>
              <a:t>(3) Retraining. </a:t>
            </a:r>
            <a:endParaRPr lang="en-US" sz="2000" dirty="0"/>
          </a:p>
          <a:p>
            <a:pPr marL="0" indent="0">
              <a:buNone/>
            </a:pPr>
            <a:r>
              <a:rPr lang="en-US" sz="2000" u="sng" dirty="0" smtClean="0"/>
              <a:t>Retraining in safety-related work practices and applicable changes in this standard shall be performed at intervals not to exceed three years.  </a:t>
            </a:r>
            <a:r>
              <a:rPr lang="en-US" sz="2000" dirty="0" smtClean="0"/>
              <a:t>An employee hall </a:t>
            </a:r>
            <a:r>
              <a:rPr lang="en-US" sz="2000" dirty="0"/>
              <a:t>receive additional </a:t>
            </a:r>
            <a:r>
              <a:rPr lang="en-US" sz="2000" dirty="0" smtClean="0"/>
              <a:t>training (or </a:t>
            </a:r>
            <a:r>
              <a:rPr lang="en-US" sz="2000" dirty="0"/>
              <a:t>retraining) </a:t>
            </a:r>
            <a:r>
              <a:rPr lang="en-US" sz="2000" u="sng" dirty="0" smtClean="0"/>
              <a:t>if </a:t>
            </a:r>
            <a:r>
              <a:rPr lang="en-US" sz="2000" dirty="0" smtClean="0"/>
              <a:t>any </a:t>
            </a:r>
            <a:r>
              <a:rPr lang="en-US" sz="2000" dirty="0"/>
              <a:t>of the following </a:t>
            </a:r>
            <a:r>
              <a:rPr lang="en-US" sz="2000" dirty="0" smtClean="0"/>
              <a:t>conditions </a:t>
            </a:r>
            <a:r>
              <a:rPr lang="en-US" sz="2000" u="sng" dirty="0" smtClean="0"/>
              <a:t>exists</a:t>
            </a:r>
            <a:r>
              <a:rPr lang="en-US" sz="2000" dirty="0" smtClean="0"/>
              <a:t>:</a:t>
            </a:r>
            <a:endParaRPr lang="en-US" sz="2000" dirty="0"/>
          </a:p>
          <a:p>
            <a:pPr marL="0" indent="0">
              <a:buNone/>
            </a:pPr>
            <a:r>
              <a:rPr lang="en-US" sz="2000" dirty="0"/>
              <a:t>(1) T</a:t>
            </a:r>
            <a:r>
              <a:rPr lang="en-US" sz="2000" dirty="0" smtClean="0"/>
              <a:t>he </a:t>
            </a:r>
            <a:r>
              <a:rPr lang="en-US" sz="2000" dirty="0"/>
              <a:t>supervision or annual inspections indicate that the employee is not complying with the safety-related work practices</a:t>
            </a:r>
          </a:p>
          <a:p>
            <a:pPr marL="0" indent="0">
              <a:buNone/>
            </a:pPr>
            <a:r>
              <a:rPr lang="en-US" sz="2000" dirty="0"/>
              <a:t>(2) N</a:t>
            </a:r>
            <a:r>
              <a:rPr lang="en-US" sz="2000" dirty="0" smtClean="0"/>
              <a:t>ew </a:t>
            </a:r>
            <a:r>
              <a:rPr lang="en-US" sz="2000" dirty="0"/>
              <a:t>technology, new types of equipment, or changes in procedures necessitate the use of safety-related work</a:t>
            </a:r>
          </a:p>
          <a:p>
            <a:pPr marL="0" indent="0">
              <a:buNone/>
            </a:pPr>
            <a:r>
              <a:rPr lang="en-US" sz="2000" dirty="0"/>
              <a:t>practices that are different from those that the employee would normally use</a:t>
            </a:r>
          </a:p>
          <a:p>
            <a:pPr marL="0" indent="0">
              <a:buNone/>
            </a:pPr>
            <a:r>
              <a:rPr lang="en-US" sz="2000" dirty="0"/>
              <a:t>(3) </a:t>
            </a:r>
            <a:r>
              <a:rPr lang="en-US" sz="2000" dirty="0" smtClean="0"/>
              <a:t>The employee must </a:t>
            </a:r>
            <a:r>
              <a:rPr lang="en-US" sz="2000" dirty="0"/>
              <a:t>employ safety-related work practices that are not normally used during his or her regular job duties</a:t>
            </a:r>
          </a:p>
          <a:p>
            <a:pPr marL="0" indent="0">
              <a:buNone/>
            </a:pPr>
            <a:endParaRPr lang="en-US" sz="2000" dirty="0"/>
          </a:p>
          <a:p>
            <a:pPr marL="571500" indent="-571500">
              <a:buFont typeface="+mj-lt"/>
              <a:buAutoNum type="romanLcPeriod"/>
            </a:pPr>
            <a:endParaRPr lang="en-US" sz="3100" dirty="0"/>
          </a:p>
          <a:p>
            <a:pPr marL="457200" indent="-457200">
              <a:buFont typeface="+mj-lt"/>
              <a:buAutoNum type="arabicPeriod"/>
            </a:pPr>
            <a:endParaRPr lang="en-US" sz="2300" dirty="0"/>
          </a:p>
          <a:p>
            <a:endParaRPr lang="en-US" sz="20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35</a:t>
            </a:fld>
            <a:endParaRPr lang="en-US" dirty="0"/>
          </a:p>
        </p:txBody>
      </p:sp>
    </p:spTree>
    <p:extLst>
      <p:ext uri="{BB962C8B-B14F-4D97-AF65-F5344CB8AC3E}">
        <p14:creationId xmlns:p14="http://schemas.microsoft.com/office/powerpoint/2010/main" val="668704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620000" cy="691516"/>
          </a:xfrm>
        </p:spPr>
        <p:txBody>
          <a:bodyPr anchor="t">
            <a:noAutofit/>
          </a:bodyPr>
          <a:lstStyle/>
          <a:p>
            <a:pPr algn="l"/>
            <a:r>
              <a:rPr lang="en-US" sz="2000" dirty="0" smtClean="0"/>
              <a:t>Moves section.  Limits requirements for meeting to only knowledgeable host employers.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143001"/>
            <a:ext cx="3931920" cy="4724400"/>
          </a:xfrm>
        </p:spPr>
        <p:txBody>
          <a:bodyPr>
            <a:normAutofit fontScale="70000" lnSpcReduction="20000"/>
          </a:bodyPr>
          <a:lstStyle/>
          <a:p>
            <a:pPr marL="0" indent="0">
              <a:buNone/>
            </a:pPr>
            <a:endParaRPr lang="en-US" sz="2000" b="1" dirty="0" smtClean="0"/>
          </a:p>
          <a:p>
            <a:pPr marL="0" indent="0">
              <a:buNone/>
            </a:pPr>
            <a:r>
              <a:rPr lang="en-US" sz="2000" b="1" dirty="0"/>
              <a:t>110.1 Relationships with Contractors (Outside Service</a:t>
            </a:r>
          </a:p>
          <a:p>
            <a:pPr marL="0" indent="0">
              <a:buNone/>
            </a:pPr>
            <a:r>
              <a:rPr lang="en-US" sz="2000" b="1" dirty="0"/>
              <a:t>Personnel, and So Forth).</a:t>
            </a:r>
          </a:p>
          <a:p>
            <a:pPr marL="0" indent="0">
              <a:buNone/>
            </a:pPr>
            <a:r>
              <a:rPr lang="en-US" sz="2000" b="1" dirty="0" smtClean="0"/>
              <a:t>(A) Host </a:t>
            </a:r>
            <a:r>
              <a:rPr lang="en-US" sz="2000" b="1" dirty="0"/>
              <a:t>Employer Responsibilities</a:t>
            </a:r>
            <a:r>
              <a:rPr lang="en-US" sz="2000" b="1" dirty="0" smtClean="0"/>
              <a:t>.</a:t>
            </a:r>
          </a:p>
          <a:p>
            <a:pPr marL="0" indent="0">
              <a:buNone/>
            </a:pPr>
            <a:r>
              <a:rPr lang="en-US" sz="2000" b="1" dirty="0" smtClean="0"/>
              <a:t>(B) Contract Employer Responsibilities.</a:t>
            </a:r>
            <a:endParaRPr lang="en-US" sz="2000" b="1" dirty="0"/>
          </a:p>
          <a:p>
            <a:pPr marL="0" indent="0">
              <a:buNone/>
            </a:pPr>
            <a:r>
              <a:rPr lang="en-US" sz="2000" dirty="0"/>
              <a:t>(3) The contract employer shall advise the host </a:t>
            </a:r>
            <a:r>
              <a:rPr lang="en-US" sz="2000" dirty="0" smtClean="0"/>
              <a:t>employer of </a:t>
            </a:r>
            <a:r>
              <a:rPr lang="en-US" sz="2000" dirty="0"/>
              <a:t>the following:</a:t>
            </a:r>
          </a:p>
          <a:p>
            <a:pPr marL="0" indent="0">
              <a:buNone/>
            </a:pPr>
            <a:r>
              <a:rPr lang="en-US" sz="2000" dirty="0"/>
              <a:t>a. Any unique hazards presented by the contract </a:t>
            </a:r>
            <a:r>
              <a:rPr lang="en-US" sz="2000" dirty="0" smtClean="0"/>
              <a:t>employer’s work</a:t>
            </a:r>
            <a:endParaRPr lang="en-US" sz="2000" dirty="0"/>
          </a:p>
          <a:p>
            <a:pPr marL="0" indent="0">
              <a:buNone/>
            </a:pPr>
            <a:r>
              <a:rPr lang="en-US" sz="2000" dirty="0"/>
              <a:t>b. Any unanticipated hazards found during the </a:t>
            </a:r>
            <a:r>
              <a:rPr lang="en-US" sz="2000" dirty="0" smtClean="0"/>
              <a:t>contract employer’s </a:t>
            </a:r>
            <a:r>
              <a:rPr lang="en-US" sz="2000" dirty="0"/>
              <a:t>work that the host employer did </a:t>
            </a:r>
            <a:r>
              <a:rPr lang="en-US" sz="2000" dirty="0" smtClean="0"/>
              <a:t>not mention</a:t>
            </a:r>
            <a:endParaRPr lang="en-US" sz="2000" dirty="0"/>
          </a:p>
          <a:p>
            <a:pPr marL="0" indent="0">
              <a:buNone/>
            </a:pPr>
            <a:r>
              <a:rPr lang="en-US" sz="2000" dirty="0"/>
              <a:t>c. The measures the contractor took to correct any </a:t>
            </a:r>
            <a:r>
              <a:rPr lang="en-US" sz="2000" dirty="0" smtClean="0"/>
              <a:t>violations reported </a:t>
            </a:r>
            <a:r>
              <a:rPr lang="en-US" sz="2000" dirty="0"/>
              <a:t>by the host employer </a:t>
            </a:r>
            <a:r>
              <a:rPr lang="en-US" sz="2000" dirty="0" smtClean="0"/>
              <a:t>under 110.1(A</a:t>
            </a:r>
            <a:r>
              <a:rPr lang="en-US" sz="2000" dirty="0"/>
              <a:t>)(2) and to prevent such violation </a:t>
            </a:r>
            <a:r>
              <a:rPr lang="en-US" sz="2000" dirty="0" smtClean="0"/>
              <a:t>from recurring in </a:t>
            </a:r>
            <a:r>
              <a:rPr lang="en-US" sz="2000" dirty="0"/>
              <a:t>the future</a:t>
            </a:r>
          </a:p>
          <a:p>
            <a:pPr marL="0" indent="0">
              <a:buNone/>
            </a:pPr>
            <a:r>
              <a:rPr lang="en-US" sz="2000" b="1" dirty="0"/>
              <a:t>(C) Documentation. </a:t>
            </a:r>
            <a:r>
              <a:rPr lang="en-US" sz="2000" dirty="0"/>
              <a:t>There shall be a documented </a:t>
            </a:r>
            <a:r>
              <a:rPr lang="en-US" sz="2000" dirty="0" smtClean="0"/>
              <a:t>meeting between </a:t>
            </a:r>
            <a:r>
              <a:rPr lang="en-US" sz="2000" dirty="0"/>
              <a:t>the host employer and the contract employer.</a:t>
            </a:r>
          </a:p>
        </p:txBody>
      </p:sp>
      <p:sp>
        <p:nvSpPr>
          <p:cNvPr id="8" name="Content Placeholder 7"/>
          <p:cNvSpPr>
            <a:spLocks noGrp="1"/>
          </p:cNvSpPr>
          <p:nvPr>
            <p:ph sz="quarter" idx="4"/>
          </p:nvPr>
        </p:nvSpPr>
        <p:spPr>
          <a:xfrm>
            <a:off x="4754880" y="1143001"/>
            <a:ext cx="3931920" cy="4642483"/>
          </a:xfrm>
        </p:spPr>
        <p:txBody>
          <a:bodyPr>
            <a:normAutofit fontScale="62500" lnSpcReduction="20000"/>
          </a:bodyPr>
          <a:lstStyle/>
          <a:p>
            <a:pPr marL="0" indent="0">
              <a:buNone/>
            </a:pPr>
            <a:endParaRPr lang="en-US" sz="2000" b="1" dirty="0" smtClean="0"/>
          </a:p>
          <a:p>
            <a:pPr marL="0" indent="0">
              <a:buNone/>
            </a:pPr>
            <a:r>
              <a:rPr lang="en-US" sz="2000" b="1" dirty="0" smtClean="0"/>
              <a:t>110.3 </a:t>
            </a:r>
            <a:r>
              <a:rPr lang="en-US" sz="2000" b="1" dirty="0"/>
              <a:t>Relationships with Contractors (Outside Service</a:t>
            </a:r>
          </a:p>
          <a:p>
            <a:pPr marL="0" indent="0">
              <a:buNone/>
            </a:pPr>
            <a:r>
              <a:rPr lang="en-US" sz="2000" b="1" dirty="0"/>
              <a:t>Personnel, and So Forth).</a:t>
            </a:r>
          </a:p>
          <a:p>
            <a:pPr marL="0" indent="0">
              <a:buNone/>
            </a:pPr>
            <a:r>
              <a:rPr lang="en-US" sz="2000" b="1" dirty="0"/>
              <a:t>(A) Host Employer Responsibilities.</a:t>
            </a:r>
          </a:p>
          <a:p>
            <a:pPr marL="0" indent="0">
              <a:buNone/>
            </a:pPr>
            <a:r>
              <a:rPr lang="en-US" sz="2000" b="1" dirty="0"/>
              <a:t>(B) Contract Employer Responsibilities.</a:t>
            </a:r>
          </a:p>
          <a:p>
            <a:pPr marL="0" indent="0">
              <a:buNone/>
            </a:pPr>
            <a:r>
              <a:rPr lang="en-US" sz="2000" dirty="0"/>
              <a:t>(3) The contract employer shall advise the host employer of the following:</a:t>
            </a:r>
          </a:p>
          <a:p>
            <a:pPr marL="0" indent="0">
              <a:buNone/>
            </a:pPr>
            <a:r>
              <a:rPr lang="en-US" sz="2000" dirty="0"/>
              <a:t>a. Any unique hazards presented by the contract employer’s work</a:t>
            </a:r>
          </a:p>
          <a:p>
            <a:pPr marL="0" indent="0">
              <a:buNone/>
            </a:pPr>
            <a:r>
              <a:rPr lang="en-US" sz="2000" dirty="0"/>
              <a:t>b. Any unanticipated hazards found during the contract employer’s work that the host employer did not mention</a:t>
            </a:r>
          </a:p>
          <a:p>
            <a:pPr marL="0" indent="0">
              <a:buNone/>
            </a:pPr>
            <a:r>
              <a:rPr lang="en-US" sz="2000" dirty="0"/>
              <a:t>c. The measures the contractor took to correct any violations reported by the host employer under </a:t>
            </a:r>
            <a:r>
              <a:rPr lang="en-US" sz="2000" u="sng" dirty="0" smtClean="0"/>
              <a:t>110.3(A</a:t>
            </a:r>
            <a:r>
              <a:rPr lang="en-US" sz="2000" u="sng" dirty="0"/>
              <a:t>)(2)</a:t>
            </a:r>
            <a:r>
              <a:rPr lang="en-US" sz="2000" dirty="0"/>
              <a:t> and to prevent such violation from recurring in the future</a:t>
            </a:r>
          </a:p>
          <a:p>
            <a:pPr marL="0" indent="0">
              <a:buNone/>
            </a:pPr>
            <a:r>
              <a:rPr lang="en-US" sz="2000" b="1" dirty="0"/>
              <a:t>(C) Documentation</a:t>
            </a:r>
            <a:r>
              <a:rPr lang="en-US" sz="2000" dirty="0"/>
              <a:t>. </a:t>
            </a:r>
            <a:r>
              <a:rPr lang="en-US" sz="2000" u="sng" dirty="0" smtClean="0"/>
              <a:t>Where the host employer has knowledge of hazards covered by this standard that are related to the contract employer’s work</a:t>
            </a:r>
            <a:r>
              <a:rPr lang="en-US" sz="2000" dirty="0" smtClean="0"/>
              <a:t>, there shall </a:t>
            </a:r>
            <a:r>
              <a:rPr lang="en-US" sz="2000" dirty="0"/>
              <a:t>be a documented meeting between the host employer and the contract employer.</a:t>
            </a:r>
          </a:p>
          <a:p>
            <a:pPr marL="0" indent="0">
              <a:buNone/>
            </a:pPr>
            <a:endParaRPr lang="en-US" sz="2000" dirty="0"/>
          </a:p>
          <a:p>
            <a:pPr marL="571500" indent="-571500">
              <a:buFont typeface="+mj-lt"/>
              <a:buAutoNum type="romanLcPeriod"/>
            </a:pPr>
            <a:endParaRPr lang="en-US" sz="3100" dirty="0"/>
          </a:p>
          <a:p>
            <a:pPr marL="457200" indent="-457200">
              <a:buFont typeface="+mj-lt"/>
              <a:buAutoNum type="arabicPeriod"/>
            </a:pPr>
            <a:endParaRPr lang="en-US" sz="2300" dirty="0"/>
          </a:p>
          <a:p>
            <a:endParaRPr lang="en-US" sz="2000" b="1" dirty="0"/>
          </a:p>
          <a:p>
            <a:pPr marL="0" indent="0">
              <a:buNone/>
            </a:pP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36</a:t>
            </a:fld>
            <a:endParaRPr lang="en-US" dirty="0"/>
          </a:p>
        </p:txBody>
      </p:sp>
    </p:spTree>
    <p:extLst>
      <p:ext uri="{BB962C8B-B14F-4D97-AF65-F5344CB8AC3E}">
        <p14:creationId xmlns:p14="http://schemas.microsoft.com/office/powerpoint/2010/main" val="3908476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Wording changes for technical accuracy.  Additional language to ensure competent persons make repairs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143001"/>
            <a:ext cx="3931920" cy="4724400"/>
          </a:xfrm>
        </p:spPr>
        <p:txBody>
          <a:bodyPr>
            <a:normAutofit fontScale="62500" lnSpcReduction="20000"/>
          </a:bodyPr>
          <a:lstStyle/>
          <a:p>
            <a:pPr marL="0" indent="0">
              <a:buNone/>
            </a:pPr>
            <a:endParaRPr lang="en-US" sz="2000" b="1" dirty="0" smtClean="0"/>
          </a:p>
          <a:p>
            <a:pPr marL="0" indent="0">
              <a:buNone/>
            </a:pPr>
            <a:r>
              <a:rPr lang="en-US" sz="2000" b="1" dirty="0"/>
              <a:t>110.4 Use of Equipment.</a:t>
            </a:r>
          </a:p>
          <a:p>
            <a:pPr marL="0" indent="0">
              <a:buNone/>
            </a:pPr>
            <a:r>
              <a:rPr lang="en-US" sz="2000" b="1" dirty="0"/>
              <a:t>(A) Test Instruments and Equipment.</a:t>
            </a:r>
          </a:p>
          <a:p>
            <a:pPr marL="0" indent="0">
              <a:buNone/>
            </a:pPr>
            <a:r>
              <a:rPr lang="en-US" sz="2000" b="1" dirty="0" smtClean="0"/>
              <a:t>(</a:t>
            </a:r>
            <a:r>
              <a:rPr lang="en-US" sz="2000" b="1" dirty="0"/>
              <a:t>2) Rating. </a:t>
            </a:r>
            <a:r>
              <a:rPr lang="en-US" sz="2000" dirty="0"/>
              <a:t>Test instruments, equipment, and their </a:t>
            </a:r>
            <a:r>
              <a:rPr lang="en-US" sz="2000" dirty="0" smtClean="0"/>
              <a:t>accessories shall </a:t>
            </a:r>
            <a:r>
              <a:rPr lang="en-US" sz="2000" dirty="0"/>
              <a:t>be rated for circuits and equipment to </a:t>
            </a:r>
            <a:r>
              <a:rPr lang="en-US" sz="2000" dirty="0" smtClean="0"/>
              <a:t>which they </a:t>
            </a:r>
            <a:r>
              <a:rPr lang="en-US" sz="2000" dirty="0"/>
              <a:t>will be connected.</a:t>
            </a:r>
          </a:p>
          <a:p>
            <a:pPr marL="0" indent="0">
              <a:buNone/>
            </a:pPr>
            <a:r>
              <a:rPr lang="en-US" sz="2000" b="1" dirty="0" smtClean="0"/>
              <a:t>(</a:t>
            </a:r>
            <a:r>
              <a:rPr lang="en-US" sz="2000" b="1" dirty="0"/>
              <a:t>4) Visual Inspection. </a:t>
            </a:r>
            <a:r>
              <a:rPr lang="en-US" sz="2000" dirty="0" smtClean="0"/>
              <a:t>Test instruments </a:t>
            </a:r>
            <a:r>
              <a:rPr lang="en-US" sz="2000" dirty="0"/>
              <a:t>and equipment </a:t>
            </a:r>
            <a:r>
              <a:rPr lang="en-US" sz="2000" dirty="0" smtClean="0"/>
              <a:t>and all </a:t>
            </a:r>
            <a:r>
              <a:rPr lang="en-US" sz="2000" dirty="0"/>
              <a:t>associated test leads, cables, power cords, probes, </a:t>
            </a:r>
            <a:r>
              <a:rPr lang="en-US" sz="2000" dirty="0" smtClean="0"/>
              <a:t>and connectors </a:t>
            </a:r>
            <a:r>
              <a:rPr lang="en-US" sz="2000" dirty="0"/>
              <a:t>shall be visually inspected for external defects</a:t>
            </a:r>
          </a:p>
          <a:p>
            <a:pPr marL="0" indent="0">
              <a:buNone/>
            </a:pPr>
            <a:r>
              <a:rPr lang="en-US" sz="2000" dirty="0"/>
              <a:t>and damage before each use. If there is a defect or </a:t>
            </a:r>
            <a:r>
              <a:rPr lang="en-US" sz="2000" dirty="0" smtClean="0"/>
              <a:t>evidence of </a:t>
            </a:r>
            <a:r>
              <a:rPr lang="en-US" sz="2000" dirty="0"/>
              <a:t>damage that might expose an employee to injury, the</a:t>
            </a:r>
          </a:p>
          <a:p>
            <a:pPr marL="0" indent="0">
              <a:buNone/>
            </a:pPr>
            <a:r>
              <a:rPr lang="en-US" sz="2000" dirty="0"/>
              <a:t>defective or damaged item shall be removed from </a:t>
            </a:r>
            <a:r>
              <a:rPr lang="en-US" sz="2000" dirty="0" smtClean="0"/>
              <a:t>service, and </a:t>
            </a:r>
            <a:r>
              <a:rPr lang="en-US" sz="2000" dirty="0"/>
              <a:t>no employee shall use it until repairs and tests </a:t>
            </a:r>
            <a:r>
              <a:rPr lang="en-US" sz="2000" dirty="0" smtClean="0"/>
              <a:t>necessary to </a:t>
            </a:r>
            <a:r>
              <a:rPr lang="en-US" sz="2000" dirty="0"/>
              <a:t>render the equipment safe have been made</a:t>
            </a:r>
            <a:r>
              <a:rPr lang="en-US" sz="2000" dirty="0" smtClean="0"/>
              <a:t>.</a:t>
            </a:r>
          </a:p>
          <a:p>
            <a:pPr marL="0" indent="0">
              <a:buNone/>
            </a:pPr>
            <a:r>
              <a:rPr lang="en-US" sz="2000" b="1" dirty="0" smtClean="0"/>
              <a:t>(5)  Operation Verification</a:t>
            </a:r>
            <a:r>
              <a:rPr lang="en-US" sz="2000" b="1" dirty="0"/>
              <a:t>. </a:t>
            </a:r>
            <a:r>
              <a:rPr lang="en-US" sz="2000" dirty="0"/>
              <a:t>When test instruments </a:t>
            </a:r>
            <a:r>
              <a:rPr lang="en-US" sz="2000" dirty="0" smtClean="0"/>
              <a:t>are  used </a:t>
            </a:r>
            <a:r>
              <a:rPr lang="en-US" sz="2000" dirty="0"/>
              <a:t>for testing the absence of voltage on conductors </a:t>
            </a:r>
            <a:r>
              <a:rPr lang="en-US" sz="2000" dirty="0" smtClean="0"/>
              <a:t>or circuit </a:t>
            </a:r>
            <a:r>
              <a:rPr lang="en-US" sz="2000" dirty="0"/>
              <a:t>parts operating at 50 volts or more, the operation </a:t>
            </a:r>
            <a:r>
              <a:rPr lang="en-US" sz="2000" dirty="0" smtClean="0"/>
              <a:t>of the </a:t>
            </a:r>
            <a:r>
              <a:rPr lang="en-US" sz="2000" dirty="0"/>
              <a:t>test instrument shall be verified before and after </a:t>
            </a:r>
            <a:r>
              <a:rPr lang="en-US" sz="2000" dirty="0" smtClean="0"/>
              <a:t>an absence </a:t>
            </a:r>
            <a:r>
              <a:rPr lang="en-US" sz="2000" dirty="0"/>
              <a:t>of voltage test is performed.</a:t>
            </a:r>
          </a:p>
        </p:txBody>
      </p:sp>
      <p:sp>
        <p:nvSpPr>
          <p:cNvPr id="8" name="Content Placeholder 7"/>
          <p:cNvSpPr>
            <a:spLocks noGrp="1"/>
          </p:cNvSpPr>
          <p:nvPr>
            <p:ph sz="quarter" idx="4"/>
          </p:nvPr>
        </p:nvSpPr>
        <p:spPr>
          <a:xfrm>
            <a:off x="4754880" y="1143001"/>
            <a:ext cx="3931920" cy="5181599"/>
          </a:xfrm>
        </p:spPr>
        <p:txBody>
          <a:bodyPr>
            <a:normAutofit fontScale="55000" lnSpcReduction="20000"/>
          </a:bodyPr>
          <a:lstStyle/>
          <a:p>
            <a:pPr marL="0" indent="0">
              <a:buNone/>
            </a:pPr>
            <a:endParaRPr lang="en-US" sz="2000" b="1" dirty="0" smtClean="0"/>
          </a:p>
          <a:p>
            <a:pPr marL="0" indent="0">
              <a:buNone/>
            </a:pPr>
            <a:r>
              <a:rPr lang="en-US" b="1" dirty="0"/>
              <a:t>110.4 Use of </a:t>
            </a:r>
            <a:r>
              <a:rPr lang="en-US" b="1" u="sng" dirty="0" smtClean="0"/>
              <a:t>Electrical </a:t>
            </a:r>
            <a:r>
              <a:rPr lang="en-US" b="1" dirty="0" smtClean="0"/>
              <a:t>Equipment</a:t>
            </a:r>
            <a:r>
              <a:rPr lang="en-US" b="1" dirty="0"/>
              <a:t>.</a:t>
            </a:r>
          </a:p>
          <a:p>
            <a:pPr marL="0" indent="0">
              <a:buNone/>
            </a:pPr>
            <a:r>
              <a:rPr lang="en-US" b="1" dirty="0"/>
              <a:t>(A) Test Instruments and Equipment.</a:t>
            </a:r>
          </a:p>
          <a:p>
            <a:pPr marL="0" indent="0">
              <a:buNone/>
            </a:pPr>
            <a:r>
              <a:rPr lang="en-US" b="1" dirty="0"/>
              <a:t>(2) Rating. </a:t>
            </a:r>
            <a:r>
              <a:rPr lang="en-US" dirty="0"/>
              <a:t>Test instruments, equipment, and their accessories shall be rated for circuits and equipment </a:t>
            </a:r>
            <a:r>
              <a:rPr lang="en-US" u="sng" dirty="0" smtClean="0"/>
              <a:t>where they are utilized</a:t>
            </a:r>
            <a:r>
              <a:rPr lang="en-US" dirty="0" smtClean="0"/>
              <a:t>.</a:t>
            </a:r>
            <a:endParaRPr lang="en-US" dirty="0"/>
          </a:p>
          <a:p>
            <a:pPr marL="0" indent="0">
              <a:buNone/>
            </a:pPr>
            <a:r>
              <a:rPr lang="en-US" b="1" dirty="0"/>
              <a:t>(4) Visual </a:t>
            </a:r>
            <a:r>
              <a:rPr lang="en-US" b="1" dirty="0" smtClean="0"/>
              <a:t>Inspection </a:t>
            </a:r>
            <a:r>
              <a:rPr lang="en-US" b="1" u="sng" dirty="0" smtClean="0"/>
              <a:t>and Repair</a:t>
            </a:r>
            <a:r>
              <a:rPr lang="en-US" b="1" dirty="0" smtClean="0"/>
              <a:t>. </a:t>
            </a:r>
            <a:r>
              <a:rPr lang="en-US" dirty="0"/>
              <a:t>Test instruments and equipment and all associated test leads, cables, power cords, probes, and connectors shall be visually inspected for external defects</a:t>
            </a:r>
          </a:p>
          <a:p>
            <a:pPr marL="0" indent="0">
              <a:buNone/>
            </a:pPr>
            <a:r>
              <a:rPr lang="en-US" dirty="0"/>
              <a:t>and damage before each use. If there is a defect or evidence of damage that might expose an employee to injury, the</a:t>
            </a:r>
          </a:p>
          <a:p>
            <a:pPr marL="0" indent="0">
              <a:buNone/>
            </a:pPr>
            <a:r>
              <a:rPr lang="en-US" dirty="0"/>
              <a:t>defective or damaged </a:t>
            </a:r>
            <a:r>
              <a:rPr lang="en-US" dirty="0" smtClean="0"/>
              <a:t>item </a:t>
            </a:r>
            <a:r>
              <a:rPr lang="en-US" dirty="0"/>
              <a:t>shall be removed from </a:t>
            </a:r>
            <a:r>
              <a:rPr lang="en-US" dirty="0" smtClean="0"/>
              <a:t>service.  No employee </a:t>
            </a:r>
            <a:r>
              <a:rPr lang="en-US" dirty="0"/>
              <a:t>shall use it until </a:t>
            </a:r>
            <a:r>
              <a:rPr lang="en-US" u="sng" dirty="0" smtClean="0"/>
              <a:t>a person(s) qualified to perform the </a:t>
            </a:r>
            <a:r>
              <a:rPr lang="en-US" dirty="0" smtClean="0"/>
              <a:t>repairs </a:t>
            </a:r>
            <a:r>
              <a:rPr lang="en-US" dirty="0"/>
              <a:t>and tests </a:t>
            </a:r>
            <a:r>
              <a:rPr lang="en-US" dirty="0" smtClean="0"/>
              <a:t>that are necessary </a:t>
            </a:r>
            <a:r>
              <a:rPr lang="en-US" dirty="0"/>
              <a:t>to render the equipment safe </a:t>
            </a:r>
            <a:r>
              <a:rPr lang="en-US" u="sng" dirty="0" smtClean="0"/>
              <a:t>has done so</a:t>
            </a:r>
            <a:r>
              <a:rPr lang="en-US" dirty="0" smtClean="0"/>
              <a:t>.</a:t>
            </a:r>
          </a:p>
          <a:p>
            <a:pPr marL="0" indent="0">
              <a:buNone/>
            </a:pPr>
            <a:r>
              <a:rPr lang="en-US" b="1" dirty="0"/>
              <a:t>(5)  Operation Verification. </a:t>
            </a:r>
            <a:r>
              <a:rPr lang="en-US" dirty="0"/>
              <a:t>When test instruments are  used for testing the absence of voltage on conductors or circuit parts operating at 50 volts or more, the operation of the test instrument shall be verified </a:t>
            </a:r>
            <a:r>
              <a:rPr lang="en-US" u="sng" dirty="0" smtClean="0"/>
              <a:t>on a known voltage source </a:t>
            </a:r>
            <a:r>
              <a:rPr lang="en-US" dirty="0" smtClean="0"/>
              <a:t>before </a:t>
            </a:r>
            <a:r>
              <a:rPr lang="en-US" dirty="0"/>
              <a:t>and after an absence of voltage test is performed</a:t>
            </a:r>
            <a:r>
              <a:rPr lang="en-US" dirty="0" smtClean="0"/>
              <a:t>.</a:t>
            </a: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37</a:t>
            </a:fld>
            <a:endParaRPr lang="en-US" dirty="0"/>
          </a:p>
        </p:txBody>
      </p:sp>
    </p:spTree>
    <p:extLst>
      <p:ext uri="{BB962C8B-B14F-4D97-AF65-F5344CB8AC3E}">
        <p14:creationId xmlns:p14="http://schemas.microsoft.com/office/powerpoint/2010/main" val="1335767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Changes expand application to storage as well as use.</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295399"/>
            <a:ext cx="3931920" cy="4572001"/>
          </a:xfrm>
        </p:spPr>
        <p:txBody>
          <a:bodyPr>
            <a:normAutofit fontScale="85000" lnSpcReduction="10000"/>
          </a:bodyPr>
          <a:lstStyle/>
          <a:p>
            <a:pPr marL="0" indent="0">
              <a:buNone/>
            </a:pPr>
            <a:endParaRPr lang="en-US" sz="2000" b="1" dirty="0" smtClean="0"/>
          </a:p>
          <a:p>
            <a:pPr marL="0" indent="0">
              <a:buNone/>
            </a:pPr>
            <a:r>
              <a:rPr lang="en-US" sz="2000" b="1" dirty="0"/>
              <a:t>110.4 Use of Equipment.</a:t>
            </a:r>
          </a:p>
          <a:p>
            <a:pPr marL="0" indent="0">
              <a:buNone/>
            </a:pPr>
            <a:r>
              <a:rPr lang="en-US" sz="2000" b="1" dirty="0"/>
              <a:t>(B) Portable Electric Equipment. </a:t>
            </a:r>
            <a:r>
              <a:rPr lang="en-US" sz="2000" dirty="0"/>
              <a:t>This section applies </a:t>
            </a:r>
            <a:r>
              <a:rPr lang="en-US" sz="2000" dirty="0" smtClean="0"/>
              <a:t>to the </a:t>
            </a:r>
            <a:r>
              <a:rPr lang="en-US" sz="2000" dirty="0"/>
              <a:t>use of cord- and plug-connected equipment, including</a:t>
            </a:r>
          </a:p>
          <a:p>
            <a:pPr marL="0" indent="0">
              <a:buNone/>
            </a:pPr>
            <a:r>
              <a:rPr lang="en-US" sz="2000" dirty="0"/>
              <a:t>cord sets (extension cords).</a:t>
            </a:r>
          </a:p>
          <a:p>
            <a:pPr marL="0" indent="0">
              <a:buNone/>
            </a:pPr>
            <a:r>
              <a:rPr lang="en-US" sz="2000" b="1" dirty="0"/>
              <a:t>(1) Handling. </a:t>
            </a:r>
            <a:r>
              <a:rPr lang="en-US" sz="2000" dirty="0"/>
              <a:t>Portable equipment shall be handled in a</a:t>
            </a:r>
          </a:p>
          <a:p>
            <a:pPr marL="0" indent="0">
              <a:buNone/>
            </a:pPr>
            <a:r>
              <a:rPr lang="en-US" sz="2000" dirty="0"/>
              <a:t>manner that will not cause damage. Flexible electric cords</a:t>
            </a:r>
          </a:p>
          <a:p>
            <a:pPr marL="0" indent="0">
              <a:buNone/>
            </a:pPr>
            <a:r>
              <a:rPr lang="en-US" sz="2000" dirty="0"/>
              <a:t>connected to equipment shall not be used for raising </a:t>
            </a:r>
            <a:r>
              <a:rPr lang="en-US" sz="2000" dirty="0" smtClean="0"/>
              <a:t>or lowering </a:t>
            </a:r>
            <a:r>
              <a:rPr lang="en-US" sz="2000" dirty="0"/>
              <a:t>the equipment. Flexible cords shall not be </a:t>
            </a:r>
            <a:r>
              <a:rPr lang="en-US" sz="2000" dirty="0" smtClean="0"/>
              <a:t>fastened with </a:t>
            </a:r>
            <a:r>
              <a:rPr lang="en-US" sz="2000" dirty="0"/>
              <a:t>staples or hung in such a fashion as could </a:t>
            </a:r>
            <a:r>
              <a:rPr lang="en-US" sz="2000" dirty="0" smtClean="0"/>
              <a:t>damage the </a:t>
            </a:r>
            <a:r>
              <a:rPr lang="en-US" sz="2000" dirty="0"/>
              <a:t>outer jacket or </a:t>
            </a:r>
            <a:r>
              <a:rPr lang="en-US" sz="2000" dirty="0" smtClean="0"/>
              <a:t>insulation</a:t>
            </a:r>
            <a:r>
              <a:rPr lang="en-US" sz="2000" dirty="0"/>
              <a:t>.</a:t>
            </a:r>
          </a:p>
        </p:txBody>
      </p:sp>
      <p:sp>
        <p:nvSpPr>
          <p:cNvPr id="8" name="Content Placeholder 7"/>
          <p:cNvSpPr>
            <a:spLocks noGrp="1"/>
          </p:cNvSpPr>
          <p:nvPr>
            <p:ph sz="quarter" idx="4"/>
          </p:nvPr>
        </p:nvSpPr>
        <p:spPr>
          <a:xfrm>
            <a:off x="4754880" y="1143001"/>
            <a:ext cx="3931920" cy="4642483"/>
          </a:xfrm>
        </p:spPr>
        <p:txBody>
          <a:bodyPr>
            <a:normAutofit fontScale="40000" lnSpcReduction="20000"/>
          </a:bodyPr>
          <a:lstStyle/>
          <a:p>
            <a:pPr marL="0" indent="0">
              <a:buNone/>
            </a:pPr>
            <a:endParaRPr lang="en-US" sz="2000" b="1" dirty="0" smtClean="0"/>
          </a:p>
          <a:p>
            <a:pPr marL="0" indent="0">
              <a:buNone/>
            </a:pPr>
            <a:endParaRPr lang="en-US" sz="4300" b="1" dirty="0" smtClean="0"/>
          </a:p>
          <a:p>
            <a:pPr marL="0" indent="0">
              <a:buNone/>
            </a:pPr>
            <a:r>
              <a:rPr lang="en-US" sz="4300" b="1" dirty="0" smtClean="0"/>
              <a:t>110.4 </a:t>
            </a:r>
            <a:r>
              <a:rPr lang="en-US" sz="4300" b="1" dirty="0"/>
              <a:t>Use of Equipment.</a:t>
            </a:r>
          </a:p>
          <a:p>
            <a:pPr marL="0" indent="0">
              <a:buNone/>
            </a:pPr>
            <a:r>
              <a:rPr lang="en-US" sz="4300" b="1" dirty="0"/>
              <a:t>(B) Portable Electric Equipment. </a:t>
            </a:r>
            <a:r>
              <a:rPr lang="en-US" sz="4300" dirty="0"/>
              <a:t>This section applies to the use of cord- and plug-connected equipment, including</a:t>
            </a:r>
          </a:p>
          <a:p>
            <a:pPr marL="0" indent="0">
              <a:buNone/>
            </a:pPr>
            <a:r>
              <a:rPr lang="en-US" sz="4300" dirty="0"/>
              <a:t>cord sets (extension cords).</a:t>
            </a:r>
          </a:p>
          <a:p>
            <a:pPr marL="0" indent="0">
              <a:buNone/>
            </a:pPr>
            <a:r>
              <a:rPr lang="en-US" sz="4300" b="1" dirty="0"/>
              <a:t>(1) </a:t>
            </a:r>
            <a:r>
              <a:rPr lang="en-US" sz="4300" b="1" dirty="0" smtClean="0"/>
              <a:t>Handling </a:t>
            </a:r>
            <a:r>
              <a:rPr lang="en-US" sz="4300" b="1" u="sng" dirty="0" smtClean="0"/>
              <a:t>and Storage</a:t>
            </a:r>
            <a:r>
              <a:rPr lang="en-US" sz="4300" b="1" dirty="0" smtClean="0"/>
              <a:t>. </a:t>
            </a:r>
            <a:r>
              <a:rPr lang="en-US" sz="4300" dirty="0"/>
              <a:t>Portable equipment shall be </a:t>
            </a:r>
            <a:r>
              <a:rPr lang="en-US" sz="4300" dirty="0" smtClean="0"/>
              <a:t>handled </a:t>
            </a:r>
            <a:r>
              <a:rPr lang="en-US" sz="4300" u="sng" dirty="0" smtClean="0"/>
              <a:t>and stored</a:t>
            </a:r>
            <a:r>
              <a:rPr lang="en-US" sz="4300" dirty="0" smtClean="0"/>
              <a:t> </a:t>
            </a:r>
            <a:r>
              <a:rPr lang="en-US" sz="4300" dirty="0"/>
              <a:t>in </a:t>
            </a:r>
            <a:r>
              <a:rPr lang="en-US" sz="4300" dirty="0" smtClean="0"/>
              <a:t>a manner </a:t>
            </a:r>
            <a:r>
              <a:rPr lang="en-US" sz="4300" dirty="0"/>
              <a:t>that will not cause damage. Flexible electric </a:t>
            </a:r>
            <a:r>
              <a:rPr lang="en-US" sz="4300" dirty="0" smtClean="0"/>
              <a:t>cords connected </a:t>
            </a:r>
            <a:r>
              <a:rPr lang="en-US" sz="4300" dirty="0"/>
              <a:t>to equipment shall not be used for raising or lowering the equipment. Flexible cords shall not be fastened with staples or hung in such a fashion as could damage the outer jacket or </a:t>
            </a:r>
            <a:r>
              <a:rPr lang="en-US" sz="4300" dirty="0" smtClean="0"/>
              <a:t>insulation.</a:t>
            </a:r>
            <a:endParaRPr lang="en-US" sz="2000" dirty="0">
              <a:solidFill>
                <a:srgbClr val="1E2960"/>
              </a:solidFill>
              <a:latin typeface="ArialMT"/>
            </a:endParaRPr>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38</a:t>
            </a:fld>
            <a:endParaRPr lang="en-US" dirty="0"/>
          </a:p>
        </p:txBody>
      </p:sp>
    </p:spTree>
    <p:extLst>
      <p:ext uri="{BB962C8B-B14F-4D97-AF65-F5344CB8AC3E}">
        <p14:creationId xmlns:p14="http://schemas.microsoft.com/office/powerpoint/2010/main" val="1067392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Changes require qualified persons to repair portable electrical equipment.</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533400" y="1295399"/>
            <a:ext cx="3931920" cy="4572001"/>
          </a:xfrm>
        </p:spPr>
        <p:txBody>
          <a:bodyPr>
            <a:normAutofit fontScale="55000" lnSpcReduction="20000"/>
          </a:bodyPr>
          <a:lstStyle/>
          <a:p>
            <a:pPr marL="0" indent="0">
              <a:buNone/>
            </a:pPr>
            <a:endParaRPr lang="en-US" sz="2000" b="1" dirty="0" smtClean="0"/>
          </a:p>
          <a:p>
            <a:pPr marL="0" indent="0">
              <a:buNone/>
            </a:pPr>
            <a:r>
              <a:rPr lang="en-US" sz="2000" b="1" dirty="0"/>
              <a:t>110.4 Use of Equipment.</a:t>
            </a:r>
          </a:p>
          <a:p>
            <a:pPr marL="0" indent="0">
              <a:buNone/>
            </a:pPr>
            <a:r>
              <a:rPr lang="en-US" sz="2000" b="1" dirty="0"/>
              <a:t>(B) Portable Electric Equipment. </a:t>
            </a:r>
            <a:r>
              <a:rPr lang="en-US" sz="2000" dirty="0"/>
              <a:t>This section applies </a:t>
            </a:r>
            <a:r>
              <a:rPr lang="en-US" sz="2000" dirty="0" smtClean="0"/>
              <a:t>to the </a:t>
            </a:r>
            <a:r>
              <a:rPr lang="en-US" sz="2000" dirty="0"/>
              <a:t>use of cord- and plug-connected equipment, including</a:t>
            </a:r>
          </a:p>
          <a:p>
            <a:pPr marL="0" indent="0">
              <a:buNone/>
            </a:pPr>
            <a:r>
              <a:rPr lang="en-US" sz="2000" dirty="0"/>
              <a:t>cord sets (extension cords).</a:t>
            </a:r>
          </a:p>
          <a:p>
            <a:pPr marL="0" indent="0">
              <a:buNone/>
            </a:pPr>
            <a:r>
              <a:rPr lang="en-US" sz="2000" b="1" dirty="0" smtClean="0"/>
              <a:t>(3) Visual Inspection of Portable Cord- and Plug. Connected Equipment and Flexible Cord Sets.</a:t>
            </a:r>
            <a:endParaRPr lang="en-US" sz="2000" dirty="0"/>
          </a:p>
          <a:p>
            <a:pPr marL="0" indent="0">
              <a:buNone/>
            </a:pPr>
            <a:r>
              <a:rPr lang="en-US" sz="2000" dirty="0"/>
              <a:t>(a) Frequency of Inspection. Before each use, portable</a:t>
            </a:r>
          </a:p>
          <a:p>
            <a:pPr marL="0" indent="0">
              <a:buNone/>
            </a:pPr>
            <a:r>
              <a:rPr lang="en-US" sz="2000" dirty="0"/>
              <a:t>cord- and plug-connected equipment shall be visually </a:t>
            </a:r>
            <a:r>
              <a:rPr lang="en-US" sz="2000" dirty="0" smtClean="0"/>
              <a:t>inspected for </a:t>
            </a:r>
            <a:r>
              <a:rPr lang="en-US" sz="2000" dirty="0"/>
              <a:t>external defects (such as loose parts or </a:t>
            </a:r>
            <a:r>
              <a:rPr lang="en-US" sz="2000" dirty="0" smtClean="0"/>
              <a:t>deformed and </a:t>
            </a:r>
            <a:r>
              <a:rPr lang="en-US" sz="2000" dirty="0"/>
              <a:t>missing pins) and for evidence of possible </a:t>
            </a:r>
            <a:r>
              <a:rPr lang="en-US" sz="2000" dirty="0" smtClean="0"/>
              <a:t>internal damage </a:t>
            </a:r>
            <a:r>
              <a:rPr lang="en-US" sz="2000" dirty="0"/>
              <a:t>(such as a pinched or crushed outer jacket).</a:t>
            </a:r>
          </a:p>
          <a:p>
            <a:pPr marL="0" indent="0">
              <a:buNone/>
            </a:pPr>
            <a:r>
              <a:rPr lang="en-US" sz="2000" dirty="0"/>
              <a:t>Exception: Cord- and plug-connected equipment and </a:t>
            </a:r>
            <a:r>
              <a:rPr lang="en-US" sz="2000" dirty="0" smtClean="0"/>
              <a:t>flexible cord </a:t>
            </a:r>
            <a:r>
              <a:rPr lang="en-US" sz="2000" dirty="0"/>
              <a:t>sets (extension cords) that remain connected </a:t>
            </a:r>
            <a:r>
              <a:rPr lang="en-US" sz="2000" dirty="0" smtClean="0"/>
              <a:t>once they </a:t>
            </a:r>
            <a:r>
              <a:rPr lang="en-US" sz="2000" dirty="0"/>
              <a:t>are put in place and are not exposed to damage </a:t>
            </a:r>
            <a:r>
              <a:rPr lang="en-US" sz="2000" dirty="0" smtClean="0"/>
              <a:t>shall not </a:t>
            </a:r>
            <a:r>
              <a:rPr lang="en-US" sz="2000" dirty="0"/>
              <a:t>be required to be visually inspected until they </a:t>
            </a:r>
            <a:r>
              <a:rPr lang="en-US" sz="2000" dirty="0" smtClean="0"/>
              <a:t>are relocated</a:t>
            </a:r>
            <a:r>
              <a:rPr lang="en-US" sz="2000" dirty="0"/>
              <a:t>.</a:t>
            </a:r>
          </a:p>
          <a:p>
            <a:pPr marL="0" indent="0">
              <a:buNone/>
            </a:pPr>
            <a:r>
              <a:rPr lang="en-US" sz="2000" dirty="0"/>
              <a:t>(b) Defective Equipment. If there is a defect or </a:t>
            </a:r>
            <a:r>
              <a:rPr lang="en-US" sz="2000" dirty="0" smtClean="0"/>
              <a:t>evidence of </a:t>
            </a:r>
            <a:r>
              <a:rPr lang="en-US" sz="2000" dirty="0"/>
              <a:t>damage that might expose an employee to </a:t>
            </a:r>
            <a:r>
              <a:rPr lang="en-US" sz="2000" dirty="0" smtClean="0"/>
              <a:t>injury, the </a:t>
            </a:r>
            <a:r>
              <a:rPr lang="en-US" sz="2000" dirty="0"/>
              <a:t>defective or damaged item shall be removed from </a:t>
            </a:r>
            <a:r>
              <a:rPr lang="en-US" sz="2000" dirty="0" smtClean="0"/>
              <a:t>service, and </a:t>
            </a:r>
            <a:r>
              <a:rPr lang="en-US" sz="2000" dirty="0"/>
              <a:t>no employee shall use it until repairs and </a:t>
            </a:r>
            <a:r>
              <a:rPr lang="en-US" sz="2000" dirty="0" smtClean="0"/>
              <a:t>tests necessary </a:t>
            </a:r>
            <a:r>
              <a:rPr lang="en-US" sz="2000" dirty="0"/>
              <a:t>to render the equipment safe have been made.</a:t>
            </a:r>
          </a:p>
        </p:txBody>
      </p:sp>
      <p:sp>
        <p:nvSpPr>
          <p:cNvPr id="8" name="Content Placeholder 7"/>
          <p:cNvSpPr>
            <a:spLocks noGrp="1"/>
          </p:cNvSpPr>
          <p:nvPr>
            <p:ph sz="quarter" idx="4"/>
          </p:nvPr>
        </p:nvSpPr>
        <p:spPr>
          <a:xfrm>
            <a:off x="4754880" y="1143001"/>
            <a:ext cx="3931920" cy="4642483"/>
          </a:xfrm>
        </p:spPr>
        <p:txBody>
          <a:bodyPr>
            <a:normAutofit fontScale="25000" lnSpcReduction="20000"/>
          </a:bodyPr>
          <a:lstStyle/>
          <a:p>
            <a:pPr marL="0" indent="0">
              <a:buNone/>
            </a:pPr>
            <a:endParaRPr lang="en-US" sz="2000" b="1" dirty="0" smtClean="0"/>
          </a:p>
          <a:p>
            <a:pPr marL="0" indent="0">
              <a:buNone/>
            </a:pPr>
            <a:endParaRPr lang="en-US" sz="4300" b="1" dirty="0" smtClean="0"/>
          </a:p>
          <a:p>
            <a:pPr marL="0" indent="0">
              <a:buNone/>
            </a:pPr>
            <a:r>
              <a:rPr lang="en-US" sz="4300" b="1" dirty="0" smtClean="0"/>
              <a:t>110.4 </a:t>
            </a:r>
            <a:r>
              <a:rPr lang="en-US" sz="4300" b="1" dirty="0"/>
              <a:t>Use of Equipment.</a:t>
            </a:r>
          </a:p>
          <a:p>
            <a:pPr marL="0" indent="0">
              <a:buNone/>
            </a:pPr>
            <a:r>
              <a:rPr lang="en-US" sz="4400" b="1" dirty="0"/>
              <a:t>(B) Portable Electric Equipment. </a:t>
            </a:r>
            <a:r>
              <a:rPr lang="en-US" sz="4400" dirty="0"/>
              <a:t>This section applies to the use of cord- and plug-connected equipment, including</a:t>
            </a:r>
          </a:p>
          <a:p>
            <a:pPr marL="0" indent="0">
              <a:buNone/>
            </a:pPr>
            <a:r>
              <a:rPr lang="en-US" sz="4400" dirty="0"/>
              <a:t>cord sets (extension cords).</a:t>
            </a:r>
          </a:p>
          <a:p>
            <a:pPr marL="0" indent="0">
              <a:buNone/>
            </a:pPr>
            <a:r>
              <a:rPr lang="en-US" sz="4400" b="1" dirty="0"/>
              <a:t>(3) Visual Inspection </a:t>
            </a:r>
            <a:r>
              <a:rPr lang="en-US" sz="4400" b="1" u="sng" dirty="0" smtClean="0"/>
              <a:t>and Repair </a:t>
            </a:r>
            <a:r>
              <a:rPr lang="en-US" sz="4400" b="1" dirty="0" smtClean="0"/>
              <a:t>of </a:t>
            </a:r>
            <a:r>
              <a:rPr lang="en-US" sz="4400" b="1" dirty="0"/>
              <a:t>Portable Cord- and </a:t>
            </a:r>
            <a:r>
              <a:rPr lang="en-US" sz="4400" b="1" dirty="0" smtClean="0"/>
              <a:t>Plug. Connected </a:t>
            </a:r>
            <a:r>
              <a:rPr lang="en-US" sz="4400" b="1" dirty="0"/>
              <a:t>Equipment and Flexible Cord Sets.</a:t>
            </a:r>
            <a:endParaRPr lang="en-US" sz="4400" dirty="0"/>
          </a:p>
          <a:p>
            <a:pPr marL="0" indent="0">
              <a:buNone/>
            </a:pPr>
            <a:r>
              <a:rPr lang="en-US" sz="4400" dirty="0"/>
              <a:t>(a) Frequency of Inspection. Before each use, portable</a:t>
            </a:r>
          </a:p>
          <a:p>
            <a:pPr marL="0" indent="0">
              <a:buNone/>
            </a:pPr>
            <a:r>
              <a:rPr lang="en-US" sz="4400" dirty="0"/>
              <a:t>cord- and plug-connected equipment shall be visually inspected for external defects (such as loose parts or deformed and missing pins) and for evidence of possible internal damage (such as a pinched or crushed outer jacket).</a:t>
            </a:r>
          </a:p>
          <a:p>
            <a:pPr marL="0" indent="0">
              <a:buNone/>
            </a:pPr>
            <a:r>
              <a:rPr lang="en-US" sz="4400" dirty="0"/>
              <a:t>Exception: Cord- and plug-connected equipment and flexible cord sets (extension cords) that remain connected once they are put in place and are not exposed to damage shall not be required to be visually inspected until they are relocated.</a:t>
            </a:r>
          </a:p>
          <a:p>
            <a:pPr marL="0" indent="0">
              <a:buNone/>
            </a:pPr>
            <a:r>
              <a:rPr lang="en-US" sz="4400" dirty="0"/>
              <a:t>(b) Defective Equipment. If there is a defect or evidence of damage that might expose an employee to injury, the defective or damaged item shall be removed from </a:t>
            </a:r>
            <a:r>
              <a:rPr lang="en-US" sz="4400" dirty="0" smtClean="0"/>
              <a:t>service.  </a:t>
            </a:r>
            <a:r>
              <a:rPr lang="en-US" sz="4400" u="sng" dirty="0" smtClean="0"/>
              <a:t>No employee shall use it until a person(s) qualified to perform</a:t>
            </a:r>
            <a:r>
              <a:rPr lang="en-US" sz="4400" dirty="0" smtClean="0"/>
              <a:t> the repairs and tests necessary to render the equipment safe</a:t>
            </a:r>
            <a:r>
              <a:rPr lang="en-US" sz="4400" u="sng" dirty="0" smtClean="0"/>
              <a:t> has done so.</a:t>
            </a:r>
            <a:endParaRPr lang="en-US" sz="4400" u="sng"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39</a:t>
            </a:fld>
            <a:endParaRPr lang="en-US" dirty="0"/>
          </a:p>
        </p:txBody>
      </p:sp>
    </p:spTree>
    <p:extLst>
      <p:ext uri="{BB962C8B-B14F-4D97-AF65-F5344CB8AC3E}">
        <p14:creationId xmlns:p14="http://schemas.microsoft.com/office/powerpoint/2010/main" val="1506177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363" y="5020382"/>
            <a:ext cx="8183880" cy="1051560"/>
          </a:xfrm>
        </p:spPr>
        <p:txBody>
          <a:bodyPr anchor="t">
            <a:normAutofit/>
          </a:bodyPr>
          <a:lstStyle/>
          <a:p>
            <a:pPr algn="l"/>
            <a:r>
              <a:rPr lang="en-US" sz="2400" dirty="0" smtClean="0"/>
              <a:t>Global Change Document: Provides accuracy and harmonizes term with ASTM standards.</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607224" y="1447800"/>
            <a:ext cx="3931920" cy="609600"/>
          </a:xfrm>
        </p:spPr>
        <p:txBody>
          <a:bodyPr/>
          <a:lstStyle/>
          <a:p>
            <a:r>
              <a:rPr lang="en-US" strike="sngStrike" dirty="0" smtClean="0"/>
              <a:t>Work shoes</a:t>
            </a:r>
            <a:endParaRPr lang="en-US" strike="sngStrike" dirty="0"/>
          </a:p>
        </p:txBody>
      </p:sp>
      <p:sp>
        <p:nvSpPr>
          <p:cNvPr id="8" name="Content Placeholder 7"/>
          <p:cNvSpPr>
            <a:spLocks noGrp="1"/>
          </p:cNvSpPr>
          <p:nvPr>
            <p:ph sz="quarter" idx="4"/>
          </p:nvPr>
        </p:nvSpPr>
        <p:spPr>
          <a:xfrm>
            <a:off x="4652169" y="1447800"/>
            <a:ext cx="3931920" cy="762000"/>
          </a:xfrm>
        </p:spPr>
        <p:txBody>
          <a:bodyPr/>
          <a:lstStyle/>
          <a:p>
            <a:r>
              <a:rPr lang="en-US" u="sng" dirty="0"/>
              <a:t>F</a:t>
            </a:r>
            <a:r>
              <a:rPr lang="en-US" u="sng" dirty="0" smtClean="0"/>
              <a:t>ootwear</a:t>
            </a:r>
            <a:endParaRPr lang="en-US" u="sng" dirty="0"/>
          </a:p>
        </p:txBody>
      </p:sp>
      <p:sp>
        <p:nvSpPr>
          <p:cNvPr id="11" name="Slide Number Placeholder 10"/>
          <p:cNvSpPr>
            <a:spLocks noGrp="1"/>
          </p:cNvSpPr>
          <p:nvPr>
            <p:ph type="sldNum" sz="quarter" idx="12"/>
          </p:nvPr>
        </p:nvSpPr>
        <p:spPr/>
        <p:txBody>
          <a:bodyPr/>
          <a:lstStyle/>
          <a:p>
            <a:fld id="{3730A866-3DAE-4EE5-B7C5-FF5650D5BC01}" type="slidenum">
              <a:rPr lang="en-US" smtClean="0">
                <a:solidFill>
                  <a:srgbClr val="E3DED1">
                    <a:shade val="50000"/>
                  </a:srgbClr>
                </a:solidFill>
              </a:rPr>
              <a:pPr/>
              <a:t>4</a:t>
            </a:fld>
            <a:endParaRPr lang="en-US">
              <a:solidFill>
                <a:srgbClr val="E3DED1">
                  <a:shade val="50000"/>
                </a:srgb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63" y="2772829"/>
            <a:ext cx="2299037" cy="229903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3349152"/>
            <a:ext cx="2682021" cy="147828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1702" y="2777981"/>
            <a:ext cx="1400000" cy="2200000"/>
          </a:xfrm>
          <a:prstGeom prst="rect">
            <a:avLst/>
          </a:prstGeom>
        </p:spPr>
      </p:pic>
      <p:sp>
        <p:nvSpPr>
          <p:cNvPr id="15" name="TextBox 14"/>
          <p:cNvSpPr txBox="1"/>
          <p:nvPr/>
        </p:nvSpPr>
        <p:spPr>
          <a:xfrm>
            <a:off x="4973529" y="4246427"/>
            <a:ext cx="1219200" cy="615553"/>
          </a:xfrm>
          <a:prstGeom prst="rect">
            <a:avLst/>
          </a:prstGeom>
          <a:noFill/>
        </p:spPr>
        <p:txBody>
          <a:bodyPr wrap="square" rtlCol="0">
            <a:spAutoFit/>
          </a:bodyPr>
          <a:lstStyle/>
          <a:p>
            <a:r>
              <a:rPr lang="en-US" dirty="0" smtClean="0">
                <a:solidFill>
                  <a:prstClr val="black"/>
                </a:solidFill>
              </a:rPr>
              <a:t>Pictures </a:t>
            </a:r>
            <a:r>
              <a:rPr lang="en-US" sz="800" dirty="0" smtClean="0">
                <a:solidFill>
                  <a:prstClr val="black"/>
                </a:solidFill>
              </a:rPr>
              <a:t>used by permission of Salisbury</a:t>
            </a:r>
            <a:endParaRPr lang="en-US" sz="800" dirty="0">
              <a:solidFill>
                <a:prstClr val="black"/>
              </a:solidFill>
            </a:endParaRPr>
          </a:p>
        </p:txBody>
      </p:sp>
    </p:spTree>
    <p:extLst>
      <p:ext uri="{BB962C8B-B14F-4D97-AF65-F5344CB8AC3E}">
        <p14:creationId xmlns:p14="http://schemas.microsoft.com/office/powerpoint/2010/main" val="387812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Format changes and additional rule to follow manufacturer’s instructions.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5348925"/>
          </a:xfrm>
        </p:spPr>
        <p:txBody>
          <a:bodyPr>
            <a:normAutofit fontScale="40000" lnSpcReduction="20000"/>
          </a:bodyPr>
          <a:lstStyle/>
          <a:p>
            <a:pPr marL="0" indent="0">
              <a:buNone/>
            </a:pPr>
            <a:endParaRPr lang="en-US" sz="2000" b="1" dirty="0" smtClean="0"/>
          </a:p>
          <a:p>
            <a:pPr marL="0" indent="0">
              <a:buNone/>
            </a:pPr>
            <a:r>
              <a:rPr lang="en-US" sz="2500" b="1" dirty="0" smtClean="0"/>
              <a:t>110.4 </a:t>
            </a:r>
            <a:r>
              <a:rPr lang="en-US" sz="2500" b="1" dirty="0"/>
              <a:t>Use of Equipment.</a:t>
            </a:r>
          </a:p>
          <a:p>
            <a:pPr marL="0" indent="0">
              <a:buNone/>
            </a:pPr>
            <a:r>
              <a:rPr lang="en-US" sz="2500" b="1" dirty="0"/>
              <a:t>(B) Portable Electric Equipment. </a:t>
            </a:r>
            <a:r>
              <a:rPr lang="en-US" sz="2500" b="1" dirty="0" smtClean="0"/>
              <a:t>(3) Visual Inspection of Portable Cord- and Plug. Connected Equipment and Flexible Cord Sets.</a:t>
            </a:r>
            <a:endParaRPr lang="en-US" sz="2500" dirty="0"/>
          </a:p>
          <a:p>
            <a:pPr marL="0" indent="0">
              <a:buNone/>
            </a:pPr>
            <a:r>
              <a:rPr lang="en-US" sz="2500" b="1" dirty="0"/>
              <a:t>(d) Conductive Work Locations.</a:t>
            </a:r>
            <a:r>
              <a:rPr lang="en-US" sz="2500" dirty="0"/>
              <a:t> Portable electric </a:t>
            </a:r>
            <a:r>
              <a:rPr lang="en-US" sz="2500" dirty="0" smtClean="0"/>
              <a:t>equipment used </a:t>
            </a:r>
            <a:r>
              <a:rPr lang="en-US" sz="2500" dirty="0"/>
              <a:t>in highly conductive work locations (such as </a:t>
            </a:r>
            <a:r>
              <a:rPr lang="en-US" sz="2500" dirty="0" smtClean="0"/>
              <a:t>those inundated </a:t>
            </a:r>
            <a:r>
              <a:rPr lang="en-US" sz="2500" dirty="0"/>
              <a:t>with water or other conductive liquids), or in </a:t>
            </a:r>
            <a:r>
              <a:rPr lang="en-US" sz="2500" dirty="0" smtClean="0"/>
              <a:t>job locations </a:t>
            </a:r>
            <a:r>
              <a:rPr lang="en-US" sz="2500" dirty="0"/>
              <a:t>where employees are likely to contact water or </a:t>
            </a:r>
            <a:r>
              <a:rPr lang="en-US" sz="2500" dirty="0" smtClean="0"/>
              <a:t>conductive liquids</a:t>
            </a:r>
            <a:r>
              <a:rPr lang="en-US" sz="2500" dirty="0"/>
              <a:t>, shall be approved for those locations. In </a:t>
            </a:r>
            <a:r>
              <a:rPr lang="en-US" sz="2500" dirty="0" smtClean="0"/>
              <a:t>job locations </a:t>
            </a:r>
            <a:r>
              <a:rPr lang="en-US" sz="2500" dirty="0"/>
              <a:t>where employees are likely to contact or </a:t>
            </a:r>
            <a:r>
              <a:rPr lang="en-US" sz="2500" dirty="0" smtClean="0"/>
              <a:t>be drenched </a:t>
            </a:r>
            <a:r>
              <a:rPr lang="en-US" sz="2500" dirty="0"/>
              <a:t>with water or conductive liquids, </a:t>
            </a:r>
            <a:r>
              <a:rPr lang="en-US" sz="2500" dirty="0" smtClean="0"/>
              <a:t>ground-fault circuit-interrupter </a:t>
            </a:r>
            <a:r>
              <a:rPr lang="en-US" sz="2500" dirty="0"/>
              <a:t>protection for personnel shall also be used.</a:t>
            </a:r>
          </a:p>
          <a:p>
            <a:pPr marL="0" indent="0">
              <a:buNone/>
            </a:pPr>
            <a:r>
              <a:rPr lang="en-US" sz="2500" dirty="0"/>
              <a:t>Informational Note: The hazard/risk </a:t>
            </a:r>
            <a:r>
              <a:rPr lang="en-US" sz="2500" dirty="0" smtClean="0"/>
              <a:t>evaluat</a:t>
            </a:r>
            <a:r>
              <a:rPr lang="en-US" sz="2500" dirty="0"/>
              <a:t>i</a:t>
            </a:r>
            <a:r>
              <a:rPr lang="en-US" sz="2500" dirty="0" smtClean="0"/>
              <a:t>on procedure could </a:t>
            </a:r>
            <a:r>
              <a:rPr lang="en-US" sz="2500" dirty="0"/>
              <a:t>also include identifying when the use of </a:t>
            </a:r>
            <a:r>
              <a:rPr lang="en-US" sz="2500" dirty="0" smtClean="0"/>
              <a:t>portable tools </a:t>
            </a:r>
            <a:r>
              <a:rPr lang="en-US" sz="2500" dirty="0"/>
              <a:t>and equipment powered by sources other than </a:t>
            </a:r>
            <a:r>
              <a:rPr lang="en-US" sz="2500" dirty="0" smtClean="0"/>
              <a:t>120 volts </a:t>
            </a:r>
            <a:r>
              <a:rPr lang="en-US" sz="2500" dirty="0"/>
              <a:t>ac, such as batteries, air, and hydraulics, should </a:t>
            </a:r>
            <a:r>
              <a:rPr lang="en-US" sz="2500" dirty="0" smtClean="0"/>
              <a:t>be used </a:t>
            </a:r>
            <a:r>
              <a:rPr lang="en-US" sz="2500" dirty="0"/>
              <a:t>to minimize the potential for injury from </a:t>
            </a:r>
            <a:r>
              <a:rPr lang="en-US" sz="2500" dirty="0" smtClean="0"/>
              <a:t>electrical hazards </a:t>
            </a:r>
            <a:r>
              <a:rPr lang="en-US" sz="2500" dirty="0"/>
              <a:t>for tasks performed in conductive or wet locations.</a:t>
            </a:r>
          </a:p>
          <a:p>
            <a:pPr marL="0" indent="0">
              <a:buNone/>
            </a:pPr>
            <a:r>
              <a:rPr lang="en-US" sz="2500" b="1" dirty="0"/>
              <a:t>(4) Connecting Attachment Plugs.</a:t>
            </a:r>
          </a:p>
          <a:p>
            <a:pPr marL="0" indent="0">
              <a:buNone/>
            </a:pPr>
            <a:r>
              <a:rPr lang="en-US" sz="2500" dirty="0"/>
              <a:t>(a) Employees’ hands shall not be wet when </a:t>
            </a:r>
            <a:r>
              <a:rPr lang="en-US" sz="2500" dirty="0" smtClean="0"/>
              <a:t>plugging and </a:t>
            </a:r>
            <a:r>
              <a:rPr lang="en-US" sz="2500" dirty="0"/>
              <a:t>unplugging flexible cords and cord- and </a:t>
            </a:r>
            <a:r>
              <a:rPr lang="en-US" sz="2500" dirty="0" smtClean="0"/>
              <a:t>plug-connected equipment </a:t>
            </a:r>
            <a:r>
              <a:rPr lang="en-US" sz="2500" dirty="0"/>
              <a:t>if energized equipment is involved.</a:t>
            </a:r>
          </a:p>
          <a:p>
            <a:pPr marL="0" indent="0">
              <a:buNone/>
            </a:pPr>
            <a:r>
              <a:rPr lang="en-US" sz="2500" dirty="0"/>
              <a:t>(b) Energized plug and receptacle connections shall </a:t>
            </a:r>
            <a:r>
              <a:rPr lang="en-US" sz="2500" dirty="0" smtClean="0"/>
              <a:t>be handled </a:t>
            </a:r>
            <a:r>
              <a:rPr lang="en-US" sz="2500" dirty="0"/>
              <a:t>only with insulating protective equipment if </a:t>
            </a:r>
            <a:r>
              <a:rPr lang="en-US" sz="2500" dirty="0" smtClean="0"/>
              <a:t>the condition </a:t>
            </a:r>
            <a:r>
              <a:rPr lang="en-US" sz="2500" dirty="0"/>
              <a:t>of the connection could provide a </a:t>
            </a:r>
            <a:r>
              <a:rPr lang="en-US" sz="2500" dirty="0" smtClean="0"/>
              <a:t>conductive path </a:t>
            </a:r>
            <a:r>
              <a:rPr lang="en-US" sz="2500" dirty="0"/>
              <a:t>to the employee’s hand (for example, if a cord </a:t>
            </a:r>
            <a:r>
              <a:rPr lang="en-US" sz="2500" dirty="0" smtClean="0"/>
              <a:t>connector is </a:t>
            </a:r>
            <a:r>
              <a:rPr lang="en-US" sz="2500" dirty="0"/>
              <a:t>wet from being immersed in water).</a:t>
            </a:r>
          </a:p>
          <a:p>
            <a:pPr marL="0" indent="0">
              <a:buNone/>
            </a:pPr>
            <a:r>
              <a:rPr lang="en-US" sz="2500" dirty="0"/>
              <a:t>(c) Locking-type connectors shall be secured </a:t>
            </a:r>
            <a:r>
              <a:rPr lang="en-US" sz="2500" dirty="0" smtClean="0"/>
              <a:t>after connection</a:t>
            </a:r>
            <a:r>
              <a:rPr lang="en-US" sz="2500" dirty="0"/>
              <a:t>.</a:t>
            </a:r>
          </a:p>
        </p:txBody>
      </p:sp>
      <p:sp>
        <p:nvSpPr>
          <p:cNvPr id="8" name="Content Placeholder 7"/>
          <p:cNvSpPr>
            <a:spLocks noGrp="1"/>
          </p:cNvSpPr>
          <p:nvPr>
            <p:ph sz="quarter" idx="4"/>
          </p:nvPr>
        </p:nvSpPr>
        <p:spPr>
          <a:xfrm>
            <a:off x="4754880" y="1143001"/>
            <a:ext cx="3931920" cy="4642483"/>
          </a:xfrm>
        </p:spPr>
        <p:txBody>
          <a:bodyPr>
            <a:normAutofit fontScale="25000" lnSpcReduction="20000"/>
          </a:bodyPr>
          <a:lstStyle/>
          <a:p>
            <a:pPr marL="0" indent="0">
              <a:buNone/>
            </a:pPr>
            <a:endParaRPr lang="en-US" sz="2000" b="1" dirty="0" smtClean="0"/>
          </a:p>
          <a:p>
            <a:pPr marL="0" indent="0">
              <a:buNone/>
            </a:pPr>
            <a:r>
              <a:rPr lang="en-US" sz="4300" b="1" dirty="0" smtClean="0"/>
              <a:t>110.4 </a:t>
            </a:r>
            <a:r>
              <a:rPr lang="en-US" sz="4300" b="1" dirty="0"/>
              <a:t>Use of Equipment.</a:t>
            </a:r>
          </a:p>
          <a:p>
            <a:pPr marL="0" indent="0">
              <a:buNone/>
            </a:pPr>
            <a:r>
              <a:rPr lang="en-US" sz="4400" b="1" dirty="0"/>
              <a:t>(B) Portable Electric </a:t>
            </a:r>
            <a:r>
              <a:rPr lang="en-US" sz="4400" b="1" dirty="0" smtClean="0"/>
              <a:t>Equipment (</a:t>
            </a:r>
            <a:r>
              <a:rPr lang="en-US" sz="4400" b="1" dirty="0"/>
              <a:t>3) Visual Inspection </a:t>
            </a:r>
            <a:r>
              <a:rPr lang="en-US" sz="4400" b="1" u="sng" dirty="0" smtClean="0"/>
              <a:t>and Repair </a:t>
            </a:r>
            <a:r>
              <a:rPr lang="en-US" sz="4400" b="1" dirty="0" smtClean="0"/>
              <a:t>of </a:t>
            </a:r>
            <a:r>
              <a:rPr lang="en-US" sz="4400" b="1" dirty="0"/>
              <a:t>Portable Cord- and </a:t>
            </a:r>
            <a:r>
              <a:rPr lang="en-US" sz="4400" b="1" dirty="0" smtClean="0"/>
              <a:t>Plug. Connected </a:t>
            </a:r>
            <a:r>
              <a:rPr lang="en-US" sz="4400" b="1" dirty="0"/>
              <a:t>Equipment and Flexible Cord Sets.</a:t>
            </a:r>
            <a:endParaRPr lang="en-US" sz="4400" dirty="0"/>
          </a:p>
          <a:p>
            <a:pPr marL="0" indent="0">
              <a:buNone/>
            </a:pPr>
            <a:r>
              <a:rPr lang="en-US" sz="4400" b="1" dirty="0" smtClean="0"/>
              <a:t>(4) Conductive Work Locations.</a:t>
            </a:r>
            <a:r>
              <a:rPr lang="en-US" sz="4400" b="1" dirty="0"/>
              <a:t> </a:t>
            </a:r>
            <a:r>
              <a:rPr lang="en-US" sz="4400" dirty="0" smtClean="0"/>
              <a:t>Portable </a:t>
            </a:r>
            <a:r>
              <a:rPr lang="en-US" sz="4400" dirty="0"/>
              <a:t>electric equipment used in highly conductive work locations (such as those inundated with water or other conductive liquids), or in job locations where employees are likely to contact water or conductive liquids, shall be approved for those locations. In job locations where employees are likely to contact or be drenched with water or conductive liquids, ground-fault circuit-interrupter protection for personnel shall also be used.</a:t>
            </a:r>
          </a:p>
          <a:p>
            <a:pPr marL="0" indent="0">
              <a:buNone/>
            </a:pPr>
            <a:r>
              <a:rPr lang="en-US" sz="4400" dirty="0"/>
              <a:t>Informational Note: The hazard/risk evaluation procedure could also include identifying when the use of portable tools and equipment powered by sources other than 120 volts ac, such as batteries, air, and hydraulics, should be used to minimize the potential for injury from electrical hazards for tasks performed in conductive or wet </a:t>
            </a:r>
            <a:r>
              <a:rPr lang="en-US" sz="4400" dirty="0" smtClean="0"/>
              <a:t>locations</a:t>
            </a:r>
          </a:p>
          <a:p>
            <a:pPr marL="0" indent="0">
              <a:buNone/>
            </a:pPr>
            <a:r>
              <a:rPr lang="en-US" sz="4400" b="1" u="sng" dirty="0" smtClean="0"/>
              <a:t>(6) Manufacturer’s Instructions.</a:t>
            </a:r>
            <a:r>
              <a:rPr lang="en-US" sz="4400" u="sng" dirty="0" smtClean="0"/>
              <a:t>  Portable equipment shall be used in accordance with the manufacturer’s instructions and safety warnings.</a:t>
            </a:r>
            <a:endParaRPr lang="en-US" sz="4400" b="1" u="sng"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40</a:t>
            </a:fld>
            <a:endParaRPr lang="en-US" dirty="0"/>
          </a:p>
        </p:txBody>
      </p:sp>
    </p:spTree>
    <p:extLst>
      <p:ext uri="{BB962C8B-B14F-4D97-AF65-F5344CB8AC3E}">
        <p14:creationId xmlns:p14="http://schemas.microsoft.com/office/powerpoint/2010/main" val="2157945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Added application for GFCI for activities rather than just location.</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5348925"/>
          </a:xfrm>
        </p:spPr>
        <p:txBody>
          <a:bodyPr>
            <a:normAutofit fontScale="55000" lnSpcReduction="20000"/>
          </a:bodyPr>
          <a:lstStyle/>
          <a:p>
            <a:pPr marL="0" indent="0">
              <a:buNone/>
            </a:pPr>
            <a:endParaRPr lang="en-US" sz="2000" b="1" dirty="0" smtClean="0"/>
          </a:p>
          <a:p>
            <a:pPr marL="0" indent="0">
              <a:buNone/>
            </a:pPr>
            <a:r>
              <a:rPr lang="en-US" sz="2500" b="1" dirty="0" smtClean="0"/>
              <a:t>110.4 </a:t>
            </a:r>
            <a:r>
              <a:rPr lang="en-US" sz="2500" b="1" dirty="0"/>
              <a:t>Use of Equipment.</a:t>
            </a:r>
          </a:p>
          <a:p>
            <a:pPr marL="0" indent="0">
              <a:buNone/>
            </a:pPr>
            <a:r>
              <a:rPr lang="en-US" sz="2500" b="1" dirty="0"/>
              <a:t>(C) Ground-Fault Circuit-Interrupter (GFCI) Protection.</a:t>
            </a:r>
          </a:p>
          <a:p>
            <a:pPr marL="0" indent="0">
              <a:buNone/>
            </a:pPr>
            <a:r>
              <a:rPr lang="en-US" sz="2500" b="1" dirty="0"/>
              <a:t>(1) General. </a:t>
            </a:r>
            <a:r>
              <a:rPr lang="en-US" sz="2500" dirty="0"/>
              <a:t>Employees shall be provided with </a:t>
            </a:r>
            <a:r>
              <a:rPr lang="en-US" sz="2500" dirty="0" smtClean="0"/>
              <a:t>ground-fault circuit-interrupter </a:t>
            </a:r>
            <a:r>
              <a:rPr lang="en-US" sz="2500" dirty="0"/>
              <a:t>(GFCI) protection where </a:t>
            </a:r>
            <a:r>
              <a:rPr lang="en-US" sz="2500" dirty="0" smtClean="0"/>
              <a:t>required by </a:t>
            </a:r>
            <a:r>
              <a:rPr lang="en-US" sz="2500" dirty="0"/>
              <a:t>applicable state, federal, or local codes and </a:t>
            </a:r>
            <a:r>
              <a:rPr lang="en-US" sz="2500" dirty="0" smtClean="0"/>
              <a:t>standards. Listed </a:t>
            </a:r>
            <a:r>
              <a:rPr lang="en-US" sz="2500" dirty="0"/>
              <a:t>cord sets or devices incorporating listed GFCI </a:t>
            </a:r>
            <a:r>
              <a:rPr lang="en-US" sz="2500" dirty="0" smtClean="0"/>
              <a:t>protection for </a:t>
            </a:r>
            <a:r>
              <a:rPr lang="en-US" sz="2500" dirty="0"/>
              <a:t>personnel identified for portable use shall </a:t>
            </a:r>
            <a:r>
              <a:rPr lang="en-US" sz="2500" dirty="0" smtClean="0"/>
              <a:t>be permitted</a:t>
            </a:r>
            <a:r>
              <a:rPr lang="en-US" sz="2500" dirty="0"/>
              <a:t>.</a:t>
            </a:r>
          </a:p>
          <a:p>
            <a:pPr marL="0" indent="0">
              <a:buNone/>
            </a:pPr>
            <a:r>
              <a:rPr lang="en-US" sz="2500" b="1" dirty="0"/>
              <a:t>(2) Outdoors. </a:t>
            </a:r>
            <a:r>
              <a:rPr lang="en-US" sz="2500" dirty="0"/>
              <a:t>GFCI protection shall be provided when </a:t>
            </a:r>
            <a:r>
              <a:rPr lang="en-US" sz="2500" dirty="0" smtClean="0"/>
              <a:t>an employee </a:t>
            </a:r>
            <a:r>
              <a:rPr lang="en-US" sz="2500" dirty="0"/>
              <a:t>is outdoors and operating or using cord- </a:t>
            </a:r>
            <a:r>
              <a:rPr lang="en-US" sz="2500" dirty="0" smtClean="0"/>
              <a:t>and plug-connected </a:t>
            </a:r>
            <a:r>
              <a:rPr lang="en-US" sz="2500" dirty="0"/>
              <a:t>equipment supplied by 125-volt, 15-, 20-</a:t>
            </a:r>
            <a:r>
              <a:rPr lang="en-US" sz="2500" dirty="0" smtClean="0"/>
              <a:t>, or </a:t>
            </a:r>
            <a:r>
              <a:rPr lang="en-US" sz="2500" dirty="0"/>
              <a:t>30-ampere circuits. Where employees working </a:t>
            </a:r>
            <a:r>
              <a:rPr lang="en-US" sz="2500" dirty="0" smtClean="0"/>
              <a:t>outdoors operate </a:t>
            </a:r>
            <a:r>
              <a:rPr lang="en-US" sz="2500" dirty="0"/>
              <a:t>or use equipment supplied by other than </a:t>
            </a:r>
            <a:r>
              <a:rPr lang="en-US" sz="2500" dirty="0" smtClean="0"/>
              <a:t>125-volt, 15-</a:t>
            </a:r>
            <a:r>
              <a:rPr lang="en-US" sz="2500" dirty="0"/>
              <a:t>, 20-, or 30-ampere circuits, an assured equipment</a:t>
            </a:r>
          </a:p>
          <a:p>
            <a:pPr marL="0" indent="0">
              <a:buNone/>
            </a:pPr>
            <a:r>
              <a:rPr lang="en-US" sz="2500" dirty="0"/>
              <a:t>grounding conductor program shall be </a:t>
            </a:r>
            <a:r>
              <a:rPr lang="en-US" sz="2500" dirty="0" smtClean="0"/>
              <a:t>implemented</a:t>
            </a:r>
            <a:r>
              <a:rPr lang="en-US" sz="2500" dirty="0"/>
              <a:t>.</a:t>
            </a:r>
          </a:p>
        </p:txBody>
      </p:sp>
      <p:sp>
        <p:nvSpPr>
          <p:cNvPr id="8" name="Content Placeholder 7"/>
          <p:cNvSpPr>
            <a:spLocks noGrp="1"/>
          </p:cNvSpPr>
          <p:nvPr>
            <p:ph sz="quarter" idx="4"/>
          </p:nvPr>
        </p:nvSpPr>
        <p:spPr>
          <a:xfrm>
            <a:off x="4754880" y="1143001"/>
            <a:ext cx="3931920" cy="4642483"/>
          </a:xfrm>
        </p:spPr>
        <p:txBody>
          <a:bodyPr>
            <a:normAutofit fontScale="25000" lnSpcReduction="20000"/>
          </a:bodyPr>
          <a:lstStyle/>
          <a:p>
            <a:pPr marL="0" indent="0">
              <a:buNone/>
            </a:pPr>
            <a:endParaRPr lang="en-US" sz="2000" b="1" dirty="0" smtClean="0"/>
          </a:p>
          <a:p>
            <a:pPr marL="0" indent="0">
              <a:buNone/>
            </a:pPr>
            <a:r>
              <a:rPr lang="en-US" sz="4300" b="1" dirty="0" smtClean="0"/>
              <a:t>110.4 </a:t>
            </a:r>
            <a:r>
              <a:rPr lang="en-US" sz="4300" b="1" dirty="0"/>
              <a:t>Use of Equipment.</a:t>
            </a:r>
          </a:p>
          <a:p>
            <a:pPr marL="0" indent="0">
              <a:buNone/>
            </a:pPr>
            <a:r>
              <a:rPr lang="en-US" sz="4400" b="1" dirty="0"/>
              <a:t>(C) Ground-Fault Circuit-Interrupter (GFCI) Protection.</a:t>
            </a:r>
          </a:p>
          <a:p>
            <a:pPr marL="0" indent="0">
              <a:buNone/>
            </a:pPr>
            <a:r>
              <a:rPr lang="en-US" sz="4400" b="1" dirty="0"/>
              <a:t>(1) General. </a:t>
            </a:r>
            <a:r>
              <a:rPr lang="en-US" sz="4400" dirty="0"/>
              <a:t>Employees shall be provided with ground-fault circuit-interrupter (GFCI) protection where required by applicable state, federal, or local codes and standards. Listed cord sets or devices incorporating listed GFCI protection for personnel identified for portable use shall be permitted.</a:t>
            </a:r>
          </a:p>
          <a:p>
            <a:pPr marL="0" indent="0">
              <a:buNone/>
            </a:pPr>
            <a:r>
              <a:rPr lang="en-US" sz="4400" b="1" u="sng" dirty="0"/>
              <a:t>(2) </a:t>
            </a:r>
            <a:r>
              <a:rPr lang="en-US" sz="4400" b="1" u="sng" dirty="0" smtClean="0"/>
              <a:t>Maintenance and Construction. </a:t>
            </a:r>
            <a:r>
              <a:rPr lang="en-US" sz="4400" u="sng" dirty="0"/>
              <a:t>GFCI protection shall be provided when an employee is </a:t>
            </a:r>
            <a:r>
              <a:rPr lang="en-US" sz="4400" u="sng" dirty="0" smtClean="0"/>
              <a:t>operating </a:t>
            </a:r>
            <a:r>
              <a:rPr lang="en-US" sz="4400" u="sng" dirty="0"/>
              <a:t>or using cord- and plug-connected equipment supplied by 125-volt, 15-, 20-, or 30-ampere circuits. Where employees working outdoors operate or use equipment supplied by </a:t>
            </a:r>
            <a:r>
              <a:rPr lang="en-US" sz="4400" u="sng" dirty="0" smtClean="0"/>
              <a:t>greater than </a:t>
            </a:r>
            <a:r>
              <a:rPr lang="en-US" sz="4400" u="sng" dirty="0"/>
              <a:t>125-volt, 15-, 20-, or 30-ampere circuits, an assured </a:t>
            </a:r>
            <a:r>
              <a:rPr lang="en-US" sz="4400" u="sng" dirty="0" smtClean="0"/>
              <a:t>equipment grounding </a:t>
            </a:r>
            <a:r>
              <a:rPr lang="en-US" sz="4400" u="sng" dirty="0"/>
              <a:t>conductor program shall be implemented</a:t>
            </a:r>
            <a:r>
              <a:rPr lang="en-US" sz="4400" u="sng" dirty="0" smtClean="0"/>
              <a:t>.</a:t>
            </a:r>
          </a:p>
          <a:p>
            <a:pPr marL="0" indent="0">
              <a:buNone/>
            </a:pPr>
            <a:r>
              <a:rPr lang="en-US" sz="4400" b="1" dirty="0" smtClean="0"/>
              <a:t>(3) </a:t>
            </a:r>
            <a:r>
              <a:rPr lang="en-US" sz="4400" b="1" dirty="0"/>
              <a:t>Outdoors. </a:t>
            </a:r>
            <a:r>
              <a:rPr lang="en-US" sz="4400" dirty="0"/>
              <a:t>GFCI protection shall be provided when an employee is outdoors and operating or using cord- and plug-connected equipment supplied by 125-volt, 15-, 20-, or 30-ampere circuits. Where employees working outdoors operate or use equipment supplied by </a:t>
            </a:r>
            <a:r>
              <a:rPr lang="en-US" sz="4400" u="sng" dirty="0" smtClean="0"/>
              <a:t>greater</a:t>
            </a:r>
            <a:r>
              <a:rPr lang="en-US" sz="4400" dirty="0" smtClean="0"/>
              <a:t> </a:t>
            </a:r>
            <a:r>
              <a:rPr lang="en-US" sz="4400" dirty="0"/>
              <a:t>than 125-volt, 15-, 20-, or 30-ampere circuits, an assured </a:t>
            </a:r>
            <a:r>
              <a:rPr lang="en-US" sz="4400" dirty="0" smtClean="0"/>
              <a:t>equipment grounding </a:t>
            </a:r>
            <a:r>
              <a:rPr lang="en-US" sz="4400" dirty="0"/>
              <a:t>conductor program shall be implemented.</a:t>
            </a:r>
          </a:p>
          <a:p>
            <a:pPr marL="0" indent="0">
              <a:buNone/>
            </a:pPr>
            <a:endParaRPr lang="en-US" sz="44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41</a:t>
            </a:fld>
            <a:endParaRPr lang="en-US" dirty="0"/>
          </a:p>
        </p:txBody>
      </p:sp>
    </p:spTree>
    <p:extLst>
      <p:ext uri="{BB962C8B-B14F-4D97-AF65-F5344CB8AC3E}">
        <p14:creationId xmlns:p14="http://schemas.microsoft.com/office/powerpoint/2010/main" val="678944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Section moved to Article 130 and minor wording changes made for usability.</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5348925"/>
          </a:xfrm>
        </p:spPr>
        <p:txBody>
          <a:bodyPr>
            <a:normAutofit/>
          </a:bodyPr>
          <a:lstStyle/>
          <a:p>
            <a:pPr marL="0" indent="0">
              <a:buNone/>
            </a:pPr>
            <a:r>
              <a:rPr lang="en-US" sz="1600" b="1" dirty="0" smtClean="0"/>
              <a:t>110.5 </a:t>
            </a:r>
            <a:r>
              <a:rPr lang="en-US" sz="1600" b="1" dirty="0"/>
              <a:t>Underground Electrical Lines and Equipment.</a:t>
            </a:r>
          </a:p>
          <a:p>
            <a:pPr marL="0" indent="0">
              <a:buNone/>
            </a:pPr>
            <a:r>
              <a:rPr lang="en-US" sz="1600" dirty="0"/>
              <a:t>Before excavation starts, and where there exists a </a:t>
            </a:r>
            <a:r>
              <a:rPr lang="en-US" sz="1600" dirty="0" smtClean="0"/>
              <a:t>reasonable possibility </a:t>
            </a:r>
            <a:r>
              <a:rPr lang="en-US" sz="1600" dirty="0"/>
              <a:t>of contacting electrical lines or </a:t>
            </a:r>
            <a:r>
              <a:rPr lang="en-US" sz="1600" dirty="0" smtClean="0"/>
              <a:t>equipment, the </a:t>
            </a:r>
            <a:r>
              <a:rPr lang="en-US" sz="1600" dirty="0"/>
              <a:t>employer shall take the necessary steps to contact </a:t>
            </a:r>
            <a:r>
              <a:rPr lang="en-US" sz="1600" dirty="0" smtClean="0"/>
              <a:t>the appropriate </a:t>
            </a:r>
            <a:r>
              <a:rPr lang="en-US" sz="1600" dirty="0"/>
              <a:t>owners or authorities to identify and mark </a:t>
            </a:r>
            <a:r>
              <a:rPr lang="en-US" sz="1600" dirty="0" smtClean="0"/>
              <a:t>the location </a:t>
            </a:r>
            <a:r>
              <a:rPr lang="en-US" sz="1600" dirty="0"/>
              <a:t>of the electrical lines or equipment. When it </a:t>
            </a:r>
            <a:r>
              <a:rPr lang="en-US" sz="1600" dirty="0" smtClean="0"/>
              <a:t>has been </a:t>
            </a:r>
            <a:r>
              <a:rPr lang="en-US" sz="1600" dirty="0"/>
              <a:t>determined that a reasonable possibility for </a:t>
            </a:r>
            <a:r>
              <a:rPr lang="en-US" sz="1600" dirty="0" smtClean="0"/>
              <a:t>contacting electrical </a:t>
            </a:r>
            <a:r>
              <a:rPr lang="en-US" sz="1600" dirty="0"/>
              <a:t>lines or equipment exists, a hazard analysis </a:t>
            </a:r>
            <a:r>
              <a:rPr lang="en-US" sz="1600" dirty="0" smtClean="0"/>
              <a:t>shall be </a:t>
            </a:r>
            <a:r>
              <a:rPr lang="en-US" sz="1600" dirty="0"/>
              <a:t>performed to identify the appropriate safe work </a:t>
            </a:r>
            <a:r>
              <a:rPr lang="en-US" sz="1600" dirty="0" smtClean="0"/>
              <a:t>practices that </a:t>
            </a:r>
            <a:r>
              <a:rPr lang="en-US" sz="1600" dirty="0"/>
              <a:t>shall be used during the excavation.</a:t>
            </a:r>
            <a:endParaRPr lang="en-US" sz="2500" dirty="0"/>
          </a:p>
        </p:txBody>
      </p:sp>
      <p:sp>
        <p:nvSpPr>
          <p:cNvPr id="8" name="Content Placeholder 7"/>
          <p:cNvSpPr>
            <a:spLocks noGrp="1"/>
          </p:cNvSpPr>
          <p:nvPr>
            <p:ph sz="quarter" idx="4"/>
          </p:nvPr>
        </p:nvSpPr>
        <p:spPr>
          <a:xfrm>
            <a:off x="4754880" y="1143001"/>
            <a:ext cx="3931920" cy="4642483"/>
          </a:xfrm>
        </p:spPr>
        <p:txBody>
          <a:bodyPr>
            <a:normAutofit fontScale="32500" lnSpcReduction="20000"/>
          </a:bodyPr>
          <a:lstStyle/>
          <a:p>
            <a:pPr marL="0" indent="0">
              <a:buNone/>
            </a:pPr>
            <a:endParaRPr lang="en-US" sz="2000" b="1" dirty="0" smtClean="0"/>
          </a:p>
          <a:p>
            <a:pPr marL="0" indent="0">
              <a:buNone/>
            </a:pPr>
            <a:r>
              <a:rPr lang="en-US" sz="4400" b="1" dirty="0" smtClean="0"/>
              <a:t>130.9 Underground </a:t>
            </a:r>
            <a:r>
              <a:rPr lang="en-US" sz="4400" b="1" dirty="0"/>
              <a:t>Electrical Lines and e</a:t>
            </a:r>
            <a:r>
              <a:rPr lang="en-US" sz="4400" b="1" dirty="0" smtClean="0"/>
              <a:t>quipment</a:t>
            </a:r>
            <a:r>
              <a:rPr lang="en-US" sz="4400" b="1" dirty="0"/>
              <a:t>.</a:t>
            </a:r>
          </a:p>
          <a:p>
            <a:pPr marL="0" indent="0">
              <a:buNone/>
            </a:pPr>
            <a:r>
              <a:rPr lang="en-US" sz="4400" dirty="0" smtClean="0"/>
              <a:t>Before </a:t>
            </a:r>
            <a:r>
              <a:rPr lang="en-US" sz="4400" dirty="0"/>
              <a:t>excavation starts, and where there exists a reasonable possibility of contacting electrical lines or equipment, the employer shall take the necessary steps to contact the appropriate owners or authorities to identify and mark the location of the electrical lines or equipment. When it has been determined that a reasonable possibility </a:t>
            </a:r>
            <a:r>
              <a:rPr lang="en-US" sz="4400" u="sng" dirty="0" smtClean="0"/>
              <a:t>of</a:t>
            </a:r>
            <a:r>
              <a:rPr lang="en-US" sz="4400" dirty="0" smtClean="0"/>
              <a:t> </a:t>
            </a:r>
            <a:r>
              <a:rPr lang="en-US" sz="4400" dirty="0"/>
              <a:t>contacting electrical lines or equipment exists, </a:t>
            </a:r>
            <a:r>
              <a:rPr lang="en-US" sz="4400" dirty="0" smtClean="0"/>
              <a:t>appropriate </a:t>
            </a:r>
            <a:r>
              <a:rPr lang="en-US" sz="4400" dirty="0"/>
              <a:t>safe work practices </a:t>
            </a:r>
            <a:r>
              <a:rPr lang="en-US" sz="4400" u="sng" dirty="0" smtClean="0"/>
              <a:t>and PPE</a:t>
            </a:r>
            <a:r>
              <a:rPr lang="en-US" sz="4400" dirty="0" smtClean="0"/>
              <a:t> </a:t>
            </a:r>
            <a:r>
              <a:rPr lang="en-US" sz="4400" dirty="0"/>
              <a:t>shall be used during the excavation.</a:t>
            </a:r>
          </a:p>
          <a:p>
            <a:pPr marL="0" indent="0">
              <a:buNone/>
            </a:pPr>
            <a:endParaRPr lang="en-US" sz="44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42</a:t>
            </a:fld>
            <a:endParaRPr lang="en-US" dirty="0"/>
          </a:p>
        </p:txBody>
      </p:sp>
    </p:spTree>
    <p:extLst>
      <p:ext uri="{BB962C8B-B14F-4D97-AF65-F5344CB8AC3E}">
        <p14:creationId xmlns:p14="http://schemas.microsoft.com/office/powerpoint/2010/main" val="17616691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Article 120</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8625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Changes are for technical accuracy.</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4815525"/>
          </a:xfrm>
        </p:spPr>
        <p:txBody>
          <a:bodyPr>
            <a:normAutofit fontScale="77500" lnSpcReduction="20000"/>
          </a:bodyPr>
          <a:lstStyle/>
          <a:p>
            <a:pPr marL="0" indent="0">
              <a:buNone/>
            </a:pPr>
            <a:endParaRPr lang="en-US" sz="2000" b="1" dirty="0" smtClean="0"/>
          </a:p>
          <a:p>
            <a:pPr marL="0" indent="0">
              <a:buNone/>
            </a:pPr>
            <a:r>
              <a:rPr lang="en-US" sz="2500" b="1" dirty="0"/>
              <a:t>120.1 Process </a:t>
            </a:r>
            <a:r>
              <a:rPr lang="en-US" sz="2500" b="1" dirty="0" smtClean="0"/>
              <a:t>of Achieving </a:t>
            </a:r>
            <a:r>
              <a:rPr lang="en-US" sz="2500" b="1" dirty="0"/>
              <a:t>an Electrically Safe </a:t>
            </a:r>
            <a:r>
              <a:rPr lang="en-US" sz="2500" b="1" dirty="0" smtClean="0"/>
              <a:t>Work Condition</a:t>
            </a:r>
            <a:r>
              <a:rPr lang="en-US" sz="2500" b="1" dirty="0"/>
              <a:t>. </a:t>
            </a:r>
          </a:p>
          <a:p>
            <a:pPr marL="0" indent="0">
              <a:buNone/>
            </a:pPr>
            <a:r>
              <a:rPr lang="en-US" sz="2800" dirty="0">
                <a:latin typeface="Times-Roman"/>
              </a:rPr>
              <a:t>(5) Use an adequately rated voltage detector to test each</a:t>
            </a:r>
          </a:p>
          <a:p>
            <a:pPr marL="0" indent="0">
              <a:buNone/>
            </a:pPr>
            <a:r>
              <a:rPr lang="en-US" sz="2800" dirty="0">
                <a:latin typeface="Times-Roman"/>
              </a:rPr>
              <a:t>phase conductor or circuit part to verify they are </a:t>
            </a:r>
            <a:r>
              <a:rPr lang="en-US" sz="2800" dirty="0" err="1" smtClean="0">
                <a:latin typeface="Times-Roman"/>
              </a:rPr>
              <a:t>deenergized</a:t>
            </a:r>
            <a:r>
              <a:rPr lang="en-US" sz="2800" dirty="0" smtClean="0">
                <a:latin typeface="Times-Roman"/>
              </a:rPr>
              <a:t>. Test </a:t>
            </a:r>
            <a:r>
              <a:rPr lang="en-US" sz="2800" dirty="0">
                <a:latin typeface="Times-Roman"/>
              </a:rPr>
              <a:t>each phase conductor or circuit </a:t>
            </a:r>
            <a:r>
              <a:rPr lang="en-US" sz="2800" dirty="0" smtClean="0">
                <a:latin typeface="Times-Roman"/>
              </a:rPr>
              <a:t>part both </a:t>
            </a:r>
            <a:r>
              <a:rPr lang="en-US" sz="2800" dirty="0">
                <a:latin typeface="Times-Roman"/>
              </a:rPr>
              <a:t>phase-to-phase and phase-to-ground. Before </a:t>
            </a:r>
            <a:r>
              <a:rPr lang="en-US" sz="2800" dirty="0" smtClean="0">
                <a:latin typeface="Times-Roman"/>
              </a:rPr>
              <a:t>and after </a:t>
            </a:r>
            <a:r>
              <a:rPr lang="en-US" sz="2800" dirty="0">
                <a:latin typeface="Times-Roman"/>
              </a:rPr>
              <a:t>each test, determine that the voltage detector </a:t>
            </a:r>
            <a:r>
              <a:rPr lang="en-US" sz="2800" dirty="0" smtClean="0">
                <a:latin typeface="Times-Roman"/>
              </a:rPr>
              <a:t>is operating satisfactorily</a:t>
            </a:r>
            <a:r>
              <a:rPr lang="en-US" sz="2800" dirty="0">
                <a:latin typeface="Times-Roman"/>
              </a:rPr>
              <a:t>.</a:t>
            </a:r>
            <a:endParaRPr lang="en-US" sz="2500" dirty="0"/>
          </a:p>
        </p:txBody>
      </p:sp>
      <p:sp>
        <p:nvSpPr>
          <p:cNvPr id="8" name="Content Placeholder 7"/>
          <p:cNvSpPr>
            <a:spLocks noGrp="1"/>
          </p:cNvSpPr>
          <p:nvPr>
            <p:ph sz="quarter" idx="4"/>
          </p:nvPr>
        </p:nvSpPr>
        <p:spPr>
          <a:xfrm>
            <a:off x="4754880" y="1143001"/>
            <a:ext cx="3931920" cy="4642483"/>
          </a:xfrm>
        </p:spPr>
        <p:txBody>
          <a:bodyPr>
            <a:normAutofit fontScale="47500" lnSpcReduction="20000"/>
          </a:bodyPr>
          <a:lstStyle/>
          <a:p>
            <a:pPr marL="0" indent="0">
              <a:buNone/>
            </a:pPr>
            <a:endParaRPr lang="en-US" sz="2000" b="1" dirty="0" smtClean="0"/>
          </a:p>
          <a:p>
            <a:pPr marL="0" indent="0">
              <a:buNone/>
            </a:pPr>
            <a:r>
              <a:rPr lang="en-US" sz="4400" b="1" dirty="0"/>
              <a:t>120.1 </a:t>
            </a:r>
            <a:r>
              <a:rPr lang="en-US" sz="4400" b="1" u="sng" dirty="0" smtClean="0"/>
              <a:t>Verification of </a:t>
            </a:r>
            <a:r>
              <a:rPr lang="en-US" sz="4400" b="1" dirty="0" smtClean="0"/>
              <a:t>an </a:t>
            </a:r>
            <a:r>
              <a:rPr lang="en-US" sz="4400" b="1" dirty="0"/>
              <a:t>Electrically Safe Work Condition. </a:t>
            </a:r>
            <a:r>
              <a:rPr lang="en-US" sz="4400" b="1" dirty="0" smtClean="0"/>
              <a:t> </a:t>
            </a:r>
            <a:endParaRPr lang="en-US" sz="4400" b="1" dirty="0"/>
          </a:p>
          <a:p>
            <a:pPr marL="0" indent="0">
              <a:buNone/>
            </a:pPr>
            <a:r>
              <a:rPr lang="en-US" sz="4400" dirty="0">
                <a:latin typeface="Times-Roman"/>
              </a:rPr>
              <a:t>(5) Use an adequately rated </a:t>
            </a:r>
            <a:r>
              <a:rPr lang="en-US" sz="4400" u="sng" dirty="0" smtClean="0">
                <a:latin typeface="Times-Roman"/>
              </a:rPr>
              <a:t>test instrument </a:t>
            </a:r>
            <a:r>
              <a:rPr lang="en-US" sz="4400" dirty="0">
                <a:latin typeface="Times-Roman"/>
              </a:rPr>
              <a:t>to test each</a:t>
            </a:r>
          </a:p>
          <a:p>
            <a:pPr marL="0" indent="0">
              <a:buNone/>
            </a:pPr>
            <a:r>
              <a:rPr lang="en-US" sz="4400" dirty="0">
                <a:latin typeface="Times-Roman"/>
              </a:rPr>
              <a:t>phase conductor or circuit part to verify </a:t>
            </a:r>
            <a:r>
              <a:rPr lang="en-US" sz="4400" u="sng" dirty="0" smtClean="0">
                <a:latin typeface="Times-Roman"/>
              </a:rPr>
              <a:t>it is </a:t>
            </a:r>
            <a:r>
              <a:rPr lang="en-US" sz="4400" dirty="0" err="1">
                <a:latin typeface="Times-Roman"/>
              </a:rPr>
              <a:t>deenergized</a:t>
            </a:r>
            <a:r>
              <a:rPr lang="en-US" sz="4400" dirty="0">
                <a:latin typeface="Times-Roman"/>
              </a:rPr>
              <a:t>. Test each phase conductor </a:t>
            </a:r>
            <a:r>
              <a:rPr lang="en-US" sz="4400" dirty="0" smtClean="0">
                <a:latin typeface="Times-Roman"/>
              </a:rPr>
              <a:t>or circuit </a:t>
            </a:r>
            <a:r>
              <a:rPr lang="en-US" sz="4400" dirty="0">
                <a:latin typeface="Times-Roman"/>
              </a:rPr>
              <a:t>part both phase-to-phase and phase-to-ground. Before and after each test, determine that the </a:t>
            </a:r>
            <a:r>
              <a:rPr lang="en-US" sz="4400" u="sng" dirty="0">
                <a:latin typeface="Times-Roman"/>
              </a:rPr>
              <a:t>test instrument </a:t>
            </a:r>
            <a:r>
              <a:rPr lang="en-US" sz="4400" dirty="0" smtClean="0">
                <a:latin typeface="Times-Roman"/>
              </a:rPr>
              <a:t>is </a:t>
            </a:r>
            <a:r>
              <a:rPr lang="en-US" sz="4400" dirty="0">
                <a:latin typeface="Times-Roman"/>
              </a:rPr>
              <a:t>operating </a:t>
            </a:r>
            <a:r>
              <a:rPr lang="en-US" sz="4400" dirty="0" smtClean="0">
                <a:latin typeface="Times-Roman"/>
              </a:rPr>
              <a:t>satisfactorily </a:t>
            </a:r>
            <a:r>
              <a:rPr lang="en-US" sz="4400" u="sng" dirty="0" smtClean="0">
                <a:latin typeface="Times-Roman"/>
              </a:rPr>
              <a:t>through verification on a known voltage source</a:t>
            </a:r>
            <a:r>
              <a:rPr lang="en-US" sz="4400" dirty="0" smtClean="0">
                <a:latin typeface="Times-Roman"/>
              </a:rPr>
              <a:t>.</a:t>
            </a:r>
            <a:endParaRPr lang="en-US" sz="44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44</a:t>
            </a:fld>
            <a:endParaRPr lang="en-US" dirty="0"/>
          </a:p>
        </p:txBody>
      </p:sp>
    </p:spTree>
    <p:extLst>
      <p:ext uri="{BB962C8B-B14F-4D97-AF65-F5344CB8AC3E}">
        <p14:creationId xmlns:p14="http://schemas.microsoft.com/office/powerpoint/2010/main" val="35530738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The section has been revised to add requirements for retraining and documentation.</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4815525"/>
          </a:xfrm>
        </p:spPr>
        <p:txBody>
          <a:bodyPr>
            <a:normAutofit fontScale="85000" lnSpcReduction="10000"/>
          </a:bodyPr>
          <a:lstStyle/>
          <a:p>
            <a:pPr marL="0" indent="0">
              <a:buNone/>
            </a:pPr>
            <a:endParaRPr lang="en-US" sz="2000" b="1" dirty="0" smtClean="0"/>
          </a:p>
          <a:p>
            <a:pPr marL="0" indent="0">
              <a:buNone/>
            </a:pPr>
            <a:r>
              <a:rPr lang="en-US" sz="1900" b="1" dirty="0" smtClean="0"/>
              <a:t>120.2 De-energized Electrical Conductors or Circuit Parts That Have Lockout/</a:t>
            </a:r>
            <a:r>
              <a:rPr lang="en-US" sz="1900" b="1" dirty="0" err="1" smtClean="0"/>
              <a:t>Tagout</a:t>
            </a:r>
            <a:r>
              <a:rPr lang="en-US" sz="1900" b="1" dirty="0" smtClean="0"/>
              <a:t> Devices Applied.</a:t>
            </a:r>
            <a:r>
              <a:rPr lang="en-US" sz="1900" dirty="0"/>
              <a:t> </a:t>
            </a:r>
            <a:endParaRPr lang="en-US" sz="1900" dirty="0" smtClean="0"/>
          </a:p>
          <a:p>
            <a:pPr marL="0" indent="0">
              <a:buNone/>
            </a:pPr>
            <a:r>
              <a:rPr lang="en-US" sz="1900" b="1" dirty="0" smtClean="0"/>
              <a:t>(2) Training.</a:t>
            </a:r>
            <a:r>
              <a:rPr lang="en-US" sz="1900" dirty="0" smtClean="0"/>
              <a:t> All </a:t>
            </a:r>
            <a:r>
              <a:rPr lang="en-US" sz="1900" dirty="0"/>
              <a:t>persons who could be exposed shall </a:t>
            </a:r>
            <a:r>
              <a:rPr lang="en-US" sz="1900" dirty="0" smtClean="0"/>
              <a:t>be trained </a:t>
            </a:r>
            <a:r>
              <a:rPr lang="en-US" sz="1900" dirty="0"/>
              <a:t>to understand the established procedure to </a:t>
            </a:r>
            <a:r>
              <a:rPr lang="en-US" sz="1900" dirty="0" smtClean="0"/>
              <a:t>control the </a:t>
            </a:r>
            <a:r>
              <a:rPr lang="en-US" sz="1900" dirty="0"/>
              <a:t>energy and their responsibility in executing the </a:t>
            </a:r>
            <a:r>
              <a:rPr lang="en-US" sz="1900" dirty="0" smtClean="0"/>
              <a:t>procedure.  New </a:t>
            </a:r>
            <a:r>
              <a:rPr lang="en-US" sz="1900" dirty="0"/>
              <a:t>(or reassigned) employees shall be trained (</a:t>
            </a:r>
            <a:r>
              <a:rPr lang="en-US" sz="1900" dirty="0" smtClean="0"/>
              <a:t>or retrained</a:t>
            </a:r>
            <a:r>
              <a:rPr lang="en-US" sz="1900" dirty="0"/>
              <a:t>) to understand the lockout/</a:t>
            </a:r>
            <a:r>
              <a:rPr lang="en-US" sz="1900" dirty="0" err="1"/>
              <a:t>tagout</a:t>
            </a:r>
            <a:r>
              <a:rPr lang="en-US" sz="1900" dirty="0"/>
              <a:t> procedure as </a:t>
            </a:r>
            <a:r>
              <a:rPr lang="en-US" sz="1900" dirty="0" smtClean="0"/>
              <a:t>it relates </a:t>
            </a:r>
            <a:r>
              <a:rPr lang="en-US" sz="1900" dirty="0"/>
              <a:t>to their new assignment. Retraining shall be </a:t>
            </a:r>
            <a:r>
              <a:rPr lang="en-US" sz="1900" dirty="0" smtClean="0"/>
              <a:t>required as </a:t>
            </a:r>
            <a:r>
              <a:rPr lang="en-US" sz="1900" dirty="0"/>
              <a:t>the established procedure is revised</a:t>
            </a:r>
            <a:r>
              <a:rPr lang="en-US" sz="2000" dirty="0" smtClean="0"/>
              <a:t>.</a:t>
            </a:r>
          </a:p>
          <a:p>
            <a:pPr marL="0" indent="0">
              <a:buNone/>
            </a:pPr>
            <a:endParaRPr lang="en-US" sz="2000" dirty="0"/>
          </a:p>
          <a:p>
            <a:pPr marL="0" indent="0">
              <a:buNone/>
            </a:pPr>
            <a:r>
              <a:rPr lang="en-US" sz="2000" dirty="0" smtClean="0"/>
              <a:t>(No additional information)</a:t>
            </a:r>
            <a:endParaRPr lang="en-US" sz="2000" dirty="0"/>
          </a:p>
        </p:txBody>
      </p:sp>
      <p:sp>
        <p:nvSpPr>
          <p:cNvPr id="8" name="Content Placeholder 7"/>
          <p:cNvSpPr>
            <a:spLocks noGrp="1"/>
          </p:cNvSpPr>
          <p:nvPr>
            <p:ph sz="quarter" idx="4"/>
          </p:nvPr>
        </p:nvSpPr>
        <p:spPr>
          <a:xfrm>
            <a:off x="4754880" y="1219200"/>
            <a:ext cx="3931920" cy="5029200"/>
          </a:xfrm>
        </p:spPr>
        <p:txBody>
          <a:bodyPr>
            <a:normAutofit fontScale="47500" lnSpcReduction="20000"/>
          </a:bodyPr>
          <a:lstStyle/>
          <a:p>
            <a:pPr marL="0" indent="0">
              <a:buNone/>
            </a:pPr>
            <a:endParaRPr lang="en-US" sz="2000" b="1" dirty="0" smtClean="0"/>
          </a:p>
          <a:p>
            <a:pPr marL="0" indent="0">
              <a:buNone/>
            </a:pPr>
            <a:r>
              <a:rPr lang="en-US" sz="2700" b="1" dirty="0"/>
              <a:t>120.2 De-energized Electrical</a:t>
            </a:r>
            <a:r>
              <a:rPr lang="en-US" sz="2700" b="1" u="sng" dirty="0"/>
              <a:t> Equipment </a:t>
            </a:r>
            <a:r>
              <a:rPr lang="en-US" sz="2700" b="1" dirty="0"/>
              <a:t>That </a:t>
            </a:r>
            <a:r>
              <a:rPr lang="en-US" sz="2700" b="1" u="sng" dirty="0"/>
              <a:t>Has</a:t>
            </a:r>
            <a:r>
              <a:rPr lang="en-US" sz="2700" b="1" dirty="0"/>
              <a:t> Lockout/</a:t>
            </a:r>
            <a:r>
              <a:rPr lang="en-US" sz="2700" b="1" dirty="0" err="1"/>
              <a:t>Tagout</a:t>
            </a:r>
            <a:r>
              <a:rPr lang="en-US" sz="2700" b="1" dirty="0"/>
              <a:t> Devices Applied.</a:t>
            </a:r>
            <a:r>
              <a:rPr lang="en-US" sz="2700" dirty="0"/>
              <a:t> </a:t>
            </a:r>
          </a:p>
          <a:p>
            <a:pPr marL="0" indent="0">
              <a:buNone/>
            </a:pPr>
            <a:r>
              <a:rPr lang="en-US" sz="2700" b="1" u="sng" dirty="0" smtClean="0"/>
              <a:t>(3) Retraining</a:t>
            </a:r>
            <a:r>
              <a:rPr lang="en-US" sz="2700" b="1" u="sng" dirty="0"/>
              <a:t>.</a:t>
            </a:r>
            <a:r>
              <a:rPr lang="en-US" sz="2700" u="sng" dirty="0"/>
              <a:t> </a:t>
            </a:r>
            <a:r>
              <a:rPr lang="en-US" sz="2700" u="sng" dirty="0" smtClean="0"/>
              <a:t>Retraining shall be performed:</a:t>
            </a:r>
          </a:p>
          <a:p>
            <a:pPr marL="514350" indent="-514350">
              <a:buFont typeface="+mj-lt"/>
              <a:buAutoNum type="alphaLcParenR"/>
            </a:pPr>
            <a:r>
              <a:rPr lang="en-US" sz="2700" u="sng" dirty="0" smtClean="0"/>
              <a:t>When the established procedure is revised</a:t>
            </a:r>
          </a:p>
          <a:p>
            <a:pPr marL="514350" indent="-514350">
              <a:buFont typeface="+mj-lt"/>
              <a:buAutoNum type="alphaLcParenR"/>
            </a:pPr>
            <a:r>
              <a:rPr lang="en-US" sz="2700" u="sng" dirty="0" smtClean="0"/>
              <a:t>At intervals not to exceed 3 years.</a:t>
            </a:r>
          </a:p>
          <a:p>
            <a:pPr marL="0" indent="0">
              <a:buNone/>
            </a:pPr>
            <a:r>
              <a:rPr lang="en-US" sz="2700" b="1" u="sng" dirty="0" smtClean="0"/>
              <a:t>(4) Training Documentation. </a:t>
            </a:r>
          </a:p>
          <a:p>
            <a:pPr marL="514350" indent="-514350">
              <a:buFont typeface="+mj-lt"/>
              <a:buAutoNum type="alphaLcParenR"/>
            </a:pPr>
            <a:r>
              <a:rPr lang="en-US" sz="2700" u="sng" dirty="0" smtClean="0"/>
              <a:t>The employer shall document that each employee has received the training required by this section.</a:t>
            </a:r>
          </a:p>
          <a:p>
            <a:pPr marL="514350" indent="-514350">
              <a:buFont typeface="+mj-lt"/>
              <a:buAutoNum type="alphaLcParenR"/>
            </a:pPr>
            <a:r>
              <a:rPr lang="en-US" sz="2700" u="sng" dirty="0" smtClean="0"/>
              <a:t>The documentation shall be made when the employee demonstrates proficiency in the work practices involved.</a:t>
            </a:r>
          </a:p>
          <a:p>
            <a:pPr marL="514350" indent="-514350">
              <a:buFont typeface="+mj-lt"/>
              <a:buAutoNum type="alphaLcParenR"/>
            </a:pPr>
            <a:r>
              <a:rPr lang="en-US" sz="2700" u="sng" dirty="0" smtClean="0"/>
              <a:t>The documentation shall contain the content of the training, each employee’s name and the dates of the training.</a:t>
            </a:r>
          </a:p>
          <a:p>
            <a:pPr marL="0" indent="0">
              <a:buNone/>
            </a:pPr>
            <a:endParaRPr lang="en-US" sz="2700" u="sng" dirty="0" smtClean="0"/>
          </a:p>
          <a:p>
            <a:pPr marL="0" indent="0">
              <a:buNone/>
            </a:pPr>
            <a:r>
              <a:rPr lang="en-US" sz="2700" u="sng" dirty="0" smtClean="0"/>
              <a:t>Informational Note: Content of the training could include one or more of the following: course syllabus, course curriculum, outline, table of contents, or training objectives.</a:t>
            </a:r>
            <a:endParaRPr lang="en-US" sz="2700" dirty="0"/>
          </a:p>
        </p:txBody>
      </p:sp>
      <p:sp>
        <p:nvSpPr>
          <p:cNvPr id="11" name="Slide Number Placeholder 10"/>
          <p:cNvSpPr>
            <a:spLocks noGrp="1"/>
          </p:cNvSpPr>
          <p:nvPr>
            <p:ph type="sldNum" sz="quarter" idx="12"/>
          </p:nvPr>
        </p:nvSpPr>
        <p:spPr>
          <a:xfrm>
            <a:off x="7543800" y="6019800"/>
            <a:ext cx="1143000" cy="304800"/>
          </a:xfrm>
        </p:spPr>
        <p:txBody>
          <a:bodyPr/>
          <a:lstStyle/>
          <a:p>
            <a:fld id="{3730A866-3DAE-4EE5-B7C5-FF5650D5BC01}" type="slidenum">
              <a:rPr lang="en-US" smtClean="0"/>
              <a:t>45</a:t>
            </a:fld>
            <a:endParaRPr lang="en-US" dirty="0"/>
          </a:p>
        </p:txBody>
      </p:sp>
    </p:spTree>
    <p:extLst>
      <p:ext uri="{BB962C8B-B14F-4D97-AF65-F5344CB8AC3E}">
        <p14:creationId xmlns:p14="http://schemas.microsoft.com/office/powerpoint/2010/main" val="45427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Additional rules for planning the placement of temporary grounding equipment.</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4815525"/>
          </a:xfrm>
        </p:spPr>
        <p:txBody>
          <a:bodyPr>
            <a:normAutofit/>
          </a:bodyPr>
          <a:lstStyle/>
          <a:p>
            <a:pPr marL="0" indent="0">
              <a:buNone/>
            </a:pPr>
            <a:endParaRPr lang="en-US" sz="2000" b="1" dirty="0" smtClean="0"/>
          </a:p>
          <a:p>
            <a:pPr marL="0" indent="0">
              <a:buNone/>
            </a:pPr>
            <a:r>
              <a:rPr lang="en-US" sz="1800" b="1" dirty="0"/>
              <a:t>120.3 Temporary Protective Grounding Equipment.</a:t>
            </a:r>
          </a:p>
          <a:p>
            <a:pPr marL="0" indent="0">
              <a:buNone/>
            </a:pPr>
            <a:r>
              <a:rPr lang="en-US" sz="1800" b="1" dirty="0"/>
              <a:t>(A) Placement. </a:t>
            </a:r>
            <a:r>
              <a:rPr lang="en-US" sz="1800" dirty="0"/>
              <a:t>Temporary protective grounding </a:t>
            </a:r>
            <a:r>
              <a:rPr lang="en-US" sz="1800" dirty="0" smtClean="0"/>
              <a:t>equipment shall </a:t>
            </a:r>
            <a:r>
              <a:rPr lang="en-US" sz="1800" dirty="0"/>
              <a:t>be placed at such locations and arranged in </a:t>
            </a:r>
            <a:r>
              <a:rPr lang="en-US" sz="1800" dirty="0" smtClean="0"/>
              <a:t>such a </a:t>
            </a:r>
            <a:r>
              <a:rPr lang="en-US" sz="1800" dirty="0"/>
              <a:t>manner as to prevent each employee from being </a:t>
            </a:r>
            <a:r>
              <a:rPr lang="en-US" sz="1800" dirty="0" smtClean="0"/>
              <a:t>exposed to hazardous differences </a:t>
            </a:r>
            <a:r>
              <a:rPr lang="en-US" sz="1800" dirty="0"/>
              <a:t>in electrical </a:t>
            </a:r>
            <a:r>
              <a:rPr lang="en-US" sz="1800" dirty="0" smtClean="0"/>
              <a:t>potential.</a:t>
            </a:r>
            <a:endParaRPr lang="en-US" sz="2000" dirty="0"/>
          </a:p>
        </p:txBody>
      </p:sp>
      <p:sp>
        <p:nvSpPr>
          <p:cNvPr id="8" name="Content Placeholder 7"/>
          <p:cNvSpPr>
            <a:spLocks noGrp="1"/>
          </p:cNvSpPr>
          <p:nvPr>
            <p:ph sz="quarter" idx="4"/>
          </p:nvPr>
        </p:nvSpPr>
        <p:spPr>
          <a:xfrm>
            <a:off x="4754880" y="1219200"/>
            <a:ext cx="3931920" cy="4724400"/>
          </a:xfrm>
        </p:spPr>
        <p:txBody>
          <a:bodyPr>
            <a:normAutofit fontScale="62500" lnSpcReduction="20000"/>
          </a:bodyPr>
          <a:lstStyle/>
          <a:p>
            <a:pPr marL="0" indent="0">
              <a:buNone/>
            </a:pPr>
            <a:endParaRPr lang="en-US" sz="2000" b="1" dirty="0" smtClean="0"/>
          </a:p>
          <a:p>
            <a:pPr marL="0" indent="0">
              <a:buNone/>
            </a:pPr>
            <a:r>
              <a:rPr lang="en-US" sz="2800" b="1" dirty="0"/>
              <a:t>120.3 Temporary Protective Grounding Equipment.</a:t>
            </a:r>
          </a:p>
          <a:p>
            <a:pPr marL="0" indent="0">
              <a:buNone/>
            </a:pPr>
            <a:r>
              <a:rPr lang="en-US" sz="2800" b="1" dirty="0"/>
              <a:t>(A) Placement. </a:t>
            </a:r>
            <a:r>
              <a:rPr lang="en-US" sz="2800" dirty="0"/>
              <a:t>Temporary protective grounding equipment shall be placed at such locations and arranged in such a manner as to prevent each employee from being exposed to </a:t>
            </a:r>
            <a:r>
              <a:rPr lang="en-US" sz="2800" u="sng" dirty="0" smtClean="0"/>
              <a:t>a shock hazard (hazardous </a:t>
            </a:r>
            <a:r>
              <a:rPr lang="en-US" sz="2800" u="sng" dirty="0"/>
              <a:t>differences in electrical </a:t>
            </a:r>
            <a:r>
              <a:rPr lang="en-US" sz="2800" u="sng" dirty="0" smtClean="0"/>
              <a:t>potential).  The location, sizing, and application of temporary protective grounding equipment shall be identified as part of the employer’s job planning</a:t>
            </a:r>
            <a:r>
              <a:rPr lang="en-US" sz="2800" dirty="0" smtClean="0"/>
              <a:t>.</a:t>
            </a:r>
            <a:endParaRPr lang="en-US" sz="3200"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46</a:t>
            </a:fld>
            <a:endParaRPr lang="en-US" dirty="0"/>
          </a:p>
        </p:txBody>
      </p:sp>
    </p:spTree>
    <p:extLst>
      <p:ext uri="{BB962C8B-B14F-4D97-AF65-F5344CB8AC3E}">
        <p14:creationId xmlns:p14="http://schemas.microsoft.com/office/powerpoint/2010/main" val="3197946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Article 130</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4866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Reformatted for clarity and updated table references.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4815525"/>
          </a:xfrm>
        </p:spPr>
        <p:txBody>
          <a:bodyPr>
            <a:normAutofit/>
          </a:bodyPr>
          <a:lstStyle/>
          <a:p>
            <a:pPr marL="0" indent="0">
              <a:buNone/>
            </a:pPr>
            <a:endParaRPr lang="en-US" sz="2000" b="1" dirty="0" smtClean="0"/>
          </a:p>
          <a:p>
            <a:pPr marL="0" indent="0">
              <a:buNone/>
            </a:pPr>
            <a:r>
              <a:rPr lang="en-US" sz="1800" b="1" dirty="0">
                <a:latin typeface="Times-Bold"/>
              </a:rPr>
              <a:t>130.1 General. </a:t>
            </a:r>
            <a:r>
              <a:rPr lang="en-US" sz="1800" dirty="0">
                <a:latin typeface="Times-Roman"/>
              </a:rPr>
              <a:t>All requirements of this article shall </a:t>
            </a:r>
            <a:r>
              <a:rPr lang="en-US" sz="1800" dirty="0" smtClean="0">
                <a:latin typeface="Times-Roman"/>
              </a:rPr>
              <a:t>apply whether </a:t>
            </a:r>
            <a:r>
              <a:rPr lang="en-US" sz="1800" dirty="0">
                <a:latin typeface="Times-Roman"/>
              </a:rPr>
              <a:t>an incident energy analysis </a:t>
            </a:r>
            <a:r>
              <a:rPr lang="en-US" sz="1800" dirty="0" smtClean="0">
                <a:latin typeface="Times-Roman"/>
              </a:rPr>
              <a:t>is completed </a:t>
            </a:r>
            <a:r>
              <a:rPr lang="en-US" sz="1800" dirty="0">
                <a:latin typeface="Times-Roman"/>
              </a:rPr>
              <a:t>or </a:t>
            </a:r>
            <a:r>
              <a:rPr lang="en-US" sz="1800" dirty="0" smtClean="0">
                <a:latin typeface="Times-Roman"/>
              </a:rPr>
              <a:t>if Table 130.7(C</a:t>
            </a:r>
            <a:r>
              <a:rPr lang="en-US" sz="1800" dirty="0">
                <a:latin typeface="Times-Roman"/>
              </a:rPr>
              <a:t>)(15)(a), Table 130.7(C)(15)(b), and </a:t>
            </a:r>
            <a:r>
              <a:rPr lang="en-US" sz="1800" dirty="0" smtClean="0">
                <a:latin typeface="Times-Roman"/>
              </a:rPr>
              <a:t>Table 130.7(C</a:t>
            </a:r>
            <a:r>
              <a:rPr lang="en-US" sz="1800" dirty="0">
                <a:latin typeface="Times-Roman"/>
              </a:rPr>
              <a:t>)(16) are used in lieu of an incident energy </a:t>
            </a:r>
            <a:r>
              <a:rPr lang="en-US" sz="1800" dirty="0" smtClean="0">
                <a:latin typeface="Times-Roman"/>
              </a:rPr>
              <a:t>analysis in </a:t>
            </a:r>
            <a:r>
              <a:rPr lang="en-US" sz="1800" dirty="0">
                <a:latin typeface="Times-Roman"/>
              </a:rPr>
              <a:t>accordance with 130.5, Exception.</a:t>
            </a:r>
            <a:endParaRPr lang="en-US" sz="2000" dirty="0"/>
          </a:p>
        </p:txBody>
      </p:sp>
      <p:sp>
        <p:nvSpPr>
          <p:cNvPr id="8" name="Content Placeholder 7"/>
          <p:cNvSpPr>
            <a:spLocks noGrp="1"/>
          </p:cNvSpPr>
          <p:nvPr>
            <p:ph sz="quarter" idx="4"/>
          </p:nvPr>
        </p:nvSpPr>
        <p:spPr>
          <a:xfrm>
            <a:off x="4754880" y="1219200"/>
            <a:ext cx="3931920" cy="4724400"/>
          </a:xfrm>
        </p:spPr>
        <p:txBody>
          <a:bodyPr>
            <a:normAutofit fontScale="62500" lnSpcReduction="20000"/>
          </a:bodyPr>
          <a:lstStyle/>
          <a:p>
            <a:pPr marL="0" indent="0">
              <a:buNone/>
            </a:pPr>
            <a:endParaRPr lang="en-US" sz="2000" b="1" dirty="0" smtClean="0"/>
          </a:p>
          <a:p>
            <a:pPr marL="0" indent="0">
              <a:buNone/>
            </a:pPr>
            <a:r>
              <a:rPr lang="en-US" sz="2800" b="1" dirty="0">
                <a:latin typeface="Times-Bold"/>
              </a:rPr>
              <a:t>130.1 General. </a:t>
            </a:r>
            <a:r>
              <a:rPr lang="en-US" sz="2800" u="sng" dirty="0" smtClean="0">
                <a:latin typeface="Times-Roman"/>
              </a:rPr>
              <a:t>Article 130 covers the following:</a:t>
            </a:r>
          </a:p>
          <a:p>
            <a:pPr marL="514350" indent="-514350">
              <a:buFont typeface="+mj-lt"/>
              <a:buAutoNum type="arabicParenR"/>
            </a:pPr>
            <a:r>
              <a:rPr lang="en-US" sz="2800" u="sng" dirty="0" smtClean="0">
                <a:latin typeface="Times-Roman"/>
              </a:rPr>
              <a:t>When an electrically safe work condition must be established</a:t>
            </a:r>
          </a:p>
          <a:p>
            <a:pPr marL="514350" indent="-514350">
              <a:buFont typeface="+mj-lt"/>
              <a:buAutoNum type="arabicParenR"/>
            </a:pPr>
            <a:r>
              <a:rPr lang="en-US" sz="2800" u="sng" dirty="0" smtClean="0">
                <a:latin typeface="Times-Roman"/>
              </a:rPr>
              <a:t>The electrical safety-related work practices when an electrically safe work condition cannot be established.</a:t>
            </a:r>
          </a:p>
          <a:p>
            <a:pPr marL="514350" indent="-514350">
              <a:buFont typeface="+mj-lt"/>
              <a:buAutoNum type="arabicParenR"/>
            </a:pPr>
            <a:endParaRPr lang="en-US" sz="2800" dirty="0">
              <a:latin typeface="Times-Roman"/>
            </a:endParaRPr>
          </a:p>
          <a:p>
            <a:pPr marL="0" indent="0">
              <a:buNone/>
            </a:pPr>
            <a:r>
              <a:rPr lang="en-US" sz="2800" dirty="0" smtClean="0">
                <a:latin typeface="Times-Roman"/>
              </a:rPr>
              <a:t>All </a:t>
            </a:r>
            <a:r>
              <a:rPr lang="en-US" sz="2800" dirty="0">
                <a:latin typeface="Times-Roman"/>
              </a:rPr>
              <a:t>requirements of this article shall apply whether an incident energy analysis is completed or if Table </a:t>
            </a:r>
            <a:r>
              <a:rPr lang="en-US" sz="2800" u="sng" dirty="0">
                <a:latin typeface="Times-Roman"/>
              </a:rPr>
              <a:t>130.7(C)(15</a:t>
            </a:r>
            <a:r>
              <a:rPr lang="en-US" sz="2800" u="sng" dirty="0" smtClean="0">
                <a:latin typeface="Times-Roman"/>
              </a:rPr>
              <a:t>)(A)(a</a:t>
            </a:r>
            <a:r>
              <a:rPr lang="en-US" sz="2800" u="sng" dirty="0">
                <a:latin typeface="Times-Roman"/>
              </a:rPr>
              <a:t>), Table 130.7(C)(15</a:t>
            </a:r>
            <a:r>
              <a:rPr lang="en-US" sz="2800" u="sng" dirty="0" smtClean="0">
                <a:latin typeface="Times-Roman"/>
              </a:rPr>
              <a:t>)(A)(b</a:t>
            </a:r>
            <a:r>
              <a:rPr lang="en-US" sz="2800" u="sng" dirty="0">
                <a:latin typeface="Times-Roman"/>
              </a:rPr>
              <a:t>), </a:t>
            </a:r>
            <a:r>
              <a:rPr lang="en-US" sz="2800" u="sng" dirty="0" smtClean="0">
                <a:latin typeface="Times-Roman"/>
              </a:rPr>
              <a:t>Table 130.7(C)(15)(B</a:t>
            </a:r>
            <a:r>
              <a:rPr lang="en-US" sz="2800" dirty="0" smtClean="0">
                <a:latin typeface="Times-Roman"/>
              </a:rPr>
              <a:t>), and </a:t>
            </a:r>
            <a:r>
              <a:rPr lang="en-US" sz="2800" dirty="0">
                <a:latin typeface="Times-Roman"/>
              </a:rPr>
              <a:t>Table 130.7(C)(16) are used in lieu of an incident energy analysis in accordance with </a:t>
            </a:r>
            <a:r>
              <a:rPr lang="en-US" sz="2800" dirty="0" smtClean="0">
                <a:latin typeface="Times-Roman"/>
              </a:rPr>
              <a:t>130.5.</a:t>
            </a:r>
            <a:endParaRPr lang="en-US" sz="3200"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48</a:t>
            </a:fld>
            <a:endParaRPr lang="en-US" dirty="0"/>
          </a:p>
        </p:txBody>
      </p:sp>
    </p:spTree>
    <p:extLst>
      <p:ext uri="{BB962C8B-B14F-4D97-AF65-F5344CB8AC3E}">
        <p14:creationId xmlns:p14="http://schemas.microsoft.com/office/powerpoint/2010/main" val="40691529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Added consideration for normal operation of energized electrical equipment.</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4815525"/>
          </a:xfrm>
        </p:spPr>
        <p:txBody>
          <a:bodyPr>
            <a:normAutofit/>
          </a:bodyPr>
          <a:lstStyle/>
          <a:p>
            <a:pPr marL="0" indent="0">
              <a:buNone/>
            </a:pPr>
            <a:endParaRPr lang="en-US" sz="2000" b="1" dirty="0" smtClean="0"/>
          </a:p>
          <a:p>
            <a:pPr marL="0" indent="0">
              <a:buNone/>
            </a:pPr>
            <a:r>
              <a:rPr lang="en-US" sz="1800" b="1" dirty="0" smtClean="0"/>
              <a:t>130.2(A</a:t>
            </a:r>
            <a:r>
              <a:rPr lang="en-US" sz="1800" b="1" dirty="0"/>
              <a:t>) Energized Work.</a:t>
            </a:r>
          </a:p>
          <a:p>
            <a:pPr marL="0" indent="0">
              <a:buNone/>
            </a:pPr>
            <a:r>
              <a:rPr lang="en-US" sz="1800" b="1" dirty="0" smtClean="0"/>
              <a:t>(1) Greater </a:t>
            </a:r>
            <a:r>
              <a:rPr lang="en-US" sz="1800" b="1" dirty="0"/>
              <a:t>Hazard</a:t>
            </a:r>
            <a:r>
              <a:rPr lang="en-US" sz="1800" b="1" dirty="0" smtClean="0"/>
              <a:t>.</a:t>
            </a:r>
          </a:p>
          <a:p>
            <a:pPr marL="0" indent="0">
              <a:buNone/>
            </a:pPr>
            <a:r>
              <a:rPr lang="en-US" sz="1800" b="1" dirty="0" smtClean="0"/>
              <a:t>(2) Infeasibility.</a:t>
            </a:r>
          </a:p>
          <a:p>
            <a:pPr marL="0" indent="0">
              <a:buNone/>
            </a:pPr>
            <a:r>
              <a:rPr lang="en-US" sz="1800" b="1" dirty="0" smtClean="0"/>
              <a:t>(3) Less Than 50 Volts.</a:t>
            </a:r>
          </a:p>
        </p:txBody>
      </p:sp>
      <p:sp>
        <p:nvSpPr>
          <p:cNvPr id="8" name="Content Placeholder 7"/>
          <p:cNvSpPr>
            <a:spLocks noGrp="1"/>
          </p:cNvSpPr>
          <p:nvPr>
            <p:ph sz="quarter" idx="4"/>
          </p:nvPr>
        </p:nvSpPr>
        <p:spPr>
          <a:xfrm>
            <a:off x="4754880" y="1219200"/>
            <a:ext cx="3931920" cy="4724400"/>
          </a:xfrm>
        </p:spPr>
        <p:txBody>
          <a:bodyPr>
            <a:normAutofit fontScale="55000" lnSpcReduction="20000"/>
          </a:bodyPr>
          <a:lstStyle/>
          <a:p>
            <a:pPr marL="0" indent="0">
              <a:buNone/>
            </a:pPr>
            <a:endParaRPr lang="en-US" sz="2000" b="1" dirty="0" smtClean="0"/>
          </a:p>
          <a:p>
            <a:pPr marL="0" indent="0">
              <a:buNone/>
            </a:pPr>
            <a:r>
              <a:rPr lang="en-US" sz="2800" b="1" dirty="0"/>
              <a:t>130.2(A</a:t>
            </a:r>
            <a:r>
              <a:rPr lang="en-US" sz="2800" b="1" dirty="0" smtClean="0"/>
              <a:t>) Energized Work.</a:t>
            </a:r>
            <a:endParaRPr lang="en-US" sz="2800" b="1" dirty="0"/>
          </a:p>
          <a:p>
            <a:pPr marL="0" indent="0">
              <a:buNone/>
            </a:pPr>
            <a:r>
              <a:rPr lang="en-US" sz="2800" b="1" dirty="0"/>
              <a:t>(1) </a:t>
            </a:r>
            <a:r>
              <a:rPr lang="en-US" sz="2800" b="1" u="sng" dirty="0"/>
              <a:t>Additional Hazards or Increased Risk</a:t>
            </a:r>
            <a:r>
              <a:rPr lang="en-US" sz="2800" b="1" dirty="0"/>
              <a:t>.</a:t>
            </a:r>
          </a:p>
          <a:p>
            <a:pPr marL="0" indent="0">
              <a:buNone/>
            </a:pPr>
            <a:r>
              <a:rPr lang="en-US" sz="2800" b="1" dirty="0"/>
              <a:t>(2) Infeasibility.</a:t>
            </a:r>
          </a:p>
          <a:p>
            <a:pPr marL="0" indent="0">
              <a:buNone/>
            </a:pPr>
            <a:r>
              <a:rPr lang="en-US" sz="2800" b="1" dirty="0"/>
              <a:t>(3) Less Than 50 </a:t>
            </a:r>
            <a:r>
              <a:rPr lang="en-US" sz="2800" b="1" dirty="0" smtClean="0"/>
              <a:t>Volts</a:t>
            </a:r>
          </a:p>
          <a:p>
            <a:pPr marL="0" indent="0">
              <a:buNone/>
            </a:pPr>
            <a:r>
              <a:rPr lang="en-US" sz="2800" b="1" u="sng" dirty="0" smtClean="0"/>
              <a:t>(4) Normal Operation</a:t>
            </a:r>
            <a:r>
              <a:rPr lang="en-US" sz="2800" b="1" dirty="0" smtClean="0"/>
              <a:t>.  </a:t>
            </a:r>
            <a:r>
              <a:rPr lang="en-US" sz="2800" u="sng" dirty="0" smtClean="0"/>
              <a:t>Normal operation of electric equipment shall be permitted where all of the following conditions are satisfied:</a:t>
            </a:r>
          </a:p>
          <a:p>
            <a:pPr marL="514350" indent="-514350">
              <a:buFont typeface="+mj-lt"/>
              <a:buAutoNum type="arabicParenR"/>
            </a:pPr>
            <a:r>
              <a:rPr lang="en-US" sz="2800" u="sng" dirty="0" smtClean="0"/>
              <a:t>The equipment is properly installed</a:t>
            </a:r>
          </a:p>
          <a:p>
            <a:pPr marL="514350" indent="-514350">
              <a:buFont typeface="+mj-lt"/>
              <a:buAutoNum type="arabicParenR"/>
            </a:pPr>
            <a:r>
              <a:rPr lang="en-US" sz="2800" u="sng" dirty="0" smtClean="0"/>
              <a:t>The equipment is properly maintained</a:t>
            </a:r>
          </a:p>
          <a:p>
            <a:pPr marL="514350" indent="-514350">
              <a:buFont typeface="+mj-lt"/>
              <a:buAutoNum type="arabicParenR"/>
            </a:pPr>
            <a:r>
              <a:rPr lang="en-US" sz="2800" u="sng" dirty="0" smtClean="0"/>
              <a:t>The equipment doors are closed and secured</a:t>
            </a:r>
          </a:p>
          <a:p>
            <a:pPr marL="514350" indent="-514350">
              <a:buFont typeface="+mj-lt"/>
              <a:buAutoNum type="arabicParenR"/>
            </a:pPr>
            <a:r>
              <a:rPr lang="en-US" sz="2800" u="sng" dirty="0" smtClean="0"/>
              <a:t>All equipment covers are in place and secured</a:t>
            </a:r>
          </a:p>
          <a:p>
            <a:pPr marL="514350" indent="-514350">
              <a:buFont typeface="+mj-lt"/>
              <a:buAutoNum type="arabicParenR"/>
            </a:pPr>
            <a:r>
              <a:rPr lang="en-US" sz="2800" u="sng" dirty="0" smtClean="0"/>
              <a:t>There is no evidence of impending failure</a:t>
            </a:r>
            <a:endParaRPr lang="en-US" sz="2800"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49</a:t>
            </a:fld>
            <a:endParaRPr lang="en-US" dirty="0"/>
          </a:p>
        </p:txBody>
      </p:sp>
    </p:spTree>
    <p:extLst>
      <p:ext uri="{BB962C8B-B14F-4D97-AF65-F5344CB8AC3E}">
        <p14:creationId xmlns:p14="http://schemas.microsoft.com/office/powerpoint/2010/main" val="1899014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fontScale="90000"/>
          </a:bodyPr>
          <a:lstStyle/>
          <a:p>
            <a:pPr algn="l"/>
            <a:r>
              <a:rPr lang="en-US" sz="2400" dirty="0" smtClean="0"/>
              <a:t>Global Change Document: Provides accuracy and harmonizes term with other standards addressing risk and hazards.</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p:txBody>
          <a:bodyPr>
            <a:normAutofit fontScale="92500"/>
          </a:bodyPr>
          <a:lstStyle/>
          <a:p>
            <a:r>
              <a:rPr lang="en-US" strike="sngStrike" dirty="0" smtClean="0"/>
              <a:t>Arc flash hazard analysis</a:t>
            </a:r>
          </a:p>
          <a:p>
            <a:r>
              <a:rPr lang="en-US" strike="sngStrike" dirty="0" smtClean="0"/>
              <a:t>Shock hazard analysis</a:t>
            </a:r>
          </a:p>
          <a:p>
            <a:pPr marL="0" indent="0">
              <a:buNone/>
            </a:pPr>
            <a:endParaRPr lang="en-US" strike="sngStrike" dirty="0" smtClean="0"/>
          </a:p>
          <a:p>
            <a:r>
              <a:rPr lang="en-US" strike="sngStrike" dirty="0" smtClean="0"/>
              <a:t>Electrical hazard analysis</a:t>
            </a:r>
          </a:p>
          <a:p>
            <a:pPr marL="0" indent="0">
              <a:buNone/>
            </a:pPr>
            <a:endParaRPr lang="en-US" strike="sngStrike" dirty="0"/>
          </a:p>
          <a:p>
            <a:r>
              <a:rPr lang="en-US" strike="sngStrike" dirty="0" smtClean="0"/>
              <a:t>Hazard identification and risk assessment</a:t>
            </a:r>
            <a:endParaRPr lang="en-US" strike="sngStrike" dirty="0"/>
          </a:p>
        </p:txBody>
      </p:sp>
      <p:sp>
        <p:nvSpPr>
          <p:cNvPr id="8" name="Content Placeholder 7"/>
          <p:cNvSpPr>
            <a:spLocks noGrp="1"/>
          </p:cNvSpPr>
          <p:nvPr>
            <p:ph sz="quarter" idx="4"/>
          </p:nvPr>
        </p:nvSpPr>
        <p:spPr/>
        <p:txBody>
          <a:bodyPr/>
          <a:lstStyle/>
          <a:p>
            <a:r>
              <a:rPr lang="en-US" u="sng" dirty="0" smtClean="0"/>
              <a:t>Arc flash risk assessment</a:t>
            </a:r>
          </a:p>
          <a:p>
            <a:r>
              <a:rPr lang="en-US" u="sng" dirty="0" smtClean="0"/>
              <a:t>Shock risk assessment</a:t>
            </a:r>
          </a:p>
          <a:p>
            <a:r>
              <a:rPr lang="en-US" u="sng" dirty="0" smtClean="0"/>
              <a:t>Electrical hazard risk assessment</a:t>
            </a:r>
          </a:p>
          <a:p>
            <a:pPr marL="0" indent="0">
              <a:buNone/>
            </a:pPr>
            <a:endParaRPr lang="en-US" u="sng" dirty="0" smtClean="0"/>
          </a:p>
          <a:p>
            <a:r>
              <a:rPr lang="en-US" u="sng" dirty="0" smtClean="0"/>
              <a:t>Risk assessment</a:t>
            </a:r>
            <a:endParaRPr lang="en-US" u="sng" dirty="0"/>
          </a:p>
        </p:txBody>
      </p:sp>
      <p:sp>
        <p:nvSpPr>
          <p:cNvPr id="11" name="Slide Number Placeholder 10"/>
          <p:cNvSpPr>
            <a:spLocks noGrp="1"/>
          </p:cNvSpPr>
          <p:nvPr>
            <p:ph type="sldNum" sz="quarter" idx="12"/>
          </p:nvPr>
        </p:nvSpPr>
        <p:spPr/>
        <p:txBody>
          <a:bodyPr/>
          <a:lstStyle/>
          <a:p>
            <a:fld id="{3730A866-3DAE-4EE5-B7C5-FF5650D5BC01}" type="slidenum">
              <a:rPr lang="en-US" smtClean="0"/>
              <a:t>5</a:t>
            </a:fld>
            <a:endParaRPr lang="en-US"/>
          </a:p>
        </p:txBody>
      </p:sp>
    </p:spTree>
    <p:extLst>
      <p:ext uri="{BB962C8B-B14F-4D97-AF65-F5344CB8AC3E}">
        <p14:creationId xmlns:p14="http://schemas.microsoft.com/office/powerpoint/2010/main" val="3315800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Added Informational Note to explain phrases used in new rule.</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4815525"/>
          </a:xfrm>
        </p:spPr>
        <p:txBody>
          <a:bodyPr>
            <a:normAutofit/>
          </a:bodyPr>
          <a:lstStyle/>
          <a:p>
            <a:pPr marL="0" indent="0">
              <a:buNone/>
            </a:pPr>
            <a:endParaRPr lang="en-US" sz="2000" b="1" dirty="0" smtClean="0"/>
          </a:p>
          <a:p>
            <a:pPr marL="0" indent="0">
              <a:buNone/>
            </a:pPr>
            <a:r>
              <a:rPr lang="en-US" sz="1800" b="1" dirty="0" smtClean="0"/>
              <a:t>130.2(A</a:t>
            </a:r>
            <a:r>
              <a:rPr lang="en-US" sz="1800" b="1" dirty="0"/>
              <a:t>) Energized Work.</a:t>
            </a:r>
          </a:p>
          <a:p>
            <a:pPr marL="0" indent="0">
              <a:buNone/>
            </a:pPr>
            <a:r>
              <a:rPr lang="en-US" sz="1800" b="1" dirty="0" smtClean="0"/>
              <a:t>(1) Greater </a:t>
            </a:r>
            <a:r>
              <a:rPr lang="en-US" sz="1800" b="1" dirty="0"/>
              <a:t>Hazard</a:t>
            </a:r>
            <a:r>
              <a:rPr lang="en-US" sz="1800" b="1" dirty="0" smtClean="0"/>
              <a:t>.</a:t>
            </a:r>
          </a:p>
          <a:p>
            <a:pPr marL="0" indent="0">
              <a:buNone/>
            </a:pPr>
            <a:r>
              <a:rPr lang="en-US" sz="1800" b="1" dirty="0" smtClean="0"/>
              <a:t>(2) Infeasibility.</a:t>
            </a:r>
          </a:p>
          <a:p>
            <a:pPr marL="0" indent="0">
              <a:buNone/>
            </a:pPr>
            <a:r>
              <a:rPr lang="en-US" sz="1800" b="1" dirty="0" smtClean="0"/>
              <a:t>(3) Less Than 50 Volts.</a:t>
            </a:r>
          </a:p>
        </p:txBody>
      </p:sp>
      <p:sp>
        <p:nvSpPr>
          <p:cNvPr id="8" name="Content Placeholder 7"/>
          <p:cNvSpPr>
            <a:spLocks noGrp="1"/>
          </p:cNvSpPr>
          <p:nvPr>
            <p:ph sz="quarter" idx="4"/>
          </p:nvPr>
        </p:nvSpPr>
        <p:spPr>
          <a:xfrm>
            <a:off x="4754880" y="1219200"/>
            <a:ext cx="3931920" cy="4724400"/>
          </a:xfrm>
        </p:spPr>
        <p:txBody>
          <a:bodyPr>
            <a:normAutofit fontScale="55000" lnSpcReduction="20000"/>
          </a:bodyPr>
          <a:lstStyle/>
          <a:p>
            <a:pPr marL="0" indent="0">
              <a:buNone/>
            </a:pPr>
            <a:endParaRPr lang="en-US" sz="2000" b="1" dirty="0" smtClean="0"/>
          </a:p>
          <a:p>
            <a:pPr marL="0" indent="0">
              <a:buNone/>
            </a:pPr>
            <a:r>
              <a:rPr lang="en-US" sz="2800" b="1" dirty="0"/>
              <a:t>130.2(A</a:t>
            </a:r>
            <a:r>
              <a:rPr lang="en-US" sz="2800" b="1" dirty="0" smtClean="0"/>
              <a:t>) Energized Work.</a:t>
            </a:r>
          </a:p>
          <a:p>
            <a:pPr marL="0" indent="0">
              <a:buNone/>
            </a:pPr>
            <a:r>
              <a:rPr lang="en-US" sz="2800" b="1" u="sng" dirty="0" smtClean="0"/>
              <a:t>(4) Normal Operations</a:t>
            </a:r>
          </a:p>
          <a:p>
            <a:pPr marL="0" indent="0">
              <a:buNone/>
            </a:pPr>
            <a:r>
              <a:rPr lang="en-US" sz="2800" u="sng" dirty="0" smtClean="0"/>
              <a:t>Informational Note: The phrase properly installed means that the equipment is installed in accordance with the applicable industry codes and standards and the manufacturer’s recommendations.  The phrase properly maintained means that the equipment has been maintained in accordance with the manufacturer’s recommendations and applicable industry codes and standards.  The phrase evidence of impending failure means that there is evidence such as arcing, overheating, loose or bound equipment parts, visible damage, or deterioration.</a:t>
            </a:r>
            <a:endParaRPr lang="en-US" sz="2800" u="sng"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50</a:t>
            </a:fld>
            <a:endParaRPr lang="en-US" dirty="0"/>
          </a:p>
        </p:txBody>
      </p:sp>
    </p:spTree>
    <p:extLst>
      <p:ext uri="{BB962C8B-B14F-4D97-AF65-F5344CB8AC3E}">
        <p14:creationId xmlns:p14="http://schemas.microsoft.com/office/powerpoint/2010/main" val="8346640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pPr algn="l"/>
            <a:r>
              <a:rPr lang="en-US" sz="2000" dirty="0" smtClean="0"/>
              <a:t>Moves the boundary requirement for EEWP to Restricted Approach.</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4815525"/>
          </a:xfrm>
        </p:spPr>
        <p:txBody>
          <a:bodyPr>
            <a:normAutofit/>
          </a:bodyPr>
          <a:lstStyle/>
          <a:p>
            <a:pPr marL="0" indent="0">
              <a:buNone/>
            </a:pPr>
            <a:endParaRPr lang="en-US" sz="2000" b="1" dirty="0" smtClean="0"/>
          </a:p>
          <a:p>
            <a:pPr marL="0" indent="0">
              <a:buNone/>
            </a:pPr>
            <a:r>
              <a:rPr lang="en-US" sz="1800" b="1" dirty="0">
                <a:latin typeface="Times-Bold"/>
              </a:rPr>
              <a:t>(B) Energized Electrical Work Permit.</a:t>
            </a:r>
          </a:p>
          <a:p>
            <a:pPr marL="0" indent="0">
              <a:buNone/>
            </a:pPr>
            <a:r>
              <a:rPr lang="en-US" sz="1800" b="1" dirty="0">
                <a:latin typeface="Times-Bold"/>
              </a:rPr>
              <a:t>(1) When Required. </a:t>
            </a:r>
            <a:r>
              <a:rPr lang="en-US" sz="1800" dirty="0">
                <a:latin typeface="Times-Roman"/>
              </a:rPr>
              <a:t>When working within the limited </a:t>
            </a:r>
            <a:r>
              <a:rPr lang="en-US" sz="1800" dirty="0" smtClean="0">
                <a:latin typeface="Times-Roman"/>
              </a:rPr>
              <a:t>approach boundary </a:t>
            </a:r>
            <a:r>
              <a:rPr lang="en-US" sz="1800" dirty="0">
                <a:latin typeface="Times-Roman"/>
              </a:rPr>
              <a:t>or the arc flash boundary of exposed </a:t>
            </a:r>
            <a:r>
              <a:rPr lang="en-US" sz="1800" dirty="0" smtClean="0">
                <a:latin typeface="Times-Roman"/>
              </a:rPr>
              <a:t>energized electrical </a:t>
            </a:r>
            <a:r>
              <a:rPr lang="en-US" sz="1800" dirty="0">
                <a:latin typeface="Times-Roman"/>
              </a:rPr>
              <a:t>conductors or circuit parts that are </a:t>
            </a:r>
            <a:r>
              <a:rPr lang="en-US" sz="1800" dirty="0" smtClean="0">
                <a:latin typeface="Times-Roman"/>
              </a:rPr>
              <a:t>not placed </a:t>
            </a:r>
            <a:r>
              <a:rPr lang="en-US" sz="1800" dirty="0">
                <a:latin typeface="Times-Roman"/>
              </a:rPr>
              <a:t>in an electrically safe work condition [that is, for </a:t>
            </a:r>
            <a:r>
              <a:rPr lang="en-US" sz="1800" dirty="0" smtClean="0">
                <a:latin typeface="Times-Roman"/>
              </a:rPr>
              <a:t>the reasons </a:t>
            </a:r>
            <a:r>
              <a:rPr lang="en-US" sz="1800" dirty="0">
                <a:latin typeface="Times-Roman"/>
              </a:rPr>
              <a:t>of increased or additional hazards or </a:t>
            </a:r>
            <a:r>
              <a:rPr lang="en-US" sz="1800" dirty="0" smtClean="0">
                <a:latin typeface="Times-Roman"/>
              </a:rPr>
              <a:t>infeasibility per </a:t>
            </a:r>
            <a:r>
              <a:rPr lang="en-US" sz="1800" dirty="0">
                <a:latin typeface="Times-Roman"/>
              </a:rPr>
              <a:t>130.2(A)], work to be performed shall be </a:t>
            </a:r>
            <a:r>
              <a:rPr lang="en-US" sz="1800" dirty="0" smtClean="0">
                <a:latin typeface="Times-Roman"/>
              </a:rPr>
              <a:t>considered energized </a:t>
            </a:r>
            <a:r>
              <a:rPr lang="en-US" sz="1800" dirty="0">
                <a:latin typeface="Times-Roman"/>
              </a:rPr>
              <a:t>electrical work and shall </a:t>
            </a:r>
            <a:r>
              <a:rPr lang="en-US" sz="1800" dirty="0" smtClean="0">
                <a:latin typeface="Times-Roman"/>
              </a:rPr>
              <a:t>be performed </a:t>
            </a:r>
            <a:r>
              <a:rPr lang="en-US" sz="1800" dirty="0">
                <a:latin typeface="Times-Roman"/>
              </a:rPr>
              <a:t>by </a:t>
            </a:r>
            <a:r>
              <a:rPr lang="en-US" sz="1800" dirty="0" smtClean="0">
                <a:latin typeface="Times-Roman"/>
              </a:rPr>
              <a:t>written permit </a:t>
            </a:r>
            <a:r>
              <a:rPr lang="en-US" sz="1800" dirty="0">
                <a:latin typeface="Times-Roman"/>
              </a:rPr>
              <a:t>only.</a:t>
            </a:r>
            <a:endParaRPr lang="en-US" sz="1800" b="1" dirty="0" smtClean="0"/>
          </a:p>
        </p:txBody>
      </p:sp>
      <p:sp>
        <p:nvSpPr>
          <p:cNvPr id="8" name="Content Placeholder 7"/>
          <p:cNvSpPr>
            <a:spLocks noGrp="1"/>
          </p:cNvSpPr>
          <p:nvPr>
            <p:ph sz="quarter" idx="4"/>
          </p:nvPr>
        </p:nvSpPr>
        <p:spPr>
          <a:xfrm>
            <a:off x="4754880" y="1219200"/>
            <a:ext cx="3931920" cy="4724400"/>
          </a:xfrm>
        </p:spPr>
        <p:txBody>
          <a:bodyPr>
            <a:normAutofit fontScale="62500" lnSpcReduction="20000"/>
          </a:bodyPr>
          <a:lstStyle/>
          <a:p>
            <a:pPr marL="0" indent="0">
              <a:buNone/>
            </a:pPr>
            <a:endParaRPr lang="en-US" sz="2000" b="1" dirty="0" smtClean="0"/>
          </a:p>
          <a:p>
            <a:pPr marL="0" indent="0">
              <a:buNone/>
            </a:pPr>
            <a:r>
              <a:rPr lang="en-US" sz="2800" b="1" dirty="0">
                <a:latin typeface="Times-Bold"/>
              </a:rPr>
              <a:t>(B) Energized Electrical Work Permit.</a:t>
            </a:r>
          </a:p>
          <a:p>
            <a:pPr marL="0" indent="0">
              <a:buNone/>
            </a:pPr>
            <a:r>
              <a:rPr lang="en-US" sz="2800" b="1" dirty="0" smtClean="0">
                <a:latin typeface="Times-Bold"/>
              </a:rPr>
              <a:t>When </a:t>
            </a:r>
            <a:r>
              <a:rPr lang="en-US" sz="2800" b="1" dirty="0">
                <a:latin typeface="Times-Bold"/>
              </a:rPr>
              <a:t>Required. </a:t>
            </a:r>
            <a:r>
              <a:rPr lang="en-US" sz="2800" u="sng" dirty="0">
                <a:latin typeface="Times-Roman"/>
              </a:rPr>
              <a:t>When </a:t>
            </a:r>
            <a:r>
              <a:rPr lang="en-US" sz="2800" u="sng" dirty="0" smtClean="0">
                <a:latin typeface="Times-Roman"/>
              </a:rPr>
              <a:t>energized work is permitted in accordance with 130.2(A), an energized electrical work permit shall be required under the following conditions:</a:t>
            </a:r>
          </a:p>
          <a:p>
            <a:pPr marL="514350" indent="-514350">
              <a:buFont typeface="+mj-lt"/>
              <a:buAutoNum type="arabicParenR"/>
            </a:pPr>
            <a:r>
              <a:rPr lang="en-US" sz="2800" u="sng" dirty="0" smtClean="0">
                <a:latin typeface="Times-Roman"/>
              </a:rPr>
              <a:t>When work is performed within the restricted approach boundary</a:t>
            </a:r>
          </a:p>
          <a:p>
            <a:pPr marL="514350" indent="-514350">
              <a:buFont typeface="+mj-lt"/>
              <a:buAutoNum type="arabicParenR"/>
            </a:pPr>
            <a:r>
              <a:rPr lang="en-US" sz="2800" u="sng" dirty="0" smtClean="0">
                <a:latin typeface="Times-Roman"/>
              </a:rPr>
              <a:t>When the employee interacts with the equipment when conductors or circuit parts are not exposed but an increased likelihood of injury from an exposure to an arc flash hazard exists  </a:t>
            </a:r>
          </a:p>
          <a:p>
            <a:pPr marL="0" indent="0">
              <a:buNone/>
            </a:pPr>
            <a:r>
              <a:rPr lang="en-US" sz="2800" dirty="0" smtClean="0">
                <a:latin typeface="Times-Roman"/>
              </a:rPr>
              <a:t>.</a:t>
            </a:r>
            <a:endParaRPr lang="en-US" sz="28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51</a:t>
            </a:fld>
            <a:endParaRPr lang="en-US" dirty="0"/>
          </a:p>
        </p:txBody>
      </p:sp>
    </p:spTree>
    <p:extLst>
      <p:ext uri="{BB962C8B-B14F-4D97-AF65-F5344CB8AC3E}">
        <p14:creationId xmlns:p14="http://schemas.microsoft.com/office/powerpoint/2010/main" val="24951325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r>
              <a:rPr lang="en-US" sz="2000" dirty="0" smtClean="0"/>
              <a:t>Removes reference to Prohibited Approach Boundary and HRC since they no longer </a:t>
            </a:r>
            <a:r>
              <a:rPr lang="en-US" sz="2000" dirty="0"/>
              <a:t>are </a:t>
            </a:r>
            <a:r>
              <a:rPr lang="en-US" sz="2000" dirty="0" smtClean="0"/>
              <a:t>applicable.</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4815525"/>
          </a:xfrm>
        </p:spPr>
        <p:txBody>
          <a:bodyPr>
            <a:normAutofit fontScale="62500" lnSpcReduction="20000"/>
          </a:bodyPr>
          <a:lstStyle/>
          <a:p>
            <a:pPr marL="0" indent="0">
              <a:buNone/>
            </a:pPr>
            <a:endParaRPr lang="en-US" sz="2000" b="1" dirty="0" smtClean="0"/>
          </a:p>
          <a:p>
            <a:pPr marL="0" indent="0">
              <a:buNone/>
            </a:pPr>
            <a:r>
              <a:rPr lang="en-US" sz="1800" b="1" dirty="0"/>
              <a:t>(2) Elements of Work Permit. </a:t>
            </a:r>
            <a:r>
              <a:rPr lang="en-US" sz="1800" dirty="0"/>
              <a:t>The energized </a:t>
            </a:r>
            <a:r>
              <a:rPr lang="en-US" sz="1800" dirty="0" smtClean="0"/>
              <a:t>electrical work </a:t>
            </a:r>
            <a:r>
              <a:rPr lang="en-US" sz="1800" dirty="0"/>
              <a:t>permit shall include, but not be limited to, the </a:t>
            </a:r>
            <a:r>
              <a:rPr lang="en-US" sz="1800" dirty="0" smtClean="0"/>
              <a:t>following items:</a:t>
            </a:r>
          </a:p>
          <a:p>
            <a:pPr marL="0" indent="0">
              <a:buNone/>
            </a:pPr>
            <a:r>
              <a:rPr lang="en-US" sz="1800" dirty="0"/>
              <a:t>(4) Results of the shock hazard analysis </a:t>
            </a:r>
            <a:r>
              <a:rPr lang="en-US" sz="1800" i="1" dirty="0"/>
              <a:t>[see 130.4(A)]</a:t>
            </a:r>
          </a:p>
          <a:p>
            <a:pPr marL="0" indent="0">
              <a:buNone/>
            </a:pPr>
            <a:r>
              <a:rPr lang="en-US" sz="1800" dirty="0"/>
              <a:t>a. Limited approach boundary </a:t>
            </a:r>
            <a:r>
              <a:rPr lang="en-US" sz="1800" i="1" dirty="0"/>
              <a:t>[see 130.4(B) and </a:t>
            </a:r>
            <a:r>
              <a:rPr lang="en-US" sz="1800" i="1" dirty="0" smtClean="0"/>
              <a:t>Table 130.4(C</a:t>
            </a:r>
            <a:r>
              <a:rPr lang="en-US" sz="1800" i="1" dirty="0"/>
              <a:t>)(a) and Table 130.4(C)(b)]</a:t>
            </a:r>
          </a:p>
          <a:p>
            <a:pPr marL="0" indent="0">
              <a:buNone/>
            </a:pPr>
            <a:r>
              <a:rPr lang="en-US" sz="1800" dirty="0"/>
              <a:t>b. Restricted approach boundary </a:t>
            </a:r>
            <a:r>
              <a:rPr lang="en-US" sz="1800" i="1" dirty="0"/>
              <a:t>[see 130.4(B) </a:t>
            </a:r>
            <a:r>
              <a:rPr lang="en-US" sz="1800" i="1" dirty="0" smtClean="0"/>
              <a:t>and Table </a:t>
            </a:r>
            <a:r>
              <a:rPr lang="en-US" sz="1800" i="1" dirty="0"/>
              <a:t>130.4(C)(a) and Table 130.4(C)(b)]</a:t>
            </a:r>
          </a:p>
          <a:p>
            <a:pPr marL="0" indent="0">
              <a:buNone/>
            </a:pPr>
            <a:r>
              <a:rPr lang="en-US" sz="1800" dirty="0"/>
              <a:t>c. Prohibited approach boundary </a:t>
            </a:r>
            <a:r>
              <a:rPr lang="en-US" sz="1800" i="1" dirty="0"/>
              <a:t>[see 130.4(B) </a:t>
            </a:r>
            <a:r>
              <a:rPr lang="en-US" sz="1800" i="1" dirty="0" smtClean="0"/>
              <a:t>and Table </a:t>
            </a:r>
            <a:r>
              <a:rPr lang="en-US" sz="1800" i="1" dirty="0"/>
              <a:t>130.4(C)(a) and Table 130.4(C)(b)]</a:t>
            </a:r>
          </a:p>
          <a:p>
            <a:pPr marL="0" indent="0">
              <a:buNone/>
            </a:pPr>
            <a:r>
              <a:rPr lang="en-US" sz="1800" dirty="0"/>
              <a:t>d. Necessary shock personal and other </a:t>
            </a:r>
            <a:r>
              <a:rPr lang="en-US" sz="1800" dirty="0" smtClean="0"/>
              <a:t>protective equipment </a:t>
            </a:r>
            <a:r>
              <a:rPr lang="en-US" sz="1800" dirty="0"/>
              <a:t>to safely perform the assigned task </a:t>
            </a:r>
            <a:r>
              <a:rPr lang="en-US" sz="1800" i="1" dirty="0"/>
              <a:t>[</a:t>
            </a:r>
            <a:r>
              <a:rPr lang="en-US" sz="1800" i="1" dirty="0" smtClean="0"/>
              <a:t>see 130.4(C</a:t>
            </a:r>
            <a:r>
              <a:rPr lang="en-US" sz="1800" i="1" dirty="0"/>
              <a:t>), 130.7(C)(1) through (C)(16), </a:t>
            </a:r>
            <a:r>
              <a:rPr lang="en-US" sz="1800" i="1" dirty="0" smtClean="0"/>
              <a:t>Table 130.7(C</a:t>
            </a:r>
            <a:r>
              <a:rPr lang="en-US" sz="1800" i="1" dirty="0"/>
              <a:t>)(15)(a), Table 130.7(C)(15)(b), and </a:t>
            </a:r>
            <a:r>
              <a:rPr lang="en-US" sz="1800" i="1" dirty="0" smtClean="0"/>
              <a:t>Table 130.7(C</a:t>
            </a:r>
            <a:r>
              <a:rPr lang="en-US" sz="1800" i="1" dirty="0"/>
              <a:t>)(16), and 130.7(D)]</a:t>
            </a:r>
          </a:p>
          <a:p>
            <a:pPr marL="0" indent="0">
              <a:buNone/>
            </a:pPr>
            <a:r>
              <a:rPr lang="en-US" sz="1800" dirty="0"/>
              <a:t>(5) Results of the arc flash hazard analysis </a:t>
            </a:r>
            <a:r>
              <a:rPr lang="en-US" sz="1800" i="1" dirty="0"/>
              <a:t>[see 130.5]</a:t>
            </a:r>
          </a:p>
          <a:p>
            <a:pPr marL="0" indent="0">
              <a:buNone/>
            </a:pPr>
            <a:r>
              <a:rPr lang="en-US" sz="1800" dirty="0"/>
              <a:t>a. Available incident energy or hazard/risk category</a:t>
            </a:r>
          </a:p>
          <a:p>
            <a:pPr marL="0" indent="0">
              <a:buNone/>
            </a:pPr>
            <a:r>
              <a:rPr lang="en-US" sz="1800" i="1" dirty="0"/>
              <a:t>[see </a:t>
            </a:r>
            <a:r>
              <a:rPr lang="en-US" sz="1800" i="1" dirty="0" smtClean="0"/>
              <a:t>130.5] </a:t>
            </a:r>
          </a:p>
          <a:p>
            <a:pPr marL="0" indent="0">
              <a:buNone/>
            </a:pPr>
            <a:r>
              <a:rPr lang="en-US" sz="1800" dirty="0" smtClean="0"/>
              <a:t>b</a:t>
            </a:r>
            <a:r>
              <a:rPr lang="en-US" sz="1800" dirty="0"/>
              <a:t>. Necessary personal protective equipment to </a:t>
            </a:r>
            <a:r>
              <a:rPr lang="en-US" sz="1800" dirty="0" smtClean="0"/>
              <a:t>safely perform </a:t>
            </a:r>
            <a:r>
              <a:rPr lang="en-US" sz="1800" dirty="0"/>
              <a:t>the assigned task. </a:t>
            </a:r>
            <a:r>
              <a:rPr lang="en-US" sz="1800" i="1" dirty="0"/>
              <a:t>[see 130.5(B</a:t>
            </a:r>
            <a:r>
              <a:rPr lang="en-US" sz="1800" i="1" dirty="0" smtClean="0"/>
              <a:t>), 130.7(C</a:t>
            </a:r>
            <a:r>
              <a:rPr lang="en-US" sz="1800" i="1" dirty="0"/>
              <a:t>)(1) through (C)(16), Table </a:t>
            </a:r>
            <a:r>
              <a:rPr lang="en-US" sz="1800" i="1" dirty="0" smtClean="0"/>
              <a:t>130.7(C</a:t>
            </a:r>
            <a:r>
              <a:rPr lang="en-US" sz="1800" i="1" dirty="0"/>
              <a:t>)(15)(a</a:t>
            </a:r>
            <a:r>
              <a:rPr lang="en-US" sz="1800" i="1" dirty="0" smtClean="0"/>
              <a:t>), Table </a:t>
            </a:r>
            <a:r>
              <a:rPr lang="en-US" sz="1800" i="1" dirty="0"/>
              <a:t>130.7(C)(15)(b), and Table 130.7(C)(16), </a:t>
            </a:r>
            <a:r>
              <a:rPr lang="en-US" sz="1800" i="1" dirty="0" smtClean="0"/>
              <a:t>and 130.7(D)]</a:t>
            </a:r>
          </a:p>
          <a:p>
            <a:pPr marL="0" indent="0">
              <a:buNone/>
            </a:pPr>
            <a:r>
              <a:rPr lang="en-US" sz="1800" dirty="0" smtClean="0"/>
              <a:t>c</a:t>
            </a:r>
            <a:r>
              <a:rPr lang="en-US" sz="1800" dirty="0"/>
              <a:t>. Arc flash boundary </a:t>
            </a:r>
            <a:r>
              <a:rPr lang="en-US" sz="1800" i="1" dirty="0"/>
              <a:t>[see 130.5(A)]</a:t>
            </a:r>
            <a:endParaRPr lang="en-US" sz="1800" b="1" dirty="0" smtClean="0"/>
          </a:p>
        </p:txBody>
      </p:sp>
      <p:sp>
        <p:nvSpPr>
          <p:cNvPr id="8" name="Content Placeholder 7"/>
          <p:cNvSpPr>
            <a:spLocks noGrp="1"/>
          </p:cNvSpPr>
          <p:nvPr>
            <p:ph sz="quarter" idx="4"/>
          </p:nvPr>
        </p:nvSpPr>
        <p:spPr>
          <a:xfrm>
            <a:off x="4754880" y="1219200"/>
            <a:ext cx="3931920" cy="4724400"/>
          </a:xfrm>
        </p:spPr>
        <p:txBody>
          <a:bodyPr>
            <a:normAutofit fontScale="40000" lnSpcReduction="20000"/>
          </a:bodyPr>
          <a:lstStyle/>
          <a:p>
            <a:pPr marL="0" indent="0">
              <a:buNone/>
            </a:pPr>
            <a:endParaRPr lang="en-US" sz="2000" b="1" dirty="0" smtClean="0"/>
          </a:p>
          <a:p>
            <a:pPr marL="0" indent="0">
              <a:buNone/>
            </a:pPr>
            <a:r>
              <a:rPr lang="en-US" sz="2800" b="1" dirty="0"/>
              <a:t>(2) Elements of Work Permit. </a:t>
            </a:r>
            <a:r>
              <a:rPr lang="en-US" sz="2800" dirty="0"/>
              <a:t>The energized electrical work permit shall include, but not be limited to, the following items:</a:t>
            </a:r>
          </a:p>
          <a:p>
            <a:pPr marL="0" indent="0">
              <a:buNone/>
            </a:pPr>
            <a:r>
              <a:rPr lang="en-US" sz="2800" dirty="0"/>
              <a:t>(4) Results of the </a:t>
            </a:r>
            <a:r>
              <a:rPr lang="en-US" sz="2800" u="sng" dirty="0"/>
              <a:t>shock </a:t>
            </a:r>
            <a:r>
              <a:rPr lang="en-US" sz="2800" u="sng" dirty="0" smtClean="0"/>
              <a:t>risk assessment </a:t>
            </a:r>
            <a:r>
              <a:rPr lang="en-US" sz="2800" i="1" dirty="0"/>
              <a:t>[see 130.4(A)]</a:t>
            </a:r>
          </a:p>
          <a:p>
            <a:pPr marL="514350" indent="-514350">
              <a:buAutoNum type="alphaLcPeriod"/>
            </a:pPr>
            <a:r>
              <a:rPr lang="en-US" sz="2800" u="sng" dirty="0" smtClean="0"/>
              <a:t>Voltage to which personnel will be exposed </a:t>
            </a:r>
          </a:p>
          <a:p>
            <a:pPr marL="514350" indent="-514350">
              <a:buAutoNum type="alphaLcPeriod"/>
            </a:pPr>
            <a:r>
              <a:rPr lang="en-US" sz="2800" dirty="0" smtClean="0"/>
              <a:t>Limited</a:t>
            </a:r>
            <a:r>
              <a:rPr lang="en-US" sz="2800" u="sng" dirty="0" smtClean="0"/>
              <a:t> </a:t>
            </a:r>
            <a:r>
              <a:rPr lang="en-US" sz="2800" dirty="0" smtClean="0"/>
              <a:t>approach </a:t>
            </a:r>
            <a:r>
              <a:rPr lang="en-US" sz="2800" dirty="0"/>
              <a:t>boundary </a:t>
            </a:r>
            <a:r>
              <a:rPr lang="en-US" sz="2800" i="1" dirty="0"/>
              <a:t>[see 130.4(B) and</a:t>
            </a:r>
            <a:r>
              <a:rPr lang="en-US" sz="2800" i="1" u="sng" dirty="0"/>
              <a:t> Table </a:t>
            </a:r>
            <a:r>
              <a:rPr lang="en-US" sz="2800" i="1" u="sng" dirty="0" smtClean="0"/>
              <a:t>130.4(D)(b)</a:t>
            </a:r>
          </a:p>
          <a:p>
            <a:pPr marL="514350" indent="-514350">
              <a:buAutoNum type="alphaLcPeriod"/>
            </a:pPr>
            <a:r>
              <a:rPr lang="en-US" sz="2800" dirty="0" smtClean="0"/>
              <a:t>Restricted </a:t>
            </a:r>
            <a:r>
              <a:rPr lang="en-US" sz="2800" dirty="0"/>
              <a:t>approach boundary </a:t>
            </a:r>
            <a:r>
              <a:rPr lang="en-US" sz="2800" i="1" dirty="0"/>
              <a:t>[see 130.4(B) and </a:t>
            </a:r>
            <a:r>
              <a:rPr lang="en-US" sz="2800" i="1" u="sng" dirty="0"/>
              <a:t>Table </a:t>
            </a:r>
            <a:r>
              <a:rPr lang="en-US" sz="2800" i="1" u="sng" dirty="0" smtClean="0"/>
              <a:t>130.4(D)(b)</a:t>
            </a:r>
          </a:p>
          <a:p>
            <a:pPr marL="514350" indent="-514350">
              <a:buAutoNum type="alphaLcPeriod"/>
            </a:pPr>
            <a:r>
              <a:rPr lang="en-US" sz="2800" dirty="0" smtClean="0"/>
              <a:t>Necessary </a:t>
            </a:r>
            <a:r>
              <a:rPr lang="en-US" sz="2800" dirty="0"/>
              <a:t>shock personal and other protective equipment to safely perform the assigned task </a:t>
            </a:r>
            <a:r>
              <a:rPr lang="en-US" sz="2800" i="1" dirty="0"/>
              <a:t>[see 130.4(C), 130.7(C)(1) through (C)(16), </a:t>
            </a:r>
            <a:r>
              <a:rPr lang="en-US" sz="2800" i="1" u="sng" dirty="0"/>
              <a:t>Table 130.7(C)(15</a:t>
            </a:r>
            <a:r>
              <a:rPr lang="en-US" sz="2800" i="1" u="sng" dirty="0" smtClean="0"/>
              <a:t>)(A)(a</a:t>
            </a:r>
            <a:r>
              <a:rPr lang="en-US" sz="2800" i="1" dirty="0"/>
              <a:t>), </a:t>
            </a:r>
            <a:r>
              <a:rPr lang="en-US" sz="2800" i="1" dirty="0" smtClean="0"/>
              <a:t>Table </a:t>
            </a:r>
            <a:r>
              <a:rPr lang="en-US" sz="2800" i="1" dirty="0"/>
              <a:t>130.7(C)(16), and 130.7(D)]</a:t>
            </a:r>
          </a:p>
          <a:p>
            <a:pPr marL="0" indent="0">
              <a:buNone/>
            </a:pPr>
            <a:r>
              <a:rPr lang="en-US" sz="2800" dirty="0"/>
              <a:t>(5) Results of the arc </a:t>
            </a:r>
            <a:r>
              <a:rPr lang="en-US" sz="2800" u="sng" dirty="0"/>
              <a:t>flash </a:t>
            </a:r>
            <a:r>
              <a:rPr lang="en-US" sz="2800" u="sng" dirty="0" smtClean="0"/>
              <a:t>risk assessment </a:t>
            </a:r>
            <a:r>
              <a:rPr lang="en-US" sz="2800" i="1" dirty="0"/>
              <a:t>[see 130.5]</a:t>
            </a:r>
          </a:p>
          <a:p>
            <a:pPr marL="0" indent="0">
              <a:buNone/>
            </a:pPr>
            <a:r>
              <a:rPr lang="en-US" sz="2800" dirty="0"/>
              <a:t>a. Available incident energy </a:t>
            </a:r>
            <a:r>
              <a:rPr lang="en-US" sz="2800" u="sng" dirty="0" smtClean="0"/>
              <a:t>at the working distance </a:t>
            </a:r>
            <a:r>
              <a:rPr lang="en-US" sz="2800" dirty="0" smtClean="0"/>
              <a:t>or arc </a:t>
            </a:r>
            <a:r>
              <a:rPr lang="en-US" sz="2800" u="sng" dirty="0" smtClean="0"/>
              <a:t>flash PPE category </a:t>
            </a:r>
            <a:r>
              <a:rPr lang="en-US" sz="2800" i="1" dirty="0" smtClean="0"/>
              <a:t>[see </a:t>
            </a:r>
            <a:r>
              <a:rPr lang="en-US" sz="2800" i="1" dirty="0"/>
              <a:t>130.5] </a:t>
            </a:r>
          </a:p>
          <a:p>
            <a:pPr marL="0" indent="0">
              <a:buNone/>
            </a:pPr>
            <a:r>
              <a:rPr lang="en-US" sz="2800" dirty="0"/>
              <a:t>b. </a:t>
            </a:r>
            <a:r>
              <a:rPr lang="en-US" sz="2800" dirty="0" smtClean="0"/>
              <a:t>Necessary </a:t>
            </a:r>
            <a:r>
              <a:rPr lang="en-US" sz="2800" u="sng" dirty="0" smtClean="0"/>
              <a:t>PPE to protect against the hazard. </a:t>
            </a:r>
            <a:r>
              <a:rPr lang="en-US" sz="2800" i="1" u="sng" dirty="0"/>
              <a:t>[see </a:t>
            </a:r>
            <a:r>
              <a:rPr lang="en-US" sz="2800" i="1" u="sng" dirty="0" smtClean="0"/>
              <a:t>130.5(E)</a:t>
            </a:r>
            <a:r>
              <a:rPr lang="en-US" sz="2800" i="1" dirty="0" smtClean="0"/>
              <a:t>, </a:t>
            </a:r>
            <a:r>
              <a:rPr lang="en-US" sz="2800" i="1" dirty="0"/>
              <a:t>130</a:t>
            </a:r>
            <a:r>
              <a:rPr lang="en-US" sz="2800" i="1" dirty="0" smtClean="0"/>
              <a:t>.</a:t>
            </a:r>
            <a:r>
              <a:rPr lang="en-US" sz="2800" i="1" dirty="0"/>
              <a:t> ), </a:t>
            </a:r>
            <a:r>
              <a:rPr lang="en-US" sz="2800" i="1" dirty="0" smtClean="0"/>
              <a:t>7(C</a:t>
            </a:r>
            <a:r>
              <a:rPr lang="en-US" sz="2800" i="1" dirty="0"/>
              <a:t>)(1) through (C)(16), </a:t>
            </a:r>
            <a:r>
              <a:rPr lang="en-US" sz="2800" i="1" u="sng" dirty="0"/>
              <a:t>Table 130.7(C)(15</a:t>
            </a:r>
            <a:r>
              <a:rPr lang="en-US" sz="2800" i="1" u="sng" dirty="0" smtClean="0"/>
              <a:t>)(A)(a),</a:t>
            </a:r>
            <a:r>
              <a:rPr lang="en-US" sz="2800" i="1" dirty="0" smtClean="0"/>
              <a:t>Table </a:t>
            </a:r>
            <a:r>
              <a:rPr lang="en-US" sz="2800" i="1" dirty="0"/>
              <a:t>130.7(C)(16), and 130.7(D)]</a:t>
            </a:r>
          </a:p>
          <a:p>
            <a:pPr marL="0" indent="0">
              <a:buNone/>
            </a:pPr>
            <a:r>
              <a:rPr lang="en-US" sz="2800" dirty="0"/>
              <a:t>c. Arc flash boundary </a:t>
            </a:r>
            <a:r>
              <a:rPr lang="en-US" sz="2800" i="1" dirty="0"/>
              <a:t>[see </a:t>
            </a:r>
            <a:r>
              <a:rPr lang="en-US" sz="2800" i="1" u="sng" dirty="0" smtClean="0"/>
              <a:t>130.5(C)]</a:t>
            </a:r>
          </a:p>
          <a:p>
            <a:pPr marL="0" indent="0">
              <a:buNone/>
            </a:pPr>
            <a:r>
              <a:rPr lang="en-US" sz="2800" i="1" u="sng" dirty="0" smtClean="0"/>
              <a:t>Informational Note: For an example of an acceptable energized work permit, see Figure J.1</a:t>
            </a:r>
            <a:endParaRPr lang="en-US" sz="2800" u="sng" dirty="0"/>
          </a:p>
          <a:p>
            <a:pPr marL="0" indent="0">
              <a:buNone/>
            </a:pPr>
            <a:r>
              <a:rPr lang="en-US" sz="2800" dirty="0" smtClean="0">
                <a:latin typeface="Times-Roman"/>
              </a:rPr>
              <a:t>.</a:t>
            </a:r>
            <a:endParaRPr lang="en-US" sz="2800"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52</a:t>
            </a:fld>
            <a:endParaRPr lang="en-US" dirty="0"/>
          </a:p>
        </p:txBody>
      </p:sp>
    </p:spTree>
    <p:extLst>
      <p:ext uri="{BB962C8B-B14F-4D97-AF65-F5344CB8AC3E}">
        <p14:creationId xmlns:p14="http://schemas.microsoft.com/office/powerpoint/2010/main" val="3033623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r>
              <a:rPr lang="en-US" sz="2000" dirty="0" smtClean="0"/>
              <a:t>Reformatted and adds items to exempt list.</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4815525"/>
          </a:xfrm>
        </p:spPr>
        <p:txBody>
          <a:bodyPr>
            <a:normAutofit fontScale="92500" lnSpcReduction="10000"/>
          </a:bodyPr>
          <a:lstStyle/>
          <a:p>
            <a:pPr marL="0" indent="0">
              <a:buNone/>
            </a:pPr>
            <a:endParaRPr lang="en-US" sz="1200" b="1" dirty="0" smtClean="0"/>
          </a:p>
          <a:p>
            <a:pPr marL="0" indent="0">
              <a:buNone/>
            </a:pPr>
            <a:endParaRPr lang="en-US" sz="1200" b="1" dirty="0"/>
          </a:p>
          <a:p>
            <a:pPr marL="0" indent="0">
              <a:buNone/>
            </a:pPr>
            <a:r>
              <a:rPr lang="en-US" sz="1500" b="1" dirty="0" smtClean="0"/>
              <a:t>130.2</a:t>
            </a:r>
          </a:p>
          <a:p>
            <a:pPr marL="0" indent="0">
              <a:buNone/>
            </a:pPr>
            <a:r>
              <a:rPr lang="en-US" sz="1500" b="1" dirty="0" smtClean="0"/>
              <a:t>(</a:t>
            </a:r>
            <a:r>
              <a:rPr lang="en-US" sz="1500" b="1" dirty="0"/>
              <a:t>B) Energized Electrical Work Permit</a:t>
            </a:r>
            <a:r>
              <a:rPr lang="en-US" sz="1500" b="1" dirty="0" smtClean="0"/>
              <a:t>.</a:t>
            </a:r>
          </a:p>
          <a:p>
            <a:pPr marL="0" indent="0">
              <a:buNone/>
            </a:pPr>
            <a:r>
              <a:rPr lang="en-US" sz="1500" b="1" dirty="0" smtClean="0"/>
              <a:t>(</a:t>
            </a:r>
            <a:r>
              <a:rPr lang="en-US" sz="1500" b="1" dirty="0"/>
              <a:t>3) Exemptions to Work Permit. </a:t>
            </a:r>
            <a:r>
              <a:rPr lang="en-US" sz="1500" dirty="0"/>
              <a:t>Work performed </a:t>
            </a:r>
            <a:r>
              <a:rPr lang="en-US" sz="1500" dirty="0" smtClean="0"/>
              <a:t>within the </a:t>
            </a:r>
            <a:r>
              <a:rPr lang="en-US" sz="1500" dirty="0"/>
              <a:t>limited approach boundary of energized electrical </a:t>
            </a:r>
            <a:r>
              <a:rPr lang="en-US" sz="1500" dirty="0" smtClean="0"/>
              <a:t>conductors or </a:t>
            </a:r>
            <a:r>
              <a:rPr lang="en-US" sz="1500" dirty="0"/>
              <a:t>circuit parts by qualified persons related to tasks </a:t>
            </a:r>
            <a:r>
              <a:rPr lang="en-US" sz="1500" dirty="0" smtClean="0"/>
              <a:t>such as </a:t>
            </a:r>
            <a:r>
              <a:rPr lang="en-US" sz="1500" dirty="0"/>
              <a:t>testing, troubleshooting, and voltage measuring shall </a:t>
            </a:r>
            <a:r>
              <a:rPr lang="en-US" sz="1500" dirty="0" smtClean="0"/>
              <a:t>be permitted </a:t>
            </a:r>
            <a:r>
              <a:rPr lang="en-US" sz="1500" dirty="0"/>
              <a:t>to be performed without an energized </a:t>
            </a:r>
            <a:r>
              <a:rPr lang="en-US" sz="1500" dirty="0" smtClean="0"/>
              <a:t>electrical work </a:t>
            </a:r>
            <a:r>
              <a:rPr lang="en-US" sz="1500" dirty="0"/>
              <a:t>permit, if appropriate safe work practices and </a:t>
            </a:r>
            <a:r>
              <a:rPr lang="en-US" sz="1500" dirty="0" smtClean="0"/>
              <a:t>personal protective </a:t>
            </a:r>
            <a:r>
              <a:rPr lang="en-US" sz="1500" dirty="0"/>
              <a:t>equipment in accordance with Chapter 1 are </a:t>
            </a:r>
            <a:r>
              <a:rPr lang="en-US" sz="1500" dirty="0" smtClean="0"/>
              <a:t>provided and </a:t>
            </a:r>
            <a:r>
              <a:rPr lang="en-US" sz="1500" dirty="0"/>
              <a:t>used. If the purpose of crossing the limited </a:t>
            </a:r>
            <a:r>
              <a:rPr lang="en-US" sz="1500" dirty="0" smtClean="0"/>
              <a:t>approach boundary </a:t>
            </a:r>
            <a:r>
              <a:rPr lang="en-US" sz="1500" dirty="0"/>
              <a:t>is only for visual inspection and the </a:t>
            </a:r>
            <a:r>
              <a:rPr lang="en-US" sz="1500" dirty="0" smtClean="0"/>
              <a:t>restricted approach </a:t>
            </a:r>
            <a:r>
              <a:rPr lang="en-US" sz="1500" dirty="0"/>
              <a:t>boundary will not be crossed, then </a:t>
            </a:r>
            <a:r>
              <a:rPr lang="en-US" sz="1500" dirty="0" smtClean="0"/>
              <a:t>an energized </a:t>
            </a:r>
            <a:r>
              <a:rPr lang="en-US" sz="1500" dirty="0"/>
              <a:t>electrical work permit shall not be required.</a:t>
            </a:r>
            <a:endParaRPr lang="en-US" sz="1500" b="1" dirty="0" smtClean="0"/>
          </a:p>
        </p:txBody>
      </p:sp>
      <p:sp>
        <p:nvSpPr>
          <p:cNvPr id="8" name="Content Placeholder 7"/>
          <p:cNvSpPr>
            <a:spLocks noGrp="1"/>
          </p:cNvSpPr>
          <p:nvPr>
            <p:ph sz="quarter" idx="4"/>
          </p:nvPr>
        </p:nvSpPr>
        <p:spPr>
          <a:xfrm>
            <a:off x="4754880" y="1219200"/>
            <a:ext cx="3931920" cy="4724400"/>
          </a:xfrm>
        </p:spPr>
        <p:txBody>
          <a:bodyPr>
            <a:normAutofit fontScale="47500" lnSpcReduction="20000"/>
          </a:bodyPr>
          <a:lstStyle/>
          <a:p>
            <a:pPr marL="0" indent="0">
              <a:buNone/>
            </a:pPr>
            <a:endParaRPr lang="en-US" sz="2000" b="1" dirty="0" smtClean="0"/>
          </a:p>
          <a:p>
            <a:pPr marL="0" indent="0">
              <a:buNone/>
            </a:pPr>
            <a:r>
              <a:rPr lang="en-US" sz="2800" b="1" dirty="0"/>
              <a:t>130.2</a:t>
            </a:r>
          </a:p>
          <a:p>
            <a:pPr marL="0" indent="0">
              <a:buNone/>
            </a:pPr>
            <a:r>
              <a:rPr lang="en-US" sz="2800" b="1" dirty="0"/>
              <a:t>(B) Energized Electrical Work Permit.</a:t>
            </a:r>
          </a:p>
          <a:p>
            <a:pPr marL="0" indent="0">
              <a:buNone/>
            </a:pPr>
            <a:r>
              <a:rPr lang="en-US" sz="2800" b="1" dirty="0"/>
              <a:t>(3) Exemptions to Work Permit</a:t>
            </a:r>
            <a:r>
              <a:rPr lang="en-US" sz="2800" b="1" u="sng" dirty="0"/>
              <a:t>. </a:t>
            </a:r>
            <a:r>
              <a:rPr lang="en-US" sz="2800" u="sng" dirty="0" smtClean="0"/>
              <a:t>An energized electrical work permit shall not be required if a qualified person is provided with and uses appropriate safe work practices and PPE in accordance with Chapter 1 under any of the following conditions:</a:t>
            </a:r>
          </a:p>
          <a:p>
            <a:pPr marL="514350" indent="-514350">
              <a:buFont typeface="+mj-lt"/>
              <a:buAutoNum type="arabicParenR"/>
            </a:pPr>
            <a:r>
              <a:rPr lang="en-US" sz="2800" u="sng" dirty="0" smtClean="0"/>
              <a:t>Testing, troubleshooting, and voltage measuring</a:t>
            </a:r>
          </a:p>
          <a:p>
            <a:pPr marL="514350" indent="-514350">
              <a:buFont typeface="+mj-lt"/>
              <a:buAutoNum type="arabicParenR"/>
            </a:pPr>
            <a:r>
              <a:rPr lang="en-US" sz="2800" u="sng" dirty="0" smtClean="0"/>
              <a:t>Thermography and visual inspections if the restricted approach boundary is not crossed</a:t>
            </a:r>
          </a:p>
          <a:p>
            <a:pPr marL="514350" indent="-514350">
              <a:buFont typeface="+mj-lt"/>
              <a:buAutoNum type="arabicParenR"/>
            </a:pPr>
            <a:r>
              <a:rPr lang="en-US" sz="2800" u="sng" dirty="0" smtClean="0"/>
              <a:t>Access to and egress from an area with energized electrical equipment if no electrical work is performed and the restricted approach boundary is not crossed</a:t>
            </a:r>
          </a:p>
          <a:p>
            <a:pPr marL="514350" indent="-514350">
              <a:buFont typeface="+mj-lt"/>
              <a:buAutoNum type="arabicParenR"/>
            </a:pPr>
            <a:r>
              <a:rPr lang="en-US" sz="2800" u="sng" dirty="0" smtClean="0"/>
              <a:t>General housekeeping and miscellaneous non-electrical tasks if the restricted approach boundary is not crossed.</a:t>
            </a:r>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53</a:t>
            </a:fld>
            <a:endParaRPr lang="en-US" dirty="0"/>
          </a:p>
        </p:txBody>
      </p:sp>
    </p:spTree>
    <p:extLst>
      <p:ext uri="{BB962C8B-B14F-4D97-AF65-F5344CB8AC3E}">
        <p14:creationId xmlns:p14="http://schemas.microsoft.com/office/powerpoint/2010/main" val="16670402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8031480" cy="691516"/>
          </a:xfrm>
        </p:spPr>
        <p:txBody>
          <a:bodyPr anchor="t">
            <a:noAutofit/>
          </a:bodyPr>
          <a:lstStyle/>
          <a:p>
            <a:r>
              <a:rPr lang="en-US" sz="2000" dirty="0" smtClean="0"/>
              <a:t>Change incorporates language and removes Item (B)(1) </a:t>
            </a:r>
            <a:r>
              <a:rPr lang="en-US" sz="2000" dirty="0"/>
              <a:t>as redundant and </a:t>
            </a:r>
            <a:r>
              <a:rPr lang="en-US" sz="2000" dirty="0" smtClean="0"/>
              <a:t>relocates (B)(2) to 130.6(N).</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4815525"/>
          </a:xfrm>
        </p:spPr>
        <p:txBody>
          <a:bodyPr>
            <a:normAutofit/>
          </a:bodyPr>
          <a:lstStyle/>
          <a:p>
            <a:pPr marL="0" indent="0">
              <a:buNone/>
            </a:pPr>
            <a:endParaRPr lang="en-US" sz="1200" b="1" dirty="0" smtClean="0"/>
          </a:p>
          <a:p>
            <a:pPr marL="0" indent="0">
              <a:buNone/>
            </a:pPr>
            <a:endParaRPr lang="en-US" sz="1200" b="1" dirty="0"/>
          </a:p>
          <a:p>
            <a:pPr marL="0" indent="0">
              <a:buNone/>
            </a:pPr>
            <a:r>
              <a:rPr lang="en-US" sz="1600" b="1" dirty="0"/>
              <a:t>130.3 Working While Exposed to Electrical Hazards.</a:t>
            </a:r>
          </a:p>
          <a:p>
            <a:pPr marL="0" indent="0">
              <a:buNone/>
            </a:pPr>
            <a:r>
              <a:rPr lang="en-US" sz="1600" b="1" dirty="0"/>
              <a:t>(A) General. </a:t>
            </a:r>
            <a:r>
              <a:rPr lang="en-US" sz="1600" dirty="0"/>
              <a:t>Safety-related work practices shall be used </a:t>
            </a:r>
            <a:r>
              <a:rPr lang="en-US" sz="1600" dirty="0" smtClean="0"/>
              <a:t>to safeguard </a:t>
            </a:r>
            <a:r>
              <a:rPr lang="en-US" sz="1600" dirty="0"/>
              <a:t>employees from injury while they are exposed </a:t>
            </a:r>
            <a:r>
              <a:rPr lang="en-US" sz="1600" dirty="0" smtClean="0"/>
              <a:t>to electrical </a:t>
            </a:r>
            <a:r>
              <a:rPr lang="en-US" sz="1600" dirty="0"/>
              <a:t>hazards from electrical conductors or circuit </a:t>
            </a:r>
            <a:r>
              <a:rPr lang="en-US" sz="1600" dirty="0" smtClean="0"/>
              <a:t>parts that </a:t>
            </a:r>
            <a:r>
              <a:rPr lang="en-US" sz="1600" dirty="0"/>
              <a:t>are or can become energized. The specific </a:t>
            </a:r>
            <a:r>
              <a:rPr lang="en-US" sz="1600" dirty="0" smtClean="0"/>
              <a:t>safety related work </a:t>
            </a:r>
            <a:r>
              <a:rPr lang="en-US" sz="1600" dirty="0"/>
              <a:t>practices shall be consistent with the </a:t>
            </a:r>
            <a:r>
              <a:rPr lang="en-US" sz="1600" dirty="0" smtClean="0"/>
              <a:t>nature and </a:t>
            </a:r>
            <a:r>
              <a:rPr lang="en-US" sz="1600" dirty="0"/>
              <a:t>extent of the associated electrical hazards.</a:t>
            </a:r>
            <a:endParaRPr lang="en-US" sz="1500" b="1" dirty="0" smtClean="0"/>
          </a:p>
        </p:txBody>
      </p:sp>
      <p:sp>
        <p:nvSpPr>
          <p:cNvPr id="8" name="Content Placeholder 7"/>
          <p:cNvSpPr>
            <a:spLocks noGrp="1"/>
          </p:cNvSpPr>
          <p:nvPr>
            <p:ph sz="quarter" idx="4"/>
          </p:nvPr>
        </p:nvSpPr>
        <p:spPr>
          <a:xfrm>
            <a:off x="4754880" y="1219200"/>
            <a:ext cx="3931920" cy="4724400"/>
          </a:xfrm>
        </p:spPr>
        <p:txBody>
          <a:bodyPr>
            <a:normAutofit fontScale="55000" lnSpcReduction="20000"/>
          </a:bodyPr>
          <a:lstStyle/>
          <a:p>
            <a:pPr marL="0" indent="0">
              <a:buNone/>
            </a:pPr>
            <a:endParaRPr lang="en-US" sz="2000" b="1" dirty="0" smtClean="0"/>
          </a:p>
          <a:p>
            <a:pPr marL="0" indent="0">
              <a:buNone/>
            </a:pPr>
            <a:r>
              <a:rPr lang="en-US" sz="2800" b="1" dirty="0" smtClean="0"/>
              <a:t>130.3 </a:t>
            </a:r>
            <a:r>
              <a:rPr lang="en-US" sz="2800" b="1" dirty="0"/>
              <a:t>Working While Exposed to Electrical Hazards.</a:t>
            </a:r>
          </a:p>
          <a:p>
            <a:pPr marL="0" indent="0">
              <a:buNone/>
            </a:pPr>
            <a:r>
              <a:rPr lang="en-US" sz="2800" b="1" dirty="0"/>
              <a:t>(A) General. </a:t>
            </a:r>
            <a:r>
              <a:rPr lang="en-US" sz="2800" dirty="0"/>
              <a:t>Safety-related work practices shall be used to safeguard employees from injury while they are exposed to electrical hazards from electrical conductors or circuit parts that are or can become energized. The specific safety related work practices shall be consistent with the </a:t>
            </a:r>
            <a:r>
              <a:rPr lang="en-US" sz="2800" u="sng" dirty="0" smtClean="0"/>
              <a:t>electrical hazards and the associated risk.  Appropriate safety-related work practices shall be determined before any person is exposed to the electrical hazards involved by using both shock risk assessment and arc flash risk assessment.  Only qualified persons shall be permitted to work on electrical conductors or circuit parts that have not been put into an electrically safe work condition.</a:t>
            </a:r>
            <a:endParaRPr lang="en-US" sz="2800" b="1" u="sng"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54</a:t>
            </a:fld>
            <a:endParaRPr lang="en-US" dirty="0"/>
          </a:p>
        </p:txBody>
      </p:sp>
    </p:spTree>
    <p:extLst>
      <p:ext uri="{BB962C8B-B14F-4D97-AF65-F5344CB8AC3E}">
        <p14:creationId xmlns:p14="http://schemas.microsoft.com/office/powerpoint/2010/main" val="42672477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r>
              <a:rPr lang="en-US" sz="2000" dirty="0" smtClean="0"/>
              <a:t>Changes reflect new approach for risk assessment and clarifies 130.4 is specific to shock hazards.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4815525"/>
          </a:xfrm>
        </p:spPr>
        <p:txBody>
          <a:bodyPr>
            <a:normAutofit/>
          </a:bodyPr>
          <a:lstStyle/>
          <a:p>
            <a:pPr marL="0" indent="0">
              <a:buNone/>
            </a:pPr>
            <a:endParaRPr lang="en-US" sz="1200" b="1" dirty="0" smtClean="0"/>
          </a:p>
          <a:p>
            <a:pPr marL="0" indent="0">
              <a:buNone/>
            </a:pPr>
            <a:endParaRPr lang="en-US" sz="1200" b="1" dirty="0"/>
          </a:p>
          <a:p>
            <a:pPr marL="0" indent="0">
              <a:buNone/>
            </a:pPr>
            <a:r>
              <a:rPr lang="en-US" sz="1600" b="1" dirty="0"/>
              <a:t>130.4 Approach Boundaries to Energized </a:t>
            </a:r>
            <a:r>
              <a:rPr lang="en-US" sz="1600" b="1" dirty="0" smtClean="0"/>
              <a:t>Electrical Conductors </a:t>
            </a:r>
            <a:r>
              <a:rPr lang="en-US" sz="1600" b="1" dirty="0"/>
              <a:t>or Circuit Parts.</a:t>
            </a:r>
          </a:p>
          <a:p>
            <a:pPr marL="0" indent="0">
              <a:buNone/>
            </a:pPr>
            <a:r>
              <a:rPr lang="en-US" sz="1600" b="1" dirty="0"/>
              <a:t>(A) Shock Hazard Analysis. </a:t>
            </a:r>
            <a:r>
              <a:rPr lang="en-US" sz="1600" dirty="0"/>
              <a:t>A shock hazard </a:t>
            </a:r>
            <a:r>
              <a:rPr lang="en-US" sz="1600" dirty="0" smtClean="0"/>
              <a:t>analysis shall </a:t>
            </a:r>
            <a:r>
              <a:rPr lang="en-US" sz="1600" dirty="0"/>
              <a:t>determine the voltage to which personnel will be </a:t>
            </a:r>
            <a:r>
              <a:rPr lang="en-US" sz="1600" dirty="0" smtClean="0"/>
              <a:t>exposed, the </a:t>
            </a:r>
            <a:r>
              <a:rPr lang="en-US" sz="1600" dirty="0"/>
              <a:t>boundary requirements, and the personal </a:t>
            </a:r>
            <a:r>
              <a:rPr lang="en-US" sz="1600" dirty="0" smtClean="0"/>
              <a:t>protective equipment </a:t>
            </a:r>
            <a:r>
              <a:rPr lang="en-US" sz="1600" dirty="0"/>
              <a:t>necessary in order to minimize the </a:t>
            </a:r>
            <a:r>
              <a:rPr lang="en-US" sz="1600" dirty="0" smtClean="0"/>
              <a:t>possibility of </a:t>
            </a:r>
            <a:r>
              <a:rPr lang="en-US" sz="1600" dirty="0"/>
              <a:t>electric shock to personnel.</a:t>
            </a:r>
            <a:endParaRPr lang="en-US" sz="1500" b="1" dirty="0" smtClean="0"/>
          </a:p>
        </p:txBody>
      </p:sp>
      <p:sp>
        <p:nvSpPr>
          <p:cNvPr id="8" name="Content Placeholder 7"/>
          <p:cNvSpPr>
            <a:spLocks noGrp="1"/>
          </p:cNvSpPr>
          <p:nvPr>
            <p:ph sz="quarter" idx="4"/>
          </p:nvPr>
        </p:nvSpPr>
        <p:spPr>
          <a:xfrm>
            <a:off x="4754880" y="1219200"/>
            <a:ext cx="3931920" cy="4724400"/>
          </a:xfrm>
        </p:spPr>
        <p:txBody>
          <a:bodyPr>
            <a:normAutofit fontScale="70000" lnSpcReduction="20000"/>
          </a:bodyPr>
          <a:lstStyle/>
          <a:p>
            <a:pPr marL="0" indent="0">
              <a:buNone/>
            </a:pPr>
            <a:endParaRPr lang="en-US" sz="2000" b="1" dirty="0" smtClean="0"/>
          </a:p>
          <a:p>
            <a:pPr marL="0" indent="0">
              <a:buNone/>
            </a:pPr>
            <a:r>
              <a:rPr lang="en-US" sz="2800" b="1" dirty="0"/>
              <a:t>130.4 Approach Boundaries to Energized Electrical Conductors or Circuit </a:t>
            </a:r>
            <a:r>
              <a:rPr lang="en-US" sz="2800" b="1" dirty="0" smtClean="0"/>
              <a:t>Parts </a:t>
            </a:r>
            <a:r>
              <a:rPr lang="en-US" sz="2800" b="1" u="sng" dirty="0" smtClean="0"/>
              <a:t>for Shock Protection</a:t>
            </a:r>
            <a:r>
              <a:rPr lang="en-US" sz="2800" b="1" dirty="0" smtClean="0"/>
              <a:t>.</a:t>
            </a:r>
            <a:endParaRPr lang="en-US" sz="2800" b="1" dirty="0"/>
          </a:p>
          <a:p>
            <a:pPr marL="0" indent="0">
              <a:buNone/>
            </a:pPr>
            <a:r>
              <a:rPr lang="en-US" sz="2800" b="1" dirty="0"/>
              <a:t>(A) Shock Hazard </a:t>
            </a:r>
            <a:r>
              <a:rPr lang="en-US" sz="2800" b="1" u="sng" dirty="0" smtClean="0"/>
              <a:t>Risk Assessment</a:t>
            </a:r>
            <a:r>
              <a:rPr lang="en-US" sz="2800" b="1" dirty="0" smtClean="0"/>
              <a:t>. </a:t>
            </a:r>
            <a:r>
              <a:rPr lang="en-US" sz="2800" dirty="0"/>
              <a:t>A shock </a:t>
            </a:r>
            <a:r>
              <a:rPr lang="en-US" sz="2800" u="sng" dirty="0" smtClean="0"/>
              <a:t>risk assessment</a:t>
            </a:r>
            <a:r>
              <a:rPr lang="en-US" sz="2800" dirty="0" smtClean="0"/>
              <a:t> </a:t>
            </a:r>
            <a:r>
              <a:rPr lang="en-US" sz="2800" dirty="0"/>
              <a:t>shall determine the voltage to which personnel will be exposed, the boundary </a:t>
            </a:r>
            <a:r>
              <a:rPr lang="en-US" sz="2800" dirty="0" smtClean="0"/>
              <a:t>requirements, and the </a:t>
            </a:r>
            <a:r>
              <a:rPr lang="en-US" sz="2800" u="sng" dirty="0" smtClean="0"/>
              <a:t>PPE</a:t>
            </a:r>
            <a:r>
              <a:rPr lang="en-US" sz="2800" dirty="0" smtClean="0"/>
              <a:t> </a:t>
            </a:r>
            <a:r>
              <a:rPr lang="en-US" sz="2800" dirty="0"/>
              <a:t>equipment necessary in order to minimize the possibility of electric shock to personnel.</a:t>
            </a:r>
            <a:endParaRPr lang="en-US" sz="28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55</a:t>
            </a:fld>
            <a:endParaRPr lang="en-US" dirty="0"/>
          </a:p>
        </p:txBody>
      </p:sp>
    </p:spTree>
    <p:extLst>
      <p:ext uri="{BB962C8B-B14F-4D97-AF65-F5344CB8AC3E}">
        <p14:creationId xmlns:p14="http://schemas.microsoft.com/office/powerpoint/2010/main" val="30377105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r>
              <a:rPr lang="en-US" sz="2000" dirty="0" smtClean="0"/>
              <a:t>Changes reflect removal of the Prohibited Approach Boundary and relocation of tables.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128075"/>
            <a:ext cx="3931920" cy="4815525"/>
          </a:xfrm>
        </p:spPr>
        <p:txBody>
          <a:bodyPr>
            <a:normAutofit lnSpcReduction="10000"/>
          </a:bodyPr>
          <a:lstStyle/>
          <a:p>
            <a:pPr marL="0" indent="0">
              <a:buNone/>
            </a:pPr>
            <a:endParaRPr lang="en-US" sz="1200" b="1" dirty="0" smtClean="0"/>
          </a:p>
          <a:p>
            <a:pPr marL="0" indent="0">
              <a:buNone/>
            </a:pPr>
            <a:r>
              <a:rPr lang="en-US" sz="1800" b="1" dirty="0" smtClean="0"/>
              <a:t>130.4(B</a:t>
            </a:r>
            <a:r>
              <a:rPr lang="en-US" sz="1800" b="1" dirty="0"/>
              <a:t>) Shock Protection Boundaries. </a:t>
            </a:r>
            <a:r>
              <a:rPr lang="en-US" sz="1800" dirty="0"/>
              <a:t>The shock </a:t>
            </a:r>
            <a:r>
              <a:rPr lang="en-US" sz="1800" dirty="0" smtClean="0"/>
              <a:t>protection boundaries </a:t>
            </a:r>
            <a:r>
              <a:rPr lang="en-US" sz="1800" dirty="0"/>
              <a:t>identified as limited approach, restricted </a:t>
            </a:r>
            <a:r>
              <a:rPr lang="en-US" sz="1800" dirty="0" smtClean="0"/>
              <a:t>approach, and </a:t>
            </a:r>
            <a:r>
              <a:rPr lang="en-US" sz="1800" dirty="0"/>
              <a:t>prohibited approach boundaries shall be applicable </a:t>
            </a:r>
            <a:r>
              <a:rPr lang="en-US" sz="1800" dirty="0" smtClean="0"/>
              <a:t>where approaching </a:t>
            </a:r>
            <a:r>
              <a:rPr lang="en-US" sz="1800" dirty="0"/>
              <a:t>personnel are exposed to energized </a:t>
            </a:r>
            <a:r>
              <a:rPr lang="en-US" sz="1800" dirty="0" smtClean="0"/>
              <a:t>electrical conductors </a:t>
            </a:r>
            <a:r>
              <a:rPr lang="en-US" sz="1800" dirty="0"/>
              <a:t>or circuit parts. Table 130.4(C)(a) shall be used </a:t>
            </a:r>
            <a:r>
              <a:rPr lang="en-US" sz="1800" dirty="0" smtClean="0"/>
              <a:t>for the </a:t>
            </a:r>
            <a:r>
              <a:rPr lang="en-US" sz="1800" dirty="0"/>
              <a:t>distances associated with various ac system voltages. </a:t>
            </a:r>
            <a:r>
              <a:rPr lang="en-US" sz="1800" dirty="0" smtClean="0"/>
              <a:t>Table 130.4(C</a:t>
            </a:r>
            <a:r>
              <a:rPr lang="en-US" sz="1800" dirty="0"/>
              <a:t>)(b) shall be used for the distances associated </a:t>
            </a:r>
            <a:r>
              <a:rPr lang="en-US" sz="1800" dirty="0" smtClean="0"/>
              <a:t>with various </a:t>
            </a:r>
            <a:r>
              <a:rPr lang="en-US" sz="1800" dirty="0"/>
              <a:t>dc system voltages.</a:t>
            </a:r>
            <a:endParaRPr lang="en-US" sz="1800" b="1" dirty="0" smtClean="0"/>
          </a:p>
        </p:txBody>
      </p:sp>
      <p:sp>
        <p:nvSpPr>
          <p:cNvPr id="8" name="Content Placeholder 7"/>
          <p:cNvSpPr>
            <a:spLocks noGrp="1"/>
          </p:cNvSpPr>
          <p:nvPr>
            <p:ph sz="quarter" idx="4"/>
          </p:nvPr>
        </p:nvSpPr>
        <p:spPr>
          <a:xfrm>
            <a:off x="4743055" y="1333500"/>
            <a:ext cx="3931920" cy="4724400"/>
          </a:xfrm>
        </p:spPr>
        <p:txBody>
          <a:bodyPr>
            <a:normAutofit fontScale="62500" lnSpcReduction="20000"/>
          </a:bodyPr>
          <a:lstStyle/>
          <a:p>
            <a:pPr marL="0" indent="0">
              <a:lnSpc>
                <a:spcPct val="120000"/>
              </a:lnSpc>
              <a:buNone/>
            </a:pPr>
            <a:r>
              <a:rPr lang="en-US" sz="2800" b="1" dirty="0" smtClean="0"/>
              <a:t>130.4(B</a:t>
            </a:r>
            <a:r>
              <a:rPr lang="en-US" sz="2800" b="1" dirty="0"/>
              <a:t>) Shock Protection Boundaries. </a:t>
            </a:r>
            <a:r>
              <a:rPr lang="en-US" sz="2800" dirty="0"/>
              <a:t>The shock protection boundaries identified as limited </a:t>
            </a:r>
            <a:r>
              <a:rPr lang="en-US" sz="2800" dirty="0" smtClean="0"/>
              <a:t>approach </a:t>
            </a:r>
            <a:r>
              <a:rPr lang="en-US" sz="2800" u="sng" dirty="0" smtClean="0"/>
              <a:t>boundary</a:t>
            </a:r>
            <a:r>
              <a:rPr lang="en-US" sz="2800" dirty="0" smtClean="0"/>
              <a:t> and restricted approach </a:t>
            </a:r>
            <a:r>
              <a:rPr lang="en-US" sz="2800" u="sng" dirty="0" smtClean="0"/>
              <a:t>boundary</a:t>
            </a:r>
            <a:r>
              <a:rPr lang="en-US" sz="2800" dirty="0" smtClean="0"/>
              <a:t> shall </a:t>
            </a:r>
            <a:r>
              <a:rPr lang="en-US" sz="2800" dirty="0"/>
              <a:t>be applicable where approaching personnel are exposed to energized electrical conductors or circuit parts. </a:t>
            </a:r>
            <a:r>
              <a:rPr lang="en-US" sz="2800" u="sng" dirty="0"/>
              <a:t>Table </a:t>
            </a:r>
            <a:r>
              <a:rPr lang="en-US" sz="2800" u="sng" dirty="0" smtClean="0"/>
              <a:t>130.4(D)(</a:t>
            </a:r>
            <a:r>
              <a:rPr lang="en-US" sz="2800" u="sng" dirty="0"/>
              <a:t>a)</a:t>
            </a:r>
            <a:r>
              <a:rPr lang="en-US" sz="2800" dirty="0"/>
              <a:t> shall be used for the distances associated with various ac system voltages. </a:t>
            </a:r>
            <a:r>
              <a:rPr lang="en-US" sz="2800" u="sng" dirty="0"/>
              <a:t>Table </a:t>
            </a:r>
            <a:r>
              <a:rPr lang="en-US" sz="2800" u="sng" dirty="0" smtClean="0"/>
              <a:t>130.4(D)(</a:t>
            </a:r>
            <a:r>
              <a:rPr lang="en-US" sz="2800" u="sng" dirty="0"/>
              <a:t>b)</a:t>
            </a:r>
            <a:r>
              <a:rPr lang="en-US" sz="2800" dirty="0"/>
              <a:t> shall be used for the distances associated with various dc system voltages.</a:t>
            </a:r>
            <a:endParaRPr lang="en-US" sz="28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56</a:t>
            </a:fld>
            <a:endParaRPr lang="en-US" dirty="0"/>
          </a:p>
        </p:txBody>
      </p:sp>
    </p:spTree>
    <p:extLst>
      <p:ext uri="{BB962C8B-B14F-4D97-AF65-F5344CB8AC3E}">
        <p14:creationId xmlns:p14="http://schemas.microsoft.com/office/powerpoint/2010/main" val="8746452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r>
              <a:rPr lang="en-US" sz="2000" dirty="0" smtClean="0"/>
              <a:t>Section moved and retitled to reflect requirements for crossing Limited Approach Boundary.</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207132"/>
            <a:ext cx="3931920" cy="4431668"/>
          </a:xfrm>
        </p:spPr>
        <p:txBody>
          <a:bodyPr>
            <a:noAutofit/>
          </a:bodyPr>
          <a:lstStyle/>
          <a:p>
            <a:pPr marL="0" indent="0">
              <a:buNone/>
            </a:pPr>
            <a:r>
              <a:rPr lang="en-US" sz="1500" b="1" dirty="0" smtClean="0"/>
              <a:t>130.4(D</a:t>
            </a:r>
            <a:r>
              <a:rPr lang="en-US" sz="1500" b="1" dirty="0"/>
              <a:t>) Approach by Unqualified Persons. </a:t>
            </a:r>
            <a:r>
              <a:rPr lang="en-US" sz="1500" dirty="0"/>
              <a:t>Unless </a:t>
            </a:r>
            <a:r>
              <a:rPr lang="en-US" sz="1500" dirty="0" smtClean="0"/>
              <a:t>permitted by </a:t>
            </a:r>
            <a:r>
              <a:rPr lang="en-US" sz="1500" dirty="0"/>
              <a:t>130.4(D)(2), no unqualified person shall be permitted </a:t>
            </a:r>
            <a:r>
              <a:rPr lang="en-US" sz="1500" dirty="0" smtClean="0"/>
              <a:t>to approach </a:t>
            </a:r>
            <a:r>
              <a:rPr lang="en-US" sz="1500" dirty="0"/>
              <a:t>nearer than the limited approach boundary of </a:t>
            </a:r>
            <a:r>
              <a:rPr lang="en-US" sz="1500" dirty="0" smtClean="0"/>
              <a:t>energized conductors </a:t>
            </a:r>
            <a:r>
              <a:rPr lang="en-US" sz="1500" dirty="0"/>
              <a:t>and circuit parts.</a:t>
            </a:r>
          </a:p>
          <a:p>
            <a:pPr marL="0" indent="0">
              <a:buNone/>
            </a:pPr>
            <a:r>
              <a:rPr lang="en-US" sz="1500" b="1" dirty="0" smtClean="0"/>
              <a:t>(1</a:t>
            </a:r>
            <a:r>
              <a:rPr lang="en-US" sz="1500" b="1" dirty="0"/>
              <a:t>) Working At or Close to the Limited </a:t>
            </a:r>
            <a:r>
              <a:rPr lang="en-US" sz="1500" b="1" dirty="0" smtClean="0"/>
              <a:t>Approach Boundary</a:t>
            </a:r>
            <a:r>
              <a:rPr lang="en-US" sz="1500" b="1" dirty="0"/>
              <a:t>. </a:t>
            </a:r>
            <a:r>
              <a:rPr lang="en-US" sz="1500" dirty="0"/>
              <a:t>Where one or more unqualified persons </a:t>
            </a:r>
            <a:r>
              <a:rPr lang="en-US" sz="1500" dirty="0" smtClean="0"/>
              <a:t>are working </a:t>
            </a:r>
            <a:r>
              <a:rPr lang="en-US" sz="1500" dirty="0"/>
              <a:t>at or close to the limited approach boundary, </a:t>
            </a:r>
            <a:r>
              <a:rPr lang="en-US" sz="1500" dirty="0" smtClean="0"/>
              <a:t>the designated </a:t>
            </a:r>
            <a:r>
              <a:rPr lang="en-US" sz="1500" dirty="0"/>
              <a:t>person in charge of the work space where </a:t>
            </a:r>
            <a:r>
              <a:rPr lang="en-US" sz="1500" dirty="0" smtClean="0"/>
              <a:t>the electrical </a:t>
            </a:r>
            <a:r>
              <a:rPr lang="en-US" sz="1500" dirty="0"/>
              <a:t>hazard exists shall advise the unqualified </a:t>
            </a:r>
            <a:r>
              <a:rPr lang="en-US" sz="1500" dirty="0" smtClean="0"/>
              <a:t>person(s</a:t>
            </a:r>
            <a:r>
              <a:rPr lang="en-US" sz="1500" dirty="0"/>
              <a:t>) of the electrical hazard and warn him or her to </a:t>
            </a:r>
            <a:r>
              <a:rPr lang="en-US" sz="1500" dirty="0" smtClean="0"/>
              <a:t>stay outside </a:t>
            </a:r>
            <a:r>
              <a:rPr lang="en-US" sz="1500" dirty="0"/>
              <a:t>of the limited approach boundary.</a:t>
            </a:r>
            <a:endParaRPr lang="en-US" sz="1500" b="1" dirty="0" smtClean="0"/>
          </a:p>
        </p:txBody>
      </p:sp>
      <p:sp>
        <p:nvSpPr>
          <p:cNvPr id="8" name="Content Placeholder 7"/>
          <p:cNvSpPr>
            <a:spLocks noGrp="1"/>
          </p:cNvSpPr>
          <p:nvPr>
            <p:ph sz="quarter" idx="4"/>
          </p:nvPr>
        </p:nvSpPr>
        <p:spPr>
          <a:xfrm>
            <a:off x="4743055" y="1207132"/>
            <a:ext cx="3931920" cy="4657409"/>
          </a:xfrm>
        </p:spPr>
        <p:txBody>
          <a:bodyPr>
            <a:noAutofit/>
          </a:bodyPr>
          <a:lstStyle/>
          <a:p>
            <a:pPr marL="0" indent="0">
              <a:buNone/>
            </a:pPr>
            <a:r>
              <a:rPr lang="en-US" sz="1500" b="1" dirty="0" smtClean="0"/>
              <a:t>130.4(C) </a:t>
            </a:r>
            <a:r>
              <a:rPr lang="en-US" sz="1500" b="1" u="sng" dirty="0" smtClean="0"/>
              <a:t>Limited Approach Boundary</a:t>
            </a:r>
            <a:r>
              <a:rPr lang="en-US" sz="1500" b="1" dirty="0" smtClean="0"/>
              <a:t>. </a:t>
            </a:r>
          </a:p>
          <a:p>
            <a:pPr marL="0" indent="0">
              <a:buNone/>
            </a:pPr>
            <a:r>
              <a:rPr lang="en-US" sz="1500" b="1" dirty="0" smtClean="0"/>
              <a:t>(1) </a:t>
            </a:r>
            <a:r>
              <a:rPr lang="en-US" sz="1500" dirty="0" smtClean="0"/>
              <a:t>Unless </a:t>
            </a:r>
            <a:r>
              <a:rPr lang="en-US" sz="1500" dirty="0"/>
              <a:t>permitted by </a:t>
            </a:r>
            <a:r>
              <a:rPr lang="en-US" sz="1500" dirty="0" smtClean="0"/>
              <a:t>130.4(C)(3), </a:t>
            </a:r>
            <a:r>
              <a:rPr lang="en-US" sz="1500" dirty="0"/>
              <a:t>no unqualified person shall be permitted to approach nearer than the limited approach boundary of energized conductors and circuit parts.</a:t>
            </a:r>
          </a:p>
          <a:p>
            <a:pPr marL="0" indent="0">
              <a:buNone/>
            </a:pPr>
            <a:r>
              <a:rPr lang="en-US" sz="1500" b="1" dirty="0" smtClean="0"/>
              <a:t>(2) </a:t>
            </a:r>
            <a:r>
              <a:rPr lang="en-US" sz="1500" b="1" dirty="0"/>
              <a:t>Working At or Close to the Limited Approach Boundary. </a:t>
            </a:r>
            <a:r>
              <a:rPr lang="en-US" sz="1500" dirty="0"/>
              <a:t>Where one or more unqualified persons are working at or close to the limited approach boundary, the designated person in charge of the work space where the electrical hazard exists shall advise the unqualified person(s) of the electrical hazard and warn him or her to stay outside of the limited approach boundary.</a:t>
            </a:r>
            <a:endParaRPr lang="en-US" sz="15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57</a:t>
            </a:fld>
            <a:endParaRPr lang="en-US" dirty="0"/>
          </a:p>
        </p:txBody>
      </p:sp>
    </p:spTree>
    <p:extLst>
      <p:ext uri="{BB962C8B-B14F-4D97-AF65-F5344CB8AC3E}">
        <p14:creationId xmlns:p14="http://schemas.microsoft.com/office/powerpoint/2010/main" val="32349032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r>
              <a:rPr lang="en-US" sz="2000" dirty="0" smtClean="0"/>
              <a:t>Section moved and retitled to reflect requirements for crossing Limited Approach Boundary.</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207131"/>
            <a:ext cx="3931920" cy="4657409"/>
          </a:xfrm>
        </p:spPr>
        <p:txBody>
          <a:bodyPr>
            <a:noAutofit/>
          </a:bodyPr>
          <a:lstStyle/>
          <a:p>
            <a:pPr marL="0" indent="0">
              <a:buNone/>
            </a:pPr>
            <a:r>
              <a:rPr lang="en-US" sz="1700" b="1" dirty="0" smtClean="0"/>
              <a:t>130.4(D</a:t>
            </a:r>
            <a:r>
              <a:rPr lang="en-US" sz="1700" b="1" dirty="0"/>
              <a:t>) Approach by Unqualified Persons. </a:t>
            </a:r>
            <a:endParaRPr lang="en-US" sz="1700" b="1" dirty="0" smtClean="0"/>
          </a:p>
          <a:p>
            <a:pPr marL="0" indent="0">
              <a:buNone/>
            </a:pPr>
            <a:r>
              <a:rPr lang="en-US" sz="1700" b="1" dirty="0" smtClean="0"/>
              <a:t>(2) </a:t>
            </a:r>
            <a:r>
              <a:rPr lang="en-US" sz="1700" b="1" dirty="0"/>
              <a:t>Entering the Limited Approach Boundary. </a:t>
            </a:r>
            <a:r>
              <a:rPr lang="en-US" sz="1700" dirty="0" smtClean="0"/>
              <a:t>Where there </a:t>
            </a:r>
            <a:r>
              <a:rPr lang="en-US" sz="1700" dirty="0"/>
              <a:t>is a need for an unqualified person(s) to cross </a:t>
            </a:r>
            <a:r>
              <a:rPr lang="en-US" sz="1700" dirty="0" smtClean="0"/>
              <a:t>the limited </a:t>
            </a:r>
            <a:r>
              <a:rPr lang="en-US" sz="1700" dirty="0"/>
              <a:t>approach boundary, a qualified person shall </a:t>
            </a:r>
            <a:r>
              <a:rPr lang="en-US" sz="1700" dirty="0" smtClean="0"/>
              <a:t>advise him </a:t>
            </a:r>
            <a:r>
              <a:rPr lang="en-US" sz="1700" dirty="0"/>
              <a:t>or her of the possible hazards and continuously </a:t>
            </a:r>
            <a:r>
              <a:rPr lang="en-US" sz="1700" dirty="0" smtClean="0"/>
              <a:t>escort the </a:t>
            </a:r>
            <a:r>
              <a:rPr lang="en-US" sz="1700" dirty="0"/>
              <a:t>unqualified person(s) while inside the limited </a:t>
            </a:r>
            <a:r>
              <a:rPr lang="en-US" sz="1700" dirty="0" smtClean="0"/>
              <a:t>approach boundary</a:t>
            </a:r>
            <a:r>
              <a:rPr lang="en-US" sz="1700" dirty="0"/>
              <a:t>. Under no circumstance shall the </a:t>
            </a:r>
            <a:r>
              <a:rPr lang="en-US" sz="1700" dirty="0" smtClean="0"/>
              <a:t>escorted unqualified person(s</a:t>
            </a:r>
            <a:r>
              <a:rPr lang="en-US" sz="1700" dirty="0"/>
              <a:t>) be permitted to cross the restricted </a:t>
            </a:r>
            <a:r>
              <a:rPr lang="en-US" sz="1700" dirty="0" smtClean="0"/>
              <a:t>approach boundary</a:t>
            </a:r>
            <a:r>
              <a:rPr lang="en-US" sz="1700" dirty="0"/>
              <a:t>.</a:t>
            </a:r>
            <a:endParaRPr lang="en-US" sz="1700" b="1" dirty="0" smtClean="0"/>
          </a:p>
        </p:txBody>
      </p:sp>
      <p:sp>
        <p:nvSpPr>
          <p:cNvPr id="8" name="Content Placeholder 7"/>
          <p:cNvSpPr>
            <a:spLocks noGrp="1"/>
          </p:cNvSpPr>
          <p:nvPr>
            <p:ph sz="quarter" idx="4"/>
          </p:nvPr>
        </p:nvSpPr>
        <p:spPr>
          <a:xfrm>
            <a:off x="4743055" y="1207132"/>
            <a:ext cx="3931920" cy="4657409"/>
          </a:xfrm>
        </p:spPr>
        <p:txBody>
          <a:bodyPr>
            <a:noAutofit/>
          </a:bodyPr>
          <a:lstStyle/>
          <a:p>
            <a:pPr marL="0" indent="0">
              <a:buNone/>
            </a:pPr>
            <a:r>
              <a:rPr lang="en-US" sz="1700" b="1" dirty="0" smtClean="0"/>
              <a:t>130.4(C) </a:t>
            </a:r>
            <a:r>
              <a:rPr lang="en-US" sz="1700" b="1" u="sng" dirty="0" smtClean="0"/>
              <a:t>Limited Approach Boundary</a:t>
            </a:r>
            <a:r>
              <a:rPr lang="en-US" sz="1700" b="1" dirty="0" smtClean="0"/>
              <a:t>. </a:t>
            </a:r>
          </a:p>
          <a:p>
            <a:pPr marL="0" indent="0">
              <a:buNone/>
            </a:pPr>
            <a:r>
              <a:rPr lang="en-US" sz="1700" b="1" dirty="0" smtClean="0"/>
              <a:t>(3) </a:t>
            </a:r>
            <a:r>
              <a:rPr lang="en-US" sz="1700" b="1" dirty="0"/>
              <a:t>Entering the Limited Approach Boundary. </a:t>
            </a:r>
            <a:r>
              <a:rPr lang="en-US" sz="1700" dirty="0"/>
              <a:t>Where there is a need for an unqualified person(s) to cross the limited approach boundary, a qualified person shall advise him or her of the possible hazards and continuously escort the unqualified person(s) while inside the limited approach boundary. Under no circumstance shall the escorted unqualified person(s) be permitted to cross the restricted approach boundary.</a:t>
            </a:r>
            <a:endParaRPr lang="en-US" sz="17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58</a:t>
            </a:fld>
            <a:endParaRPr lang="en-US" dirty="0"/>
          </a:p>
        </p:txBody>
      </p:sp>
    </p:spTree>
    <p:extLst>
      <p:ext uri="{BB962C8B-B14F-4D97-AF65-F5344CB8AC3E}">
        <p14:creationId xmlns:p14="http://schemas.microsoft.com/office/powerpoint/2010/main" val="7355737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r>
              <a:rPr lang="en-US" sz="2000" dirty="0" smtClean="0"/>
              <a:t>Section moved and retitled to reflect requirements for crossing Restricted Approach Boundary.</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207131"/>
            <a:ext cx="3931920" cy="4657409"/>
          </a:xfrm>
        </p:spPr>
        <p:txBody>
          <a:bodyPr>
            <a:noAutofit/>
          </a:bodyPr>
          <a:lstStyle/>
          <a:p>
            <a:pPr marL="0" indent="0">
              <a:buNone/>
            </a:pPr>
            <a:r>
              <a:rPr lang="en-US" sz="1100" b="1" dirty="0" smtClean="0"/>
              <a:t>130.4(C</a:t>
            </a:r>
            <a:r>
              <a:rPr lang="en-US" sz="1100" b="1" dirty="0"/>
              <a:t>) Approach to Exposed Energized Electrical </a:t>
            </a:r>
            <a:r>
              <a:rPr lang="en-US" sz="1100" b="1" dirty="0" smtClean="0"/>
              <a:t>Conductors or </a:t>
            </a:r>
            <a:r>
              <a:rPr lang="en-US" sz="1100" b="1" dirty="0"/>
              <a:t>Circuit Parts Operating at 50 Volts or More. </a:t>
            </a:r>
            <a:r>
              <a:rPr lang="en-US" sz="1100" dirty="0" smtClean="0"/>
              <a:t>No qualified </a:t>
            </a:r>
            <a:r>
              <a:rPr lang="en-US" sz="1100" dirty="0"/>
              <a:t>person shall approach or take any conductive </a:t>
            </a:r>
            <a:r>
              <a:rPr lang="en-US" sz="1100" dirty="0" smtClean="0"/>
              <a:t>object closer </a:t>
            </a:r>
            <a:r>
              <a:rPr lang="en-US" sz="1100" dirty="0"/>
              <a:t>to exposed energized electrical conductors </a:t>
            </a:r>
            <a:r>
              <a:rPr lang="en-US" sz="1100" dirty="0" smtClean="0"/>
              <a:t>or circuit </a:t>
            </a:r>
            <a:r>
              <a:rPr lang="en-US" sz="1100" dirty="0"/>
              <a:t>parts operating at 50 volts or more than the </a:t>
            </a:r>
            <a:r>
              <a:rPr lang="en-US" sz="1100" dirty="0" smtClean="0"/>
              <a:t>restricted approach </a:t>
            </a:r>
            <a:r>
              <a:rPr lang="en-US" sz="1100" dirty="0"/>
              <a:t>boundary set forth in Table </a:t>
            </a:r>
            <a:r>
              <a:rPr lang="en-US" sz="1100" dirty="0" smtClean="0"/>
              <a:t> 130.4(C</a:t>
            </a:r>
            <a:r>
              <a:rPr lang="en-US" sz="1100" dirty="0"/>
              <a:t>)(a) and </a:t>
            </a:r>
            <a:r>
              <a:rPr lang="en-US" sz="1100" dirty="0" smtClean="0"/>
              <a:t>Table 130.4(C</a:t>
            </a:r>
            <a:r>
              <a:rPr lang="en-US" sz="1100" dirty="0"/>
              <a:t>)(b), unless any of the following apply:</a:t>
            </a:r>
          </a:p>
          <a:p>
            <a:pPr marL="0" indent="0">
              <a:buNone/>
            </a:pPr>
            <a:r>
              <a:rPr lang="en-US" sz="1100" dirty="0"/>
              <a:t>(1) The qualified person is insulated or guarded from </a:t>
            </a:r>
            <a:r>
              <a:rPr lang="en-US" sz="1100" dirty="0" smtClean="0"/>
              <a:t>the energized </a:t>
            </a:r>
            <a:r>
              <a:rPr lang="en-US" sz="1100" dirty="0"/>
              <a:t>electrical conductors or circuit parts </a:t>
            </a:r>
            <a:r>
              <a:rPr lang="en-US" sz="1100" dirty="0" smtClean="0"/>
              <a:t>operating at </a:t>
            </a:r>
            <a:r>
              <a:rPr lang="en-US" sz="1100" dirty="0"/>
              <a:t>50 volts or more. </a:t>
            </a:r>
            <a:r>
              <a:rPr lang="en-US" sz="1100" dirty="0" smtClean="0"/>
              <a:t>insulating </a:t>
            </a:r>
            <a:r>
              <a:rPr lang="en-US" sz="1100" dirty="0"/>
              <a:t>gloves or </a:t>
            </a:r>
            <a:r>
              <a:rPr lang="en-US" sz="1100" dirty="0" smtClean="0"/>
              <a:t>insulating gloves </a:t>
            </a:r>
            <a:r>
              <a:rPr lang="en-US" sz="1100" dirty="0"/>
              <a:t>and sleeves are considered insulation only </a:t>
            </a:r>
            <a:r>
              <a:rPr lang="en-US" sz="1100" dirty="0" smtClean="0"/>
              <a:t>with regard </a:t>
            </a:r>
            <a:r>
              <a:rPr lang="en-US" sz="1100" dirty="0"/>
              <a:t>to the energized parts upon which work is </a:t>
            </a:r>
            <a:r>
              <a:rPr lang="en-US" sz="1100" dirty="0" smtClean="0"/>
              <a:t>being performed</a:t>
            </a:r>
            <a:r>
              <a:rPr lang="en-US" sz="1100" dirty="0"/>
              <a:t>. If there is a need for an uninsulated part </a:t>
            </a:r>
            <a:r>
              <a:rPr lang="en-US" sz="1100" dirty="0" smtClean="0"/>
              <a:t>of the </a:t>
            </a:r>
            <a:r>
              <a:rPr lang="en-US" sz="1100" dirty="0"/>
              <a:t>qualified person’s body to cross the prohibited </a:t>
            </a:r>
            <a:r>
              <a:rPr lang="en-US" sz="1100" dirty="0" smtClean="0"/>
              <a:t>approach boundary</a:t>
            </a:r>
            <a:r>
              <a:rPr lang="en-US" sz="1100" dirty="0"/>
              <a:t>, a combination of 130.4(C)(1</a:t>
            </a:r>
            <a:r>
              <a:rPr lang="en-US" sz="1100" dirty="0" smtClean="0"/>
              <a:t>), 130.4(C</a:t>
            </a:r>
            <a:r>
              <a:rPr lang="en-US" sz="1100" dirty="0"/>
              <a:t>)(2), and 130.4(C)(3) shall be used to </a:t>
            </a:r>
            <a:r>
              <a:rPr lang="en-US" sz="1100" dirty="0" smtClean="0"/>
              <a:t>protect the </a:t>
            </a:r>
            <a:r>
              <a:rPr lang="en-US" sz="1100" dirty="0"/>
              <a:t>uninsulated body parts.</a:t>
            </a:r>
          </a:p>
          <a:p>
            <a:pPr marL="0" indent="0">
              <a:buNone/>
            </a:pPr>
            <a:r>
              <a:rPr lang="en-US" sz="1100" dirty="0"/>
              <a:t>(2) The energized electrical conductors or circuit part </a:t>
            </a:r>
            <a:r>
              <a:rPr lang="en-US" sz="1100" dirty="0" smtClean="0"/>
              <a:t>operating at </a:t>
            </a:r>
            <a:r>
              <a:rPr lang="en-US" sz="1100" dirty="0"/>
              <a:t>50 volts or more are insulated from the </a:t>
            </a:r>
            <a:r>
              <a:rPr lang="en-US" sz="1100" dirty="0" smtClean="0"/>
              <a:t>qualified person </a:t>
            </a:r>
            <a:r>
              <a:rPr lang="en-US" sz="1100" dirty="0"/>
              <a:t>and from any other conductive object at </a:t>
            </a:r>
            <a:r>
              <a:rPr lang="en-US" sz="1100" dirty="0" smtClean="0"/>
              <a:t>a different </a:t>
            </a:r>
            <a:r>
              <a:rPr lang="en-US" sz="1100" dirty="0"/>
              <a:t>potential.</a:t>
            </a:r>
          </a:p>
          <a:p>
            <a:pPr marL="0" indent="0">
              <a:buNone/>
            </a:pPr>
            <a:r>
              <a:rPr lang="en-US" sz="1100" dirty="0"/>
              <a:t>(3) The qualified person is insulated from any other </a:t>
            </a:r>
            <a:r>
              <a:rPr lang="en-US" sz="1100" dirty="0" smtClean="0"/>
              <a:t>conductive object </a:t>
            </a:r>
            <a:r>
              <a:rPr lang="en-US" sz="1100" dirty="0"/>
              <a:t>as during live-line bare-hand work.</a:t>
            </a:r>
            <a:endParaRPr lang="en-US" sz="1100" b="1" dirty="0" smtClean="0"/>
          </a:p>
        </p:txBody>
      </p:sp>
      <p:sp>
        <p:nvSpPr>
          <p:cNvPr id="8" name="Content Placeholder 7"/>
          <p:cNvSpPr>
            <a:spLocks noGrp="1"/>
          </p:cNvSpPr>
          <p:nvPr>
            <p:ph sz="quarter" idx="4"/>
          </p:nvPr>
        </p:nvSpPr>
        <p:spPr>
          <a:xfrm>
            <a:off x="4743055" y="1207132"/>
            <a:ext cx="3931920" cy="4657409"/>
          </a:xfrm>
        </p:spPr>
        <p:txBody>
          <a:bodyPr>
            <a:noAutofit/>
          </a:bodyPr>
          <a:lstStyle/>
          <a:p>
            <a:pPr marL="0" indent="0">
              <a:buNone/>
            </a:pPr>
            <a:r>
              <a:rPr lang="en-US" sz="1100" b="1" dirty="0" smtClean="0"/>
              <a:t>130.4(D)</a:t>
            </a:r>
            <a:r>
              <a:rPr lang="en-US" sz="1100" b="1" u="sng" dirty="0" smtClean="0"/>
              <a:t> Restricted Approach Boundary</a:t>
            </a:r>
            <a:r>
              <a:rPr lang="en-US" sz="1100" b="1" dirty="0" smtClean="0"/>
              <a:t>. </a:t>
            </a:r>
            <a:r>
              <a:rPr lang="en-US" sz="1100" dirty="0"/>
              <a:t>No qualified person shall approach or take any conductive object closer to exposed energized electrical conductors or circuit parts operating at 50 volts or more than the restricted approach boundary set forth in </a:t>
            </a:r>
            <a:r>
              <a:rPr lang="en-US" sz="1100" u="sng" dirty="0"/>
              <a:t>Table  </a:t>
            </a:r>
            <a:r>
              <a:rPr lang="en-US" sz="1100" u="sng" dirty="0" smtClean="0"/>
              <a:t>130.4(D)(</a:t>
            </a:r>
            <a:r>
              <a:rPr lang="en-US" sz="1100" u="sng" dirty="0"/>
              <a:t>a) and Table </a:t>
            </a:r>
            <a:r>
              <a:rPr lang="en-US" sz="1100" u="sng" dirty="0" smtClean="0"/>
              <a:t>130.4(D)(</a:t>
            </a:r>
            <a:r>
              <a:rPr lang="en-US" sz="1100" u="sng" dirty="0"/>
              <a:t>b)</a:t>
            </a:r>
            <a:r>
              <a:rPr lang="en-US" sz="1100" dirty="0"/>
              <a:t>, unless </a:t>
            </a:r>
            <a:r>
              <a:rPr lang="en-US" sz="1100" u="sng" dirty="0" smtClean="0"/>
              <a:t>one </a:t>
            </a:r>
            <a:r>
              <a:rPr lang="en-US" sz="1100" u="sng" dirty="0"/>
              <a:t>of the following </a:t>
            </a:r>
            <a:r>
              <a:rPr lang="en-US" sz="1100" u="sng" dirty="0" smtClean="0"/>
              <a:t>conditions applies</a:t>
            </a:r>
            <a:r>
              <a:rPr lang="en-US" sz="1100" dirty="0" smtClean="0"/>
              <a:t>:</a:t>
            </a:r>
            <a:endParaRPr lang="en-US" sz="1100" dirty="0"/>
          </a:p>
          <a:p>
            <a:pPr marL="0" indent="0">
              <a:buNone/>
            </a:pPr>
            <a:r>
              <a:rPr lang="en-US" sz="1100" dirty="0"/>
              <a:t>(1) The qualified person is insulated or guarded from the energized electrical conductors or circuit parts operating at 50 volts or more. insulating gloves or insulating gloves and sleeves are considered insulation only with regard to the energized parts upon which work is being performed. If there is a need for an uninsulated part of the qualified person’s body to cross the prohibited approach boundary, a combination of </a:t>
            </a:r>
            <a:r>
              <a:rPr lang="en-US" sz="1100" u="sng" dirty="0" smtClean="0"/>
              <a:t>130.4(D)(</a:t>
            </a:r>
            <a:r>
              <a:rPr lang="en-US" sz="1100" u="sng" dirty="0"/>
              <a:t>1), </a:t>
            </a:r>
            <a:r>
              <a:rPr lang="en-US" sz="1100" u="sng" dirty="0" smtClean="0"/>
              <a:t>130.4(D)(</a:t>
            </a:r>
            <a:r>
              <a:rPr lang="en-US" sz="1100" u="sng" dirty="0"/>
              <a:t>2), and </a:t>
            </a:r>
            <a:r>
              <a:rPr lang="en-US" sz="1100" u="sng" dirty="0" smtClean="0"/>
              <a:t>130.4(D)(</a:t>
            </a:r>
            <a:r>
              <a:rPr lang="en-US" sz="1100" u="sng" dirty="0"/>
              <a:t>3)</a:t>
            </a:r>
            <a:r>
              <a:rPr lang="en-US" sz="1100" dirty="0"/>
              <a:t> shall be used to protect the uninsulated body parts.</a:t>
            </a:r>
          </a:p>
          <a:p>
            <a:pPr marL="0" indent="0">
              <a:buNone/>
            </a:pPr>
            <a:r>
              <a:rPr lang="en-US" sz="1100" dirty="0"/>
              <a:t>(2) The energized electrical conductors or circuit part operating at 50 volts or more are insulated from the qualified person and from any other conductive object at a different potential.</a:t>
            </a:r>
          </a:p>
          <a:p>
            <a:pPr marL="0" indent="0">
              <a:buNone/>
            </a:pPr>
            <a:r>
              <a:rPr lang="en-US" sz="1100" dirty="0"/>
              <a:t>(3) The qualified person is insulated from any other conductive </a:t>
            </a:r>
            <a:r>
              <a:rPr lang="en-US" sz="1100" dirty="0" smtClean="0"/>
              <a:t>object.</a:t>
            </a:r>
            <a:endParaRPr lang="en-US" sz="11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59</a:t>
            </a:fld>
            <a:endParaRPr lang="en-US" dirty="0"/>
          </a:p>
        </p:txBody>
      </p:sp>
    </p:spTree>
    <p:extLst>
      <p:ext uri="{BB962C8B-B14F-4D97-AF65-F5344CB8AC3E}">
        <p14:creationId xmlns:p14="http://schemas.microsoft.com/office/powerpoint/2010/main" val="3147728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0"/>
            <a:ext cx="8229600" cy="2819400"/>
          </a:xfrm>
        </p:spPr>
        <p:txBody>
          <a:bodyPr anchor="t">
            <a:normAutofit/>
          </a:bodyPr>
          <a:lstStyle/>
          <a:p>
            <a:pPr algn="l"/>
            <a:r>
              <a:rPr lang="en-US" sz="2400" dirty="0" smtClean="0"/>
              <a:t>Global Change Document: Provides accuracy and harmonizes term with other standards addressing risk and hazards.  The common practice of referring to HRC numbers as Categories will now accurately reflect the PPE category from Table 130.7(C)(16).</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p:txBody>
          <a:bodyPr/>
          <a:lstStyle/>
          <a:p>
            <a:r>
              <a:rPr lang="en-US" strike="sngStrike" dirty="0" smtClean="0"/>
              <a:t>Hazard Risk Category</a:t>
            </a:r>
          </a:p>
          <a:p>
            <a:pPr marL="0" indent="0">
              <a:buNone/>
            </a:pPr>
            <a:endParaRPr lang="en-US" strike="sngStrike" dirty="0" smtClean="0"/>
          </a:p>
          <a:p>
            <a:r>
              <a:rPr lang="en-US" strike="sngStrike" dirty="0" smtClean="0"/>
              <a:t>HRC</a:t>
            </a:r>
          </a:p>
        </p:txBody>
      </p:sp>
      <p:sp>
        <p:nvSpPr>
          <p:cNvPr id="8" name="Content Placeholder 7"/>
          <p:cNvSpPr>
            <a:spLocks noGrp="1"/>
          </p:cNvSpPr>
          <p:nvPr>
            <p:ph sz="quarter" idx="4"/>
          </p:nvPr>
        </p:nvSpPr>
        <p:spPr/>
        <p:txBody>
          <a:bodyPr/>
          <a:lstStyle/>
          <a:p>
            <a:r>
              <a:rPr lang="en-US" u="sng" dirty="0" smtClean="0"/>
              <a:t>Arc flash PPE category</a:t>
            </a:r>
          </a:p>
          <a:p>
            <a:r>
              <a:rPr lang="en-US" dirty="0" smtClean="0"/>
              <a:t>Eliminates term from standard</a:t>
            </a:r>
            <a:endParaRPr lang="en-US" dirty="0"/>
          </a:p>
        </p:txBody>
      </p:sp>
      <p:sp>
        <p:nvSpPr>
          <p:cNvPr id="11" name="Slide Number Placeholder 10"/>
          <p:cNvSpPr>
            <a:spLocks noGrp="1"/>
          </p:cNvSpPr>
          <p:nvPr>
            <p:ph type="sldNum" sz="quarter" idx="12"/>
          </p:nvPr>
        </p:nvSpPr>
        <p:spPr/>
        <p:txBody>
          <a:bodyPr/>
          <a:lstStyle/>
          <a:p>
            <a:fld id="{3730A866-3DAE-4EE5-B7C5-FF5650D5BC01}" type="slidenum">
              <a:rPr lang="en-US" smtClean="0"/>
              <a:t>6</a:t>
            </a:fld>
            <a:endParaRPr lang="en-US"/>
          </a:p>
        </p:txBody>
      </p:sp>
    </p:spTree>
    <p:extLst>
      <p:ext uri="{BB962C8B-B14F-4D97-AF65-F5344CB8AC3E}">
        <p14:creationId xmlns:p14="http://schemas.microsoft.com/office/powerpoint/2010/main" val="42619639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ChangeArrowheads="1"/>
          </p:cNvSpPr>
          <p:nvPr/>
        </p:nvSpPr>
        <p:spPr bwMode="auto">
          <a:xfrm>
            <a:off x="276225" y="655638"/>
            <a:ext cx="8867775" cy="1096962"/>
          </a:xfrm>
          <a:prstGeom prst="rect">
            <a:avLst/>
          </a:prstGeom>
          <a:noFill/>
          <a:ln>
            <a:noFill/>
          </a:ln>
          <a:effectLst>
            <a:outerShdw dist="53882"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09" tIns="65305" rIns="130609" bIns="65305"/>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endParaRPr lang="en-US" altLang="en-US"/>
          </a:p>
        </p:txBody>
      </p:sp>
      <p:sp>
        <p:nvSpPr>
          <p:cNvPr id="7" name="Slide Number Placeholder 6"/>
          <p:cNvSpPr>
            <a:spLocks noGrp="1"/>
          </p:cNvSpPr>
          <p:nvPr>
            <p:ph type="sldNum" sz="quarter" idx="10"/>
          </p:nvPr>
        </p:nvSpPr>
        <p:spPr/>
        <p:txBody>
          <a:bodyPr/>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pPr eaLnBrk="1" hangingPunct="1"/>
            <a:fld id="{AB9BC5B7-E77C-4618-B071-59FFE0036A1F}" type="slidenum">
              <a:rPr lang="en-US" altLang="en-US" sz="1400" b="0">
                <a:solidFill>
                  <a:srgbClr val="00007E"/>
                </a:solidFill>
                <a:latin typeface="Calibri" panose="020F0502020204030204" pitchFamily="34" charset="0"/>
              </a:rPr>
              <a:pPr eaLnBrk="1" hangingPunct="1"/>
              <a:t>60</a:t>
            </a:fld>
            <a:endParaRPr lang="en-US" altLang="en-US" sz="1400" b="0">
              <a:solidFill>
                <a:srgbClr val="00007E"/>
              </a:solidFill>
              <a:latin typeface="Calibri" panose="020F0502020204030204" pitchFamily="34" charset="0"/>
            </a:endParaRPr>
          </a:p>
        </p:txBody>
      </p:sp>
      <p:grpSp>
        <p:nvGrpSpPr>
          <p:cNvPr id="193541" name="Group 10"/>
          <p:cNvGrpSpPr>
            <a:grpSpLocks/>
          </p:cNvGrpSpPr>
          <p:nvPr/>
        </p:nvGrpSpPr>
        <p:grpSpPr bwMode="auto">
          <a:xfrm>
            <a:off x="1738312" y="609600"/>
            <a:ext cx="5943600" cy="5867400"/>
            <a:chOff x="1400916" y="1019909"/>
            <a:chExt cx="6762009" cy="6580279"/>
          </a:xfrm>
        </p:grpSpPr>
        <p:pic>
          <p:nvPicPr>
            <p:cNvPr id="193542"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0916" y="1019909"/>
              <a:ext cx="6618392" cy="402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7632" y="5217355"/>
              <a:ext cx="6695293" cy="23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2971800" y="0"/>
            <a:ext cx="3962400" cy="461665"/>
          </a:xfrm>
          <a:prstGeom prst="rect">
            <a:avLst/>
          </a:prstGeom>
          <a:noFill/>
        </p:spPr>
        <p:txBody>
          <a:bodyPr wrap="square" rtlCol="0">
            <a:spAutoFit/>
          </a:bodyPr>
          <a:lstStyle/>
          <a:p>
            <a:pPr lvl="0">
              <a:spcBef>
                <a:spcPts val="250"/>
              </a:spcBef>
              <a:buClr>
                <a:srgbClr val="F07F09"/>
              </a:buClr>
              <a:buSzPct val="80000"/>
            </a:pPr>
            <a:r>
              <a:rPr lang="en-US" sz="2400" b="1" dirty="0">
                <a:solidFill>
                  <a:prstClr val="black"/>
                </a:solidFill>
              </a:rPr>
              <a:t>2012 NFPA 70E®</a:t>
            </a:r>
          </a:p>
        </p:txBody>
      </p:sp>
    </p:spTree>
    <p:extLst>
      <p:ext uri="{BB962C8B-B14F-4D97-AF65-F5344CB8AC3E}">
        <p14:creationId xmlns:p14="http://schemas.microsoft.com/office/powerpoint/2010/main" val="2815855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ChangeArrowheads="1"/>
          </p:cNvSpPr>
          <p:nvPr/>
        </p:nvSpPr>
        <p:spPr bwMode="auto">
          <a:xfrm>
            <a:off x="276225" y="655638"/>
            <a:ext cx="8867775" cy="1096962"/>
          </a:xfrm>
          <a:prstGeom prst="rect">
            <a:avLst/>
          </a:prstGeom>
          <a:noFill/>
          <a:ln>
            <a:noFill/>
          </a:ln>
          <a:effectLst>
            <a:outerShdw dist="53882"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09" tIns="65305" rIns="130609" bIns="65305"/>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endParaRPr lang="en-US" altLang="en-US"/>
          </a:p>
        </p:txBody>
      </p:sp>
      <p:sp>
        <p:nvSpPr>
          <p:cNvPr id="7" name="Slide Number Placeholder 6"/>
          <p:cNvSpPr>
            <a:spLocks noGrp="1"/>
          </p:cNvSpPr>
          <p:nvPr>
            <p:ph type="sldNum" sz="quarter" idx="10"/>
          </p:nvPr>
        </p:nvSpPr>
        <p:spPr/>
        <p:txBody>
          <a:bodyPr/>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pPr eaLnBrk="1" hangingPunct="1"/>
            <a:fld id="{AB9BC5B7-E77C-4618-B071-59FFE0036A1F}" type="slidenum">
              <a:rPr lang="en-US" altLang="en-US" sz="1400" b="0">
                <a:solidFill>
                  <a:srgbClr val="00007E"/>
                </a:solidFill>
                <a:latin typeface="Calibri" panose="020F0502020204030204" pitchFamily="34" charset="0"/>
              </a:rPr>
              <a:pPr eaLnBrk="1" hangingPunct="1"/>
              <a:t>61</a:t>
            </a:fld>
            <a:endParaRPr lang="en-US" altLang="en-US" sz="1400" b="0">
              <a:solidFill>
                <a:srgbClr val="00007E"/>
              </a:solidFill>
              <a:latin typeface="Calibri" panose="020F0502020204030204" pitchFamily="34" charset="0"/>
            </a:endParaRPr>
          </a:p>
        </p:txBody>
      </p:sp>
      <p:sp>
        <p:nvSpPr>
          <p:cNvPr id="3" name="TextBox 2"/>
          <p:cNvSpPr txBox="1"/>
          <p:nvPr/>
        </p:nvSpPr>
        <p:spPr>
          <a:xfrm>
            <a:off x="2877892" y="2103"/>
            <a:ext cx="3962400" cy="461665"/>
          </a:xfrm>
          <a:prstGeom prst="rect">
            <a:avLst/>
          </a:prstGeom>
          <a:noFill/>
        </p:spPr>
        <p:txBody>
          <a:bodyPr wrap="square" rtlCol="0">
            <a:spAutoFit/>
          </a:bodyPr>
          <a:lstStyle/>
          <a:p>
            <a:pPr lvl="0">
              <a:spcBef>
                <a:spcPts val="250"/>
              </a:spcBef>
              <a:buClr>
                <a:srgbClr val="F07F09"/>
              </a:buClr>
              <a:buSzPct val="80000"/>
            </a:pPr>
            <a:r>
              <a:rPr lang="en-US" sz="2400" b="1" dirty="0" smtClean="0">
                <a:solidFill>
                  <a:prstClr val="black"/>
                </a:solidFill>
              </a:rPr>
              <a:t>2015 </a:t>
            </a:r>
            <a:r>
              <a:rPr lang="en-US" sz="2400" b="1" dirty="0">
                <a:solidFill>
                  <a:prstClr val="black"/>
                </a:solidFill>
              </a:rPr>
              <a:t>NFPA 70E®</a:t>
            </a:r>
          </a:p>
        </p:txBody>
      </p:sp>
      <p:pic>
        <p:nvPicPr>
          <p:cNvPr id="193538" name="Picture 193537"/>
          <p:cNvPicPr>
            <a:picLocks noChangeAspect="1"/>
          </p:cNvPicPr>
          <p:nvPr/>
        </p:nvPicPr>
        <p:blipFill>
          <a:blip r:embed="rId3"/>
          <a:stretch>
            <a:fillRect/>
          </a:stretch>
        </p:blipFill>
        <p:spPr>
          <a:xfrm>
            <a:off x="2230457" y="369332"/>
            <a:ext cx="5257270" cy="5925105"/>
          </a:xfrm>
          <a:prstGeom prst="rect">
            <a:avLst/>
          </a:prstGeom>
        </p:spPr>
      </p:pic>
    </p:spTree>
    <p:extLst>
      <p:ext uri="{BB962C8B-B14F-4D97-AF65-F5344CB8AC3E}">
        <p14:creationId xmlns:p14="http://schemas.microsoft.com/office/powerpoint/2010/main" val="15806454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320" y="5785484"/>
            <a:ext cx="7802880" cy="691516"/>
          </a:xfrm>
        </p:spPr>
        <p:txBody>
          <a:bodyPr anchor="t">
            <a:noAutofit/>
          </a:bodyPr>
          <a:lstStyle/>
          <a:p>
            <a:r>
              <a:rPr lang="en-US" sz="2000" dirty="0" smtClean="0"/>
              <a:t>Notes revised to account for 240 volt systems and clarification of existing language.</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207131"/>
            <a:ext cx="3931920" cy="4657409"/>
          </a:xfrm>
        </p:spPr>
        <p:txBody>
          <a:bodyPr>
            <a:noAutofit/>
          </a:bodyPr>
          <a:lstStyle/>
          <a:p>
            <a:pPr marL="0" indent="0">
              <a:buNone/>
            </a:pPr>
            <a:r>
              <a:rPr lang="en-US" sz="1200" b="1" dirty="0" smtClean="0"/>
              <a:t>Table 130.4(C)(a)</a:t>
            </a:r>
          </a:p>
          <a:p>
            <a:pPr marL="0" indent="0">
              <a:buNone/>
            </a:pPr>
            <a:endParaRPr lang="en-US" sz="1200" b="1" dirty="0"/>
          </a:p>
          <a:p>
            <a:pPr marL="0" indent="0">
              <a:buNone/>
            </a:pPr>
            <a:r>
              <a:rPr lang="en-US" sz="1200" dirty="0"/>
              <a:t>Note: For arc flash boundary, see 130.5(A).</a:t>
            </a:r>
          </a:p>
          <a:p>
            <a:pPr marL="0" indent="0">
              <a:buNone/>
            </a:pPr>
            <a:r>
              <a:rPr lang="en-US" sz="1200" baseline="30000" dirty="0"/>
              <a:t>a</a:t>
            </a:r>
            <a:r>
              <a:rPr lang="en-US" sz="1200" dirty="0"/>
              <a:t> For single-phase systems, select the range that is equal to the system’s maximum phase-to-ground </a:t>
            </a:r>
            <a:r>
              <a:rPr lang="en-US" sz="1200" dirty="0" smtClean="0"/>
              <a:t>voltage multiplied </a:t>
            </a:r>
            <a:r>
              <a:rPr lang="en-US" sz="1200" dirty="0"/>
              <a:t>by 1.732.</a:t>
            </a:r>
          </a:p>
          <a:p>
            <a:pPr marL="0" indent="0">
              <a:buNone/>
            </a:pPr>
            <a:r>
              <a:rPr lang="en-US" sz="1200" baseline="30000" dirty="0"/>
              <a:t>b</a:t>
            </a:r>
            <a:r>
              <a:rPr lang="en-US" sz="1200" dirty="0"/>
              <a:t> See definition in Article 100 and text in 130.4(D)(2) and Annex C for elaboration.</a:t>
            </a:r>
          </a:p>
          <a:p>
            <a:pPr marL="0" indent="0">
              <a:buNone/>
            </a:pPr>
            <a:r>
              <a:rPr lang="en-US" sz="1200" baseline="30000" dirty="0" smtClean="0"/>
              <a:t>C </a:t>
            </a:r>
            <a:r>
              <a:rPr lang="en-US" sz="1200" dirty="0" smtClean="0"/>
              <a:t>This </a:t>
            </a:r>
            <a:r>
              <a:rPr lang="en-US" sz="1200" dirty="0"/>
              <a:t>term describes a condition in which the distance between the conductor and a person is not under </a:t>
            </a:r>
            <a:r>
              <a:rPr lang="en-US" sz="1200" dirty="0" smtClean="0"/>
              <a:t>the control </a:t>
            </a:r>
            <a:r>
              <a:rPr lang="en-US" sz="1200" dirty="0"/>
              <a:t>of the person. The term is normally applied to overhead line conductors supported by poles.</a:t>
            </a:r>
            <a:endParaRPr lang="en-US" sz="1200" b="1" dirty="0" smtClean="0"/>
          </a:p>
        </p:txBody>
      </p:sp>
      <p:sp>
        <p:nvSpPr>
          <p:cNvPr id="8" name="Content Placeholder 7"/>
          <p:cNvSpPr>
            <a:spLocks noGrp="1"/>
          </p:cNvSpPr>
          <p:nvPr>
            <p:ph sz="quarter" idx="4"/>
          </p:nvPr>
        </p:nvSpPr>
        <p:spPr>
          <a:xfrm>
            <a:off x="4743055" y="1207132"/>
            <a:ext cx="3931920" cy="4657409"/>
          </a:xfrm>
        </p:spPr>
        <p:txBody>
          <a:bodyPr>
            <a:noAutofit/>
          </a:bodyPr>
          <a:lstStyle/>
          <a:p>
            <a:pPr marL="0" indent="0">
              <a:buNone/>
            </a:pPr>
            <a:r>
              <a:rPr lang="en-US" sz="1200" b="1" dirty="0" smtClean="0"/>
              <a:t>Table 130.4(D)(a)</a:t>
            </a:r>
          </a:p>
          <a:p>
            <a:pPr marL="0" indent="0">
              <a:buNone/>
            </a:pPr>
            <a:endParaRPr lang="en-US" sz="1200" b="1" dirty="0"/>
          </a:p>
          <a:p>
            <a:pPr marL="0" indent="0">
              <a:buNone/>
            </a:pPr>
            <a:r>
              <a:rPr lang="en-US" sz="1200" dirty="0"/>
              <a:t>Note (1): For arc flash boundary see 130.5(A).</a:t>
            </a:r>
          </a:p>
          <a:p>
            <a:pPr marL="0" indent="0">
              <a:buNone/>
            </a:pPr>
            <a:r>
              <a:rPr lang="en-US" sz="1200" u="sng" dirty="0"/>
              <a:t>Note (2): All dimensions are distance from exposed energized electrical conductors or circuit part to employee</a:t>
            </a:r>
          </a:p>
          <a:p>
            <a:pPr marL="0" indent="0">
              <a:buNone/>
            </a:pPr>
            <a:r>
              <a:rPr lang="en-US" sz="1200" baseline="30000" dirty="0"/>
              <a:t>a</a:t>
            </a:r>
            <a:r>
              <a:rPr lang="en-US" sz="1200" dirty="0"/>
              <a:t> For single-phase systems </a:t>
            </a:r>
            <a:r>
              <a:rPr lang="en-US" sz="1200" u="sng" dirty="0"/>
              <a:t>above 250V,</a:t>
            </a:r>
            <a:r>
              <a:rPr lang="en-US" sz="1200" dirty="0"/>
              <a:t> select the range that is equal to the system’s maximum phase-to-ground voltage multiplied by 1.732.</a:t>
            </a:r>
          </a:p>
          <a:p>
            <a:pPr marL="0" indent="0">
              <a:buNone/>
            </a:pPr>
            <a:r>
              <a:rPr lang="en-US" sz="1200" baseline="30000" dirty="0"/>
              <a:t>b</a:t>
            </a:r>
            <a:r>
              <a:rPr lang="en-US" sz="1200" dirty="0"/>
              <a:t> See definition in Article 100 and text in 130.4(D)(2) and Informative Annex C for elaboration.</a:t>
            </a:r>
          </a:p>
          <a:p>
            <a:pPr marL="0" indent="0">
              <a:buNone/>
            </a:pPr>
            <a:r>
              <a:rPr lang="en-US" sz="1200" i="1" u="sng" baseline="30000" dirty="0"/>
              <a:t>c</a:t>
            </a:r>
            <a:r>
              <a:rPr lang="en-US" sz="1200" i="1" u="sng" dirty="0"/>
              <a:t> Exposed movable conductors </a:t>
            </a:r>
            <a:r>
              <a:rPr lang="en-US" sz="1200" dirty="0"/>
              <a:t>describes a condition in which the distance between the conductor and a person is not under the control of the person.  The term is normally applied to overhead line conductors supported by poles.</a:t>
            </a:r>
          </a:p>
          <a:p>
            <a:pPr marL="0" indent="0">
              <a:buNone/>
            </a:pPr>
            <a:r>
              <a:rPr lang="en-US" sz="1200" u="sng" baseline="30000" dirty="0"/>
              <a:t>d</a:t>
            </a:r>
            <a:r>
              <a:rPr lang="en-US" sz="1200" u="sng" dirty="0"/>
              <a:t> This includes circuits where the exposure does not exceed 120V nominal.</a:t>
            </a:r>
          </a:p>
          <a:p>
            <a:pPr marL="0" indent="0">
              <a:buNone/>
            </a:pPr>
            <a:endParaRPr lang="en-US" sz="11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t>62</a:t>
            </a:fld>
            <a:endParaRPr lang="en-US" dirty="0"/>
          </a:p>
        </p:txBody>
      </p:sp>
    </p:spTree>
    <p:extLst>
      <p:ext uri="{BB962C8B-B14F-4D97-AF65-F5344CB8AC3E}">
        <p14:creationId xmlns:p14="http://schemas.microsoft.com/office/powerpoint/2010/main" val="1694156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725" y="1154113"/>
            <a:ext cx="7723188"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0" name="Rectangle 3"/>
          <p:cNvSpPr>
            <a:spLocks noChangeArrowheads="1"/>
          </p:cNvSpPr>
          <p:nvPr/>
        </p:nvSpPr>
        <p:spPr bwMode="auto">
          <a:xfrm>
            <a:off x="276225" y="655638"/>
            <a:ext cx="8867775" cy="1096962"/>
          </a:xfrm>
          <a:prstGeom prst="rect">
            <a:avLst/>
          </a:prstGeom>
          <a:noFill/>
          <a:ln>
            <a:noFill/>
          </a:ln>
          <a:effectLst>
            <a:outerShdw dist="53882"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09" tIns="65305" rIns="130609" bIns="65305"/>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pPr fontAlgn="base">
              <a:spcBef>
                <a:spcPct val="0"/>
              </a:spcBef>
              <a:spcAft>
                <a:spcPct val="0"/>
              </a:spcAft>
            </a:pPr>
            <a:endParaRPr lang="en-US" altLang="en-US" smtClean="0">
              <a:solidFill>
                <a:srgbClr val="CC0000"/>
              </a:solidFill>
            </a:endParaRPr>
          </a:p>
        </p:txBody>
      </p:sp>
      <p:sp>
        <p:nvSpPr>
          <p:cNvPr id="6" name="Slide Number Placeholder 5"/>
          <p:cNvSpPr>
            <a:spLocks noGrp="1"/>
          </p:cNvSpPr>
          <p:nvPr>
            <p:ph type="sldNum" sz="quarter" idx="10"/>
          </p:nvPr>
        </p:nvSpPr>
        <p:spPr/>
        <p:txBody>
          <a:bodyPr/>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pPr eaLnBrk="1" hangingPunct="1"/>
            <a:fld id="{A59444FB-C902-4D38-AF7B-0145964106B6}" type="slidenum">
              <a:rPr lang="en-US" altLang="en-US" sz="1400" b="0">
                <a:solidFill>
                  <a:srgbClr val="00007E"/>
                </a:solidFill>
                <a:latin typeface="Calibri" panose="020F0502020204030204" pitchFamily="34" charset="0"/>
              </a:rPr>
              <a:pPr eaLnBrk="1" hangingPunct="1"/>
              <a:t>63</a:t>
            </a:fld>
            <a:endParaRPr lang="en-US" altLang="en-US" sz="1400" b="0">
              <a:solidFill>
                <a:srgbClr val="00007E"/>
              </a:solidFill>
              <a:latin typeface="Calibri" panose="020F0502020204030204" pitchFamily="34" charset="0"/>
            </a:endParaRPr>
          </a:p>
        </p:txBody>
      </p:sp>
      <p:sp>
        <p:nvSpPr>
          <p:cNvPr id="3" name="TextBox 2"/>
          <p:cNvSpPr txBox="1"/>
          <p:nvPr/>
        </p:nvSpPr>
        <p:spPr>
          <a:xfrm>
            <a:off x="2895600" y="-30823"/>
            <a:ext cx="3429000" cy="461665"/>
          </a:xfrm>
          <a:prstGeom prst="rect">
            <a:avLst/>
          </a:prstGeom>
          <a:noFill/>
        </p:spPr>
        <p:txBody>
          <a:bodyPr wrap="square" rtlCol="0">
            <a:spAutoFit/>
          </a:bodyPr>
          <a:lstStyle/>
          <a:p>
            <a:pPr lvl="0">
              <a:spcBef>
                <a:spcPts val="250"/>
              </a:spcBef>
              <a:buClr>
                <a:srgbClr val="F07F09"/>
              </a:buClr>
              <a:buSzPct val="80000"/>
            </a:pPr>
            <a:r>
              <a:rPr lang="en-US" sz="2400" b="1" dirty="0">
                <a:solidFill>
                  <a:prstClr val="black"/>
                </a:solidFill>
                <a:latin typeface="Verdana"/>
              </a:rPr>
              <a:t>2012 NFPA 70E®</a:t>
            </a:r>
          </a:p>
        </p:txBody>
      </p:sp>
    </p:spTree>
    <p:extLst>
      <p:ext uri="{BB962C8B-B14F-4D97-AF65-F5344CB8AC3E}">
        <p14:creationId xmlns:p14="http://schemas.microsoft.com/office/powerpoint/2010/main" val="13896995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ChangeArrowheads="1"/>
          </p:cNvSpPr>
          <p:nvPr/>
        </p:nvSpPr>
        <p:spPr bwMode="auto">
          <a:xfrm>
            <a:off x="276225" y="655638"/>
            <a:ext cx="8867775" cy="1096962"/>
          </a:xfrm>
          <a:prstGeom prst="rect">
            <a:avLst/>
          </a:prstGeom>
          <a:noFill/>
          <a:ln>
            <a:noFill/>
          </a:ln>
          <a:effectLst>
            <a:outerShdw dist="53882"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09" tIns="65305" rIns="130609" bIns="65305"/>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endParaRPr lang="en-US" altLang="en-US"/>
          </a:p>
        </p:txBody>
      </p:sp>
      <p:sp>
        <p:nvSpPr>
          <p:cNvPr id="7" name="Slide Number Placeholder 6"/>
          <p:cNvSpPr>
            <a:spLocks noGrp="1"/>
          </p:cNvSpPr>
          <p:nvPr>
            <p:ph type="sldNum" sz="quarter" idx="10"/>
          </p:nvPr>
        </p:nvSpPr>
        <p:spPr/>
        <p:txBody>
          <a:bodyPr/>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pPr eaLnBrk="1" hangingPunct="1"/>
            <a:fld id="{AB9BC5B7-E77C-4618-B071-59FFE0036A1F}" type="slidenum">
              <a:rPr lang="en-US" altLang="en-US" sz="1400" b="0">
                <a:solidFill>
                  <a:srgbClr val="00007E"/>
                </a:solidFill>
                <a:latin typeface="Calibri" panose="020F0502020204030204" pitchFamily="34" charset="0"/>
              </a:rPr>
              <a:pPr eaLnBrk="1" hangingPunct="1"/>
              <a:t>64</a:t>
            </a:fld>
            <a:endParaRPr lang="en-US" altLang="en-US" sz="1400" b="0">
              <a:solidFill>
                <a:srgbClr val="00007E"/>
              </a:solidFill>
              <a:latin typeface="Calibri" panose="020F0502020204030204" pitchFamily="34" charset="0"/>
            </a:endParaRPr>
          </a:p>
        </p:txBody>
      </p:sp>
      <p:sp>
        <p:nvSpPr>
          <p:cNvPr id="3" name="TextBox 2"/>
          <p:cNvSpPr txBox="1"/>
          <p:nvPr/>
        </p:nvSpPr>
        <p:spPr>
          <a:xfrm>
            <a:off x="2971800" y="0"/>
            <a:ext cx="3962400" cy="461665"/>
          </a:xfrm>
          <a:prstGeom prst="rect">
            <a:avLst/>
          </a:prstGeom>
          <a:noFill/>
        </p:spPr>
        <p:txBody>
          <a:bodyPr wrap="square" rtlCol="0">
            <a:spAutoFit/>
          </a:bodyPr>
          <a:lstStyle/>
          <a:p>
            <a:pPr lvl="0">
              <a:spcBef>
                <a:spcPts val="250"/>
              </a:spcBef>
              <a:buClr>
                <a:srgbClr val="F07F09"/>
              </a:buClr>
              <a:buSzPct val="80000"/>
            </a:pPr>
            <a:r>
              <a:rPr lang="en-US" sz="2400" b="1" dirty="0" smtClean="0">
                <a:solidFill>
                  <a:prstClr val="black"/>
                </a:solidFill>
                <a:latin typeface="Verdana"/>
              </a:rPr>
              <a:t>2015 </a:t>
            </a:r>
            <a:r>
              <a:rPr lang="en-US" sz="2400" b="1" dirty="0">
                <a:solidFill>
                  <a:prstClr val="black"/>
                </a:solidFill>
                <a:latin typeface="Verdana"/>
              </a:rPr>
              <a:t>NFPA 70E®</a:t>
            </a:r>
          </a:p>
        </p:txBody>
      </p:sp>
      <p:pic>
        <p:nvPicPr>
          <p:cNvPr id="21" name="Picture 20"/>
          <p:cNvPicPr>
            <a:picLocks noChangeAspect="1"/>
          </p:cNvPicPr>
          <p:nvPr/>
        </p:nvPicPr>
        <p:blipFill>
          <a:blip r:embed="rId3"/>
          <a:stretch>
            <a:fillRect/>
          </a:stretch>
        </p:blipFill>
        <p:spPr>
          <a:xfrm>
            <a:off x="1580072" y="897337"/>
            <a:ext cx="5983855" cy="5063325"/>
          </a:xfrm>
          <a:prstGeom prst="rect">
            <a:avLst/>
          </a:prstGeom>
        </p:spPr>
      </p:pic>
    </p:spTree>
    <p:extLst>
      <p:ext uri="{BB962C8B-B14F-4D97-AF65-F5344CB8AC3E}">
        <p14:creationId xmlns:p14="http://schemas.microsoft.com/office/powerpoint/2010/main" val="35308415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785484"/>
            <a:ext cx="8382000" cy="691516"/>
          </a:xfrm>
        </p:spPr>
        <p:txBody>
          <a:bodyPr anchor="t">
            <a:noAutofit/>
          </a:bodyPr>
          <a:lstStyle/>
          <a:p>
            <a:r>
              <a:rPr lang="en-US" sz="2000" dirty="0" smtClean="0"/>
              <a:t>Section reformatted for readability. Exception and requirement for incident energy determination relocated</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1207131"/>
            <a:ext cx="3931920" cy="4657409"/>
          </a:xfrm>
        </p:spPr>
        <p:txBody>
          <a:bodyPr>
            <a:noAutofit/>
          </a:bodyPr>
          <a:lstStyle/>
          <a:p>
            <a:pPr marL="0" indent="0">
              <a:buNone/>
            </a:pPr>
            <a:r>
              <a:rPr lang="en-US" sz="1200" b="1" dirty="0"/>
              <a:t>130.5 Arc Flash Hazard Analysis. </a:t>
            </a:r>
            <a:r>
              <a:rPr lang="en-US" sz="1200" dirty="0"/>
              <a:t>An arc flash </a:t>
            </a:r>
            <a:r>
              <a:rPr lang="en-US" sz="1200" dirty="0" smtClean="0"/>
              <a:t>hazard analysis </a:t>
            </a:r>
            <a:r>
              <a:rPr lang="en-US" sz="1200" dirty="0"/>
              <a:t>shall determine the arc flash boundary, the </a:t>
            </a:r>
            <a:r>
              <a:rPr lang="en-US" sz="1200" dirty="0" smtClean="0"/>
              <a:t>incident energy </a:t>
            </a:r>
            <a:r>
              <a:rPr lang="en-US" sz="1200" dirty="0"/>
              <a:t>at the working distance, and the personal </a:t>
            </a:r>
            <a:r>
              <a:rPr lang="en-US" sz="1200" dirty="0" smtClean="0"/>
              <a:t>protective equipment </a:t>
            </a:r>
            <a:r>
              <a:rPr lang="en-US" sz="1200" dirty="0"/>
              <a:t>that people within the arc flash boundary </a:t>
            </a:r>
            <a:r>
              <a:rPr lang="en-US" sz="1200" dirty="0" smtClean="0"/>
              <a:t>shall use. </a:t>
            </a:r>
          </a:p>
          <a:p>
            <a:pPr marL="0" indent="0">
              <a:buNone/>
            </a:pPr>
            <a:endParaRPr lang="en-US" sz="1200" dirty="0" smtClean="0"/>
          </a:p>
          <a:p>
            <a:pPr marL="0" indent="0">
              <a:buNone/>
            </a:pPr>
            <a:r>
              <a:rPr lang="en-US" sz="1200" dirty="0" smtClean="0"/>
              <a:t>The </a:t>
            </a:r>
            <a:r>
              <a:rPr lang="en-US" sz="1200" dirty="0"/>
              <a:t>arc flash hazard analysis shall be updated when </a:t>
            </a:r>
            <a:r>
              <a:rPr lang="en-US" sz="1200" dirty="0" smtClean="0"/>
              <a:t>a major </a:t>
            </a:r>
            <a:r>
              <a:rPr lang="en-US" sz="1200" dirty="0"/>
              <a:t>modification or renovation takes place. It shall </a:t>
            </a:r>
            <a:r>
              <a:rPr lang="en-US" sz="1200" dirty="0" smtClean="0"/>
              <a:t>be reviewed </a:t>
            </a:r>
            <a:r>
              <a:rPr lang="en-US" sz="1200" dirty="0"/>
              <a:t>periodically, not to exceed 5 years, to account </a:t>
            </a:r>
            <a:r>
              <a:rPr lang="en-US" sz="1200" dirty="0" smtClean="0"/>
              <a:t>for changes </a:t>
            </a:r>
            <a:r>
              <a:rPr lang="en-US" sz="1200" dirty="0"/>
              <a:t>in the electrical distribution system that could </a:t>
            </a:r>
            <a:r>
              <a:rPr lang="en-US" sz="1200" dirty="0" smtClean="0"/>
              <a:t>affect the </a:t>
            </a:r>
            <a:r>
              <a:rPr lang="en-US" sz="1200" dirty="0"/>
              <a:t>results of the arc flash hazard </a:t>
            </a:r>
            <a:r>
              <a:rPr lang="en-US" sz="1200" dirty="0" smtClean="0"/>
              <a:t>analysis. </a:t>
            </a:r>
          </a:p>
          <a:p>
            <a:pPr marL="0" indent="0">
              <a:buNone/>
            </a:pPr>
            <a:endParaRPr lang="en-US" sz="1200" dirty="0" smtClean="0"/>
          </a:p>
          <a:p>
            <a:pPr marL="0" indent="0">
              <a:buNone/>
            </a:pPr>
            <a:r>
              <a:rPr lang="en-US" sz="1200" dirty="0" smtClean="0"/>
              <a:t>The </a:t>
            </a:r>
            <a:r>
              <a:rPr lang="en-US" sz="1200" dirty="0"/>
              <a:t>arc flash hazard analysis shall take into </a:t>
            </a:r>
            <a:r>
              <a:rPr lang="en-US" sz="1200" dirty="0" smtClean="0"/>
              <a:t>consideration the </a:t>
            </a:r>
            <a:r>
              <a:rPr lang="en-US" sz="1200" dirty="0"/>
              <a:t>design of the overcurrent protective device and </a:t>
            </a:r>
            <a:r>
              <a:rPr lang="en-US" sz="1200" dirty="0" smtClean="0"/>
              <a:t>its opening </a:t>
            </a:r>
            <a:r>
              <a:rPr lang="en-US" sz="1200" dirty="0"/>
              <a:t>time, including its condition of maintenance.</a:t>
            </a:r>
          </a:p>
          <a:p>
            <a:pPr marL="0" indent="0">
              <a:buNone/>
            </a:pPr>
            <a:r>
              <a:rPr lang="en-US" sz="1200" i="1" dirty="0"/>
              <a:t>Exception: The requirements of 130.7(C)(15) </a:t>
            </a:r>
            <a:r>
              <a:rPr lang="en-US" sz="1200" i="1" dirty="0" smtClean="0"/>
              <a:t>and 130.7(C</a:t>
            </a:r>
            <a:r>
              <a:rPr lang="en-US" sz="1200" i="1" dirty="0"/>
              <a:t>)(16) shall be permitted to be used in lieu of </a:t>
            </a:r>
            <a:r>
              <a:rPr lang="en-US" sz="1200" i="1" dirty="0" smtClean="0"/>
              <a:t>determining the </a:t>
            </a:r>
            <a:r>
              <a:rPr lang="en-US" sz="1200" i="1" dirty="0"/>
              <a:t>incident energy at the working distance.</a:t>
            </a:r>
            <a:endParaRPr lang="en-US" sz="1200" b="1" dirty="0" smtClean="0"/>
          </a:p>
        </p:txBody>
      </p:sp>
      <p:sp>
        <p:nvSpPr>
          <p:cNvPr id="8" name="Content Placeholder 7"/>
          <p:cNvSpPr>
            <a:spLocks noGrp="1"/>
          </p:cNvSpPr>
          <p:nvPr>
            <p:ph sz="quarter" idx="4"/>
          </p:nvPr>
        </p:nvSpPr>
        <p:spPr>
          <a:xfrm>
            <a:off x="4743055" y="1207132"/>
            <a:ext cx="3931920" cy="4657409"/>
          </a:xfrm>
        </p:spPr>
        <p:txBody>
          <a:bodyPr>
            <a:noAutofit/>
          </a:bodyPr>
          <a:lstStyle/>
          <a:p>
            <a:pPr marL="0" indent="0">
              <a:buNone/>
            </a:pPr>
            <a:r>
              <a:rPr lang="en-US" sz="1200" b="1" dirty="0"/>
              <a:t>130.5 </a:t>
            </a:r>
            <a:r>
              <a:rPr lang="en-US" sz="1200" b="1" u="sng" dirty="0"/>
              <a:t>Arc Flash </a:t>
            </a:r>
            <a:r>
              <a:rPr lang="en-US" sz="1200" b="1" u="sng" dirty="0" smtClean="0"/>
              <a:t>Risk Assessment. </a:t>
            </a:r>
            <a:r>
              <a:rPr lang="en-US" sz="1200" u="sng" dirty="0"/>
              <a:t>An arc flash </a:t>
            </a:r>
            <a:r>
              <a:rPr lang="en-US" sz="1200" u="sng" dirty="0" smtClean="0"/>
              <a:t>risk assessment </a:t>
            </a:r>
            <a:r>
              <a:rPr lang="en-US" sz="1200" u="sng" dirty="0"/>
              <a:t>shall </a:t>
            </a:r>
            <a:r>
              <a:rPr lang="en-US" sz="1200" u="sng" dirty="0" smtClean="0"/>
              <a:t>be performed and shall:</a:t>
            </a:r>
          </a:p>
          <a:p>
            <a:pPr marL="228600" indent="-228600">
              <a:buFont typeface="+mj-lt"/>
              <a:buAutoNum type="arabicParenR"/>
            </a:pPr>
            <a:r>
              <a:rPr lang="en-US" sz="1200" u="sng" dirty="0" smtClean="0"/>
              <a:t>Determine if an arc flash hazard exists.  If an arc flash hazard exists, the risk assessment shall determine:</a:t>
            </a:r>
          </a:p>
          <a:p>
            <a:pPr marL="512064" lvl="1" indent="-228600">
              <a:buFont typeface="+mj-lt"/>
              <a:buAutoNum type="alphaLcPeriod"/>
            </a:pPr>
            <a:r>
              <a:rPr lang="en-US" sz="1200" u="sng" dirty="0" smtClean="0"/>
              <a:t>Appropriate safety-related work practices </a:t>
            </a:r>
          </a:p>
          <a:p>
            <a:pPr marL="512064" lvl="1" indent="-228600">
              <a:buFont typeface="+mj-lt"/>
              <a:buAutoNum type="alphaLcPeriod"/>
            </a:pPr>
            <a:r>
              <a:rPr lang="en-US" sz="1200" dirty="0" smtClean="0"/>
              <a:t>The arc flash boundary</a:t>
            </a:r>
          </a:p>
          <a:p>
            <a:pPr marL="512064" lvl="1" indent="-228600">
              <a:buFont typeface="+mj-lt"/>
              <a:buAutoNum type="alphaLcPeriod"/>
            </a:pPr>
            <a:r>
              <a:rPr lang="en-US" sz="1200" dirty="0" smtClean="0"/>
              <a:t>The PPE to be used within the arc flash boundary</a:t>
            </a:r>
          </a:p>
          <a:p>
            <a:pPr marL="228600" indent="-228600">
              <a:buFont typeface="+mj-lt"/>
              <a:buAutoNum type="arabicParenR"/>
            </a:pPr>
            <a:r>
              <a:rPr lang="en-US" sz="1200" dirty="0" smtClean="0"/>
              <a:t>Be </a:t>
            </a:r>
            <a:r>
              <a:rPr lang="en-US" sz="1200" dirty="0"/>
              <a:t>updated when a major modification or renovation takes place. It shall be reviewed periodically, </a:t>
            </a:r>
            <a:r>
              <a:rPr lang="en-US" sz="1200" u="sng" dirty="0" smtClean="0"/>
              <a:t>at intervals </a:t>
            </a:r>
            <a:r>
              <a:rPr lang="en-US" sz="1200" dirty="0" smtClean="0"/>
              <a:t>not </a:t>
            </a:r>
            <a:r>
              <a:rPr lang="en-US" sz="1200" dirty="0"/>
              <a:t>to exceed 5 years, to account for changes in the electrical distribution system that could affect the results of the arc flash </a:t>
            </a:r>
            <a:r>
              <a:rPr lang="en-US" sz="1200" u="sng" dirty="0" smtClean="0"/>
              <a:t>risk assessment.</a:t>
            </a:r>
            <a:r>
              <a:rPr lang="en-US" sz="1200" dirty="0" smtClean="0"/>
              <a:t> </a:t>
            </a:r>
          </a:p>
          <a:p>
            <a:pPr marL="228600" indent="-228600">
              <a:buFont typeface="+mj-lt"/>
              <a:buAutoNum type="arabicParenR"/>
            </a:pPr>
            <a:r>
              <a:rPr lang="en-US" sz="1200" dirty="0" smtClean="0"/>
              <a:t>Take </a:t>
            </a:r>
            <a:r>
              <a:rPr lang="en-US" sz="1200" dirty="0"/>
              <a:t>into consideration the design of the overcurrent protective device and its opening time, including its condition of maintenance</a:t>
            </a:r>
            <a:r>
              <a:rPr lang="en-US" sz="1200" dirty="0" smtClean="0"/>
              <a:t>.</a:t>
            </a:r>
          </a:p>
          <a:p>
            <a:r>
              <a:rPr lang="en-US" sz="1200" dirty="0" smtClean="0"/>
              <a:t> </a:t>
            </a:r>
            <a:endParaRPr lang="en-US" sz="1200" dirty="0"/>
          </a:p>
          <a:p>
            <a:pPr marL="0" indent="0">
              <a:buNone/>
            </a:pPr>
            <a:endParaRPr lang="en-US" sz="11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65</a:t>
            </a:fld>
            <a:endParaRPr lang="en-US" dirty="0">
              <a:solidFill>
                <a:srgbClr val="E3DED1">
                  <a:shade val="50000"/>
                </a:srgbClr>
              </a:solidFill>
            </a:endParaRPr>
          </a:p>
        </p:txBody>
      </p:sp>
    </p:spTree>
    <p:extLst>
      <p:ext uri="{BB962C8B-B14F-4D97-AF65-F5344CB8AC3E}">
        <p14:creationId xmlns:p14="http://schemas.microsoft.com/office/powerpoint/2010/main" val="35268442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785484"/>
            <a:ext cx="8382000" cy="691516"/>
          </a:xfrm>
        </p:spPr>
        <p:txBody>
          <a:bodyPr anchor="t">
            <a:noAutofit/>
          </a:bodyPr>
          <a:lstStyle/>
          <a:p>
            <a:r>
              <a:rPr lang="en-US" sz="2000" dirty="0" smtClean="0"/>
              <a:t>Change explains the results of not installing or maintaining equipment properly.</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42513" y="990601"/>
            <a:ext cx="3927951" cy="4959351"/>
          </a:xfrm>
        </p:spPr>
        <p:txBody>
          <a:bodyPr>
            <a:noAutofit/>
          </a:bodyPr>
          <a:lstStyle/>
          <a:p>
            <a:pPr marL="0" indent="0">
              <a:buNone/>
            </a:pPr>
            <a:endParaRPr lang="en-US" sz="1200" b="1" dirty="0" smtClean="0"/>
          </a:p>
          <a:p>
            <a:pPr marL="0" indent="0">
              <a:buNone/>
            </a:pPr>
            <a:r>
              <a:rPr lang="en-US" sz="1800" b="1" dirty="0" smtClean="0"/>
              <a:t>130.5 </a:t>
            </a:r>
            <a:r>
              <a:rPr lang="en-US" sz="1800" b="1" dirty="0"/>
              <a:t>Arc Flash Hazard Analysis. </a:t>
            </a:r>
            <a:r>
              <a:rPr lang="en-US" sz="1800" dirty="0"/>
              <a:t>Informational </a:t>
            </a:r>
            <a:r>
              <a:rPr lang="en-US" sz="1800" dirty="0" smtClean="0"/>
              <a:t> Note </a:t>
            </a:r>
            <a:r>
              <a:rPr lang="en-US" sz="1800" dirty="0"/>
              <a:t>No. 1: Improper or inadequate </a:t>
            </a:r>
            <a:r>
              <a:rPr lang="en-US" sz="1800" dirty="0" smtClean="0"/>
              <a:t>maintenance can </a:t>
            </a:r>
            <a:r>
              <a:rPr lang="en-US" sz="1800" dirty="0"/>
              <a:t>result in increased opening time of the </a:t>
            </a:r>
            <a:r>
              <a:rPr lang="en-US" sz="1800" dirty="0" smtClean="0"/>
              <a:t>overcurrent protective </a:t>
            </a:r>
            <a:r>
              <a:rPr lang="en-US" sz="1800" dirty="0"/>
              <a:t>device, thus increasing the incident energy.</a:t>
            </a:r>
          </a:p>
          <a:p>
            <a:pPr marL="0" indent="0">
              <a:buNone/>
            </a:pPr>
            <a:endParaRPr lang="en-US" sz="1200" b="1" dirty="0" smtClean="0"/>
          </a:p>
        </p:txBody>
      </p:sp>
      <p:sp>
        <p:nvSpPr>
          <p:cNvPr id="8" name="Content Placeholder 7"/>
          <p:cNvSpPr>
            <a:spLocks noGrp="1"/>
          </p:cNvSpPr>
          <p:nvPr>
            <p:ph sz="quarter" idx="4"/>
          </p:nvPr>
        </p:nvSpPr>
        <p:spPr>
          <a:xfrm>
            <a:off x="4743055" y="1207132"/>
            <a:ext cx="3931920" cy="4657409"/>
          </a:xfrm>
        </p:spPr>
        <p:txBody>
          <a:bodyPr>
            <a:noAutofit/>
          </a:bodyPr>
          <a:lstStyle/>
          <a:p>
            <a:pPr marL="0" indent="0">
              <a:buNone/>
            </a:pPr>
            <a:r>
              <a:rPr lang="en-US" sz="1800" b="1" dirty="0"/>
              <a:t>130.5 Arc Flash </a:t>
            </a:r>
            <a:r>
              <a:rPr lang="en-US" sz="1800" b="1" u="sng" dirty="0" smtClean="0"/>
              <a:t>Risk Assessment.</a:t>
            </a:r>
            <a:r>
              <a:rPr lang="en-US" sz="1800" b="1" dirty="0" smtClean="0"/>
              <a:t> </a:t>
            </a:r>
            <a:r>
              <a:rPr lang="en-US" sz="1800" dirty="0"/>
              <a:t>Informational  Note No. 1: Improper or inadequate maintenance can result in increased opening time of the overcurrent protective device, thus increasing the incident energy</a:t>
            </a:r>
            <a:r>
              <a:rPr lang="en-US" sz="1800" dirty="0" smtClean="0"/>
              <a:t>.</a:t>
            </a:r>
            <a:r>
              <a:rPr lang="en-US" sz="1800" u="sng" dirty="0" smtClean="0"/>
              <a:t>  Where equipment is not properly installed or maintained, PPE selection based on incident energy analysis or the PPE category method may not provide adequate protection from arc flash hazards.</a:t>
            </a:r>
            <a:endParaRPr lang="en-US" sz="1800" dirty="0"/>
          </a:p>
          <a:p>
            <a:pPr marL="0" indent="0">
              <a:buNone/>
            </a:pPr>
            <a:endParaRPr lang="en-US" sz="1200" dirty="0"/>
          </a:p>
          <a:p>
            <a:pPr marL="0" indent="0">
              <a:buNone/>
            </a:pPr>
            <a:endParaRPr lang="en-US" sz="11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66</a:t>
            </a:fld>
            <a:endParaRPr lang="en-US" dirty="0">
              <a:solidFill>
                <a:srgbClr val="E3DED1">
                  <a:shade val="50000"/>
                </a:srgbClr>
              </a:solidFill>
            </a:endParaRPr>
          </a:p>
        </p:txBody>
      </p:sp>
    </p:spTree>
    <p:extLst>
      <p:ext uri="{BB962C8B-B14F-4D97-AF65-F5344CB8AC3E}">
        <p14:creationId xmlns:p14="http://schemas.microsoft.com/office/powerpoint/2010/main" val="22317644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785484"/>
            <a:ext cx="8382000" cy="691516"/>
          </a:xfrm>
        </p:spPr>
        <p:txBody>
          <a:bodyPr anchor="t">
            <a:noAutofit/>
          </a:bodyPr>
          <a:lstStyle/>
          <a:p>
            <a:r>
              <a:rPr lang="en-US" sz="2000" dirty="0" smtClean="0"/>
              <a:t>Wording is clarified and a new reference to Informative Annex O added.</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990601"/>
            <a:ext cx="3931920" cy="4959351"/>
          </a:xfrm>
        </p:spPr>
        <p:txBody>
          <a:bodyPr>
            <a:noAutofit/>
          </a:bodyPr>
          <a:lstStyle/>
          <a:p>
            <a:pPr marL="0" indent="0">
              <a:buNone/>
            </a:pPr>
            <a:endParaRPr lang="en-US" sz="1200" b="1" dirty="0" smtClean="0"/>
          </a:p>
          <a:p>
            <a:pPr marL="0" indent="0">
              <a:buNone/>
            </a:pPr>
            <a:r>
              <a:rPr lang="en-US" sz="1200" b="1" dirty="0" smtClean="0"/>
              <a:t>130.5 </a:t>
            </a:r>
            <a:r>
              <a:rPr lang="en-US" sz="1200" b="1" dirty="0"/>
              <a:t>Arc Flash Hazard Analysis. </a:t>
            </a:r>
            <a:endParaRPr lang="en-US" sz="1200" dirty="0"/>
          </a:p>
          <a:p>
            <a:pPr marL="0" indent="0">
              <a:buNone/>
            </a:pPr>
            <a:r>
              <a:rPr lang="en-US" sz="1200" dirty="0" smtClean="0"/>
              <a:t>Informational </a:t>
            </a:r>
            <a:r>
              <a:rPr lang="en-US" sz="1200" dirty="0"/>
              <a:t>Note No. 3: The occurrence of an </a:t>
            </a:r>
            <a:r>
              <a:rPr lang="en-US" sz="1200" dirty="0" smtClean="0"/>
              <a:t>arcing fault </a:t>
            </a:r>
            <a:r>
              <a:rPr lang="en-US" sz="1200" dirty="0"/>
              <a:t>inside an enclosure produces a variety of </a:t>
            </a:r>
            <a:r>
              <a:rPr lang="en-US" sz="1200" dirty="0" smtClean="0"/>
              <a:t>physical phenomena </a:t>
            </a:r>
            <a:r>
              <a:rPr lang="en-US" sz="1200" dirty="0"/>
              <a:t>very different from a bolted fault. For </a:t>
            </a:r>
            <a:r>
              <a:rPr lang="en-US" sz="1200" dirty="0" smtClean="0"/>
              <a:t>example, the </a:t>
            </a:r>
            <a:r>
              <a:rPr lang="en-US" sz="1200" dirty="0"/>
              <a:t>arc energy resulting from an arc developed in the </a:t>
            </a:r>
            <a:r>
              <a:rPr lang="en-US" sz="1200" dirty="0" smtClean="0"/>
              <a:t>air will </a:t>
            </a:r>
            <a:r>
              <a:rPr lang="en-US" sz="1200" dirty="0"/>
              <a:t>cause a sudden pressure increase and localized </a:t>
            </a:r>
            <a:r>
              <a:rPr lang="en-US" sz="1200" dirty="0" smtClean="0"/>
              <a:t>overheating. Equipment </a:t>
            </a:r>
            <a:r>
              <a:rPr lang="en-US" sz="1200" dirty="0"/>
              <a:t>and design practices are available </a:t>
            </a:r>
            <a:r>
              <a:rPr lang="en-US" sz="1200" dirty="0" smtClean="0"/>
              <a:t>to minimize </a:t>
            </a:r>
            <a:r>
              <a:rPr lang="en-US" sz="1200" dirty="0"/>
              <a:t>the energy levels and the number of at-risk procedures</a:t>
            </a:r>
          </a:p>
          <a:p>
            <a:pPr marL="0" indent="0">
              <a:buNone/>
            </a:pPr>
            <a:r>
              <a:rPr lang="en-US" sz="1200" dirty="0"/>
              <a:t>that require an employee to be exposed to </a:t>
            </a:r>
            <a:r>
              <a:rPr lang="en-US" sz="1200" dirty="0" smtClean="0"/>
              <a:t>high-level energy </a:t>
            </a:r>
            <a:r>
              <a:rPr lang="en-US" sz="1200" dirty="0"/>
              <a:t>sources. Proven designs such as </a:t>
            </a:r>
            <a:r>
              <a:rPr lang="en-US" sz="1200" dirty="0" smtClean="0"/>
              <a:t>arc-resistant switchgear</a:t>
            </a:r>
            <a:r>
              <a:rPr lang="en-US" sz="1200" dirty="0"/>
              <a:t>, remote racking (insertion or removal), </a:t>
            </a:r>
            <a:r>
              <a:rPr lang="en-US" sz="1200" dirty="0" smtClean="0"/>
              <a:t>remote opening </a:t>
            </a:r>
            <a:r>
              <a:rPr lang="en-US" sz="1200" dirty="0"/>
              <a:t>and closing of switching devices, high-resistance</a:t>
            </a:r>
          </a:p>
          <a:p>
            <a:pPr marL="0" indent="0">
              <a:buNone/>
            </a:pPr>
            <a:r>
              <a:rPr lang="en-US" sz="1200" dirty="0"/>
              <a:t>grounding of low-voltage and 5-kV (nominal) systems, </a:t>
            </a:r>
            <a:r>
              <a:rPr lang="en-US" sz="1200" dirty="0" smtClean="0"/>
              <a:t>current limitation</a:t>
            </a:r>
            <a:r>
              <a:rPr lang="en-US" sz="1200" dirty="0"/>
              <a:t>, and specification of covered bus or </a:t>
            </a:r>
            <a:r>
              <a:rPr lang="en-US" sz="1200" dirty="0" smtClean="0"/>
              <a:t>covered conductors </a:t>
            </a:r>
            <a:r>
              <a:rPr lang="en-US" sz="1200" dirty="0"/>
              <a:t>within equipment are techniques available </a:t>
            </a:r>
            <a:r>
              <a:rPr lang="en-US" sz="1200" dirty="0" smtClean="0"/>
              <a:t>to reduce </a:t>
            </a:r>
            <a:r>
              <a:rPr lang="en-US" sz="1200" dirty="0"/>
              <a:t>the hazard of the </a:t>
            </a:r>
            <a:r>
              <a:rPr lang="en-US" sz="1200" dirty="0" smtClean="0"/>
              <a:t>system </a:t>
            </a:r>
          </a:p>
          <a:p>
            <a:pPr marL="0" indent="0">
              <a:buNone/>
            </a:pPr>
            <a:endParaRPr lang="en-US" sz="1200" dirty="0"/>
          </a:p>
        </p:txBody>
      </p:sp>
      <p:sp>
        <p:nvSpPr>
          <p:cNvPr id="8" name="Content Placeholder 7"/>
          <p:cNvSpPr>
            <a:spLocks noGrp="1"/>
          </p:cNvSpPr>
          <p:nvPr>
            <p:ph sz="quarter" idx="4"/>
          </p:nvPr>
        </p:nvSpPr>
        <p:spPr>
          <a:xfrm>
            <a:off x="4743055" y="1207132"/>
            <a:ext cx="3931920" cy="4657409"/>
          </a:xfrm>
        </p:spPr>
        <p:txBody>
          <a:bodyPr>
            <a:noAutofit/>
          </a:bodyPr>
          <a:lstStyle/>
          <a:p>
            <a:pPr marL="0" indent="0">
              <a:buNone/>
            </a:pPr>
            <a:r>
              <a:rPr lang="en-US" sz="1200" b="1" dirty="0"/>
              <a:t>130.5 Arc Flash </a:t>
            </a:r>
            <a:r>
              <a:rPr lang="en-US" sz="1200" b="1" u="sng" dirty="0" smtClean="0"/>
              <a:t>Risk Assessment</a:t>
            </a:r>
            <a:r>
              <a:rPr lang="en-US" sz="1200" b="1" dirty="0" smtClean="0"/>
              <a:t>. </a:t>
            </a:r>
            <a:endParaRPr lang="en-US" sz="1200" dirty="0"/>
          </a:p>
          <a:p>
            <a:pPr marL="0" indent="0">
              <a:buNone/>
            </a:pPr>
            <a:r>
              <a:rPr lang="en-US" sz="1200" dirty="0"/>
              <a:t>Informational Note No. 3: The occurrence of an arcing fault inside an enclosure produces a variety of physical phenomena very different from a bolted fault. For example, the arc energy resulting from an arc developed in the air will cause a sudden pressure increase and localized overheating. Equipment and design practices are available to minimize the energy levels and the number of </a:t>
            </a:r>
            <a:r>
              <a:rPr lang="en-US" sz="1200" dirty="0" smtClean="0"/>
              <a:t>procedures that could </a:t>
            </a:r>
            <a:r>
              <a:rPr lang="en-US" sz="1200" u="sng" dirty="0" smtClean="0"/>
              <a:t>expose an employee to high levels of incident energy</a:t>
            </a:r>
            <a:r>
              <a:rPr lang="en-US" sz="1200" dirty="0" smtClean="0"/>
              <a:t>. </a:t>
            </a:r>
            <a:r>
              <a:rPr lang="en-US" sz="1200" dirty="0"/>
              <a:t>Proven designs such as arc-resistant switchgear, remote racking (insertion or removal), remote opening and closing of switching devices, high-resistance</a:t>
            </a:r>
          </a:p>
          <a:p>
            <a:pPr marL="0" indent="0">
              <a:buNone/>
            </a:pPr>
            <a:r>
              <a:rPr lang="en-US" sz="1200" dirty="0"/>
              <a:t>grounding of low-voltage and </a:t>
            </a:r>
            <a:r>
              <a:rPr lang="en-US" sz="1200" u="sng" dirty="0" smtClean="0"/>
              <a:t>5000 volts </a:t>
            </a:r>
            <a:r>
              <a:rPr lang="en-US" sz="1200" dirty="0" smtClean="0"/>
              <a:t>(nominal</a:t>
            </a:r>
            <a:r>
              <a:rPr lang="en-US" sz="1200" dirty="0"/>
              <a:t>) systems, current limitation, and specification of covered bus or covered conductors within equipment are </a:t>
            </a:r>
            <a:r>
              <a:rPr lang="en-US" sz="1200" dirty="0" smtClean="0"/>
              <a:t>available </a:t>
            </a:r>
            <a:r>
              <a:rPr lang="en-US" sz="1200" dirty="0"/>
              <a:t>to reduce </a:t>
            </a:r>
            <a:r>
              <a:rPr lang="en-US" sz="1200" u="sng" dirty="0"/>
              <a:t>the </a:t>
            </a:r>
            <a:r>
              <a:rPr lang="en-US" sz="1200" u="sng" dirty="0" smtClean="0"/>
              <a:t>risk associated with an arc flash incident.  See Informative Annex O for Safety-Related Design Requirements. </a:t>
            </a:r>
            <a:endParaRPr lang="en-US" sz="1200" u="sng" dirty="0"/>
          </a:p>
          <a:p>
            <a:pPr marL="0" indent="0">
              <a:buNone/>
            </a:pPr>
            <a:endParaRPr lang="en-US" sz="11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67</a:t>
            </a:fld>
            <a:endParaRPr lang="en-US" dirty="0">
              <a:solidFill>
                <a:srgbClr val="E3DED1">
                  <a:shade val="50000"/>
                </a:srgbClr>
              </a:solidFill>
            </a:endParaRPr>
          </a:p>
        </p:txBody>
      </p:sp>
    </p:spTree>
    <p:extLst>
      <p:ext uri="{BB962C8B-B14F-4D97-AF65-F5344CB8AC3E}">
        <p14:creationId xmlns:p14="http://schemas.microsoft.com/office/powerpoint/2010/main" val="19719015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785484"/>
            <a:ext cx="8382000" cy="691516"/>
          </a:xfrm>
        </p:spPr>
        <p:txBody>
          <a:bodyPr anchor="t">
            <a:noAutofit/>
          </a:bodyPr>
          <a:lstStyle/>
          <a:p>
            <a:r>
              <a:rPr lang="en-US" sz="2000" dirty="0" smtClean="0"/>
              <a:t>Reference to less than 240 volts removed for accuracy.</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990601"/>
            <a:ext cx="3931920" cy="4959351"/>
          </a:xfrm>
        </p:spPr>
        <p:txBody>
          <a:bodyPr>
            <a:noAutofit/>
          </a:bodyPr>
          <a:lstStyle/>
          <a:p>
            <a:pPr marL="0" indent="0">
              <a:buNone/>
            </a:pPr>
            <a:endParaRPr lang="en-US" sz="1200" b="1" dirty="0" smtClean="0"/>
          </a:p>
          <a:p>
            <a:pPr marL="0" indent="0">
              <a:buNone/>
            </a:pPr>
            <a:r>
              <a:rPr lang="en-US" sz="1800" b="1" dirty="0" smtClean="0"/>
              <a:t>130.5 </a:t>
            </a:r>
            <a:r>
              <a:rPr lang="en-US" sz="1800" b="1" dirty="0"/>
              <a:t>Arc Flash Hazard Analysis. </a:t>
            </a:r>
            <a:endParaRPr lang="en-US" sz="1800" dirty="0"/>
          </a:p>
          <a:p>
            <a:pPr marL="0" indent="0">
              <a:buNone/>
            </a:pPr>
            <a:endParaRPr lang="en-US" sz="1800" dirty="0"/>
          </a:p>
          <a:p>
            <a:pPr marL="0" indent="0">
              <a:buNone/>
            </a:pPr>
            <a:r>
              <a:rPr lang="en-US" sz="1800" dirty="0"/>
              <a:t>Informational Note No. 5: See IEEE 1584 for more </a:t>
            </a:r>
            <a:r>
              <a:rPr lang="en-US" sz="1800" dirty="0" smtClean="0"/>
              <a:t>information regarding </a:t>
            </a:r>
            <a:r>
              <a:rPr lang="en-US" sz="1800" dirty="0"/>
              <a:t>arc flash hazards for three-phase </a:t>
            </a:r>
            <a:r>
              <a:rPr lang="en-US" sz="1800" dirty="0" smtClean="0"/>
              <a:t>systems rated </a:t>
            </a:r>
            <a:r>
              <a:rPr lang="en-US" sz="1800" dirty="0"/>
              <a:t>less than 240 volts.</a:t>
            </a:r>
            <a:endParaRPr lang="en-US" sz="1800" b="1" dirty="0" smtClean="0"/>
          </a:p>
        </p:txBody>
      </p:sp>
      <p:sp>
        <p:nvSpPr>
          <p:cNvPr id="8" name="Content Placeholder 7"/>
          <p:cNvSpPr>
            <a:spLocks noGrp="1"/>
          </p:cNvSpPr>
          <p:nvPr>
            <p:ph sz="quarter" idx="4"/>
          </p:nvPr>
        </p:nvSpPr>
        <p:spPr>
          <a:xfrm>
            <a:off x="4743055" y="1207132"/>
            <a:ext cx="3931920" cy="4657409"/>
          </a:xfrm>
        </p:spPr>
        <p:txBody>
          <a:bodyPr>
            <a:noAutofit/>
          </a:bodyPr>
          <a:lstStyle/>
          <a:p>
            <a:pPr marL="0" indent="0">
              <a:buNone/>
            </a:pPr>
            <a:r>
              <a:rPr lang="en-US" sz="1800" b="1" dirty="0"/>
              <a:t>130.5 Arc Flash </a:t>
            </a:r>
            <a:r>
              <a:rPr lang="en-US" sz="1800" b="1" u="sng" dirty="0" smtClean="0"/>
              <a:t>Risk Assessment</a:t>
            </a:r>
            <a:r>
              <a:rPr lang="en-US" sz="1800" b="1" dirty="0" smtClean="0"/>
              <a:t>. </a:t>
            </a:r>
          </a:p>
          <a:p>
            <a:pPr marL="0" indent="0">
              <a:buNone/>
            </a:pPr>
            <a:endParaRPr lang="en-US" sz="1800" b="1" dirty="0"/>
          </a:p>
          <a:p>
            <a:pPr marL="0" indent="0">
              <a:buNone/>
            </a:pPr>
            <a:r>
              <a:rPr lang="en-US" sz="1800" dirty="0" smtClean="0"/>
              <a:t>Informational </a:t>
            </a:r>
            <a:r>
              <a:rPr lang="en-US" sz="1800" dirty="0"/>
              <a:t>Note No. 5: See IEEE 1584 for more information regarding arc flash hazards for three-phase </a:t>
            </a:r>
            <a:r>
              <a:rPr lang="en-US" sz="1800" dirty="0" smtClean="0"/>
              <a:t>systems.</a:t>
            </a:r>
            <a:endParaRPr lang="en-US" sz="1800" b="1" dirty="0"/>
          </a:p>
          <a:p>
            <a:pPr marL="0" indent="0">
              <a:buNone/>
            </a:pPr>
            <a:endParaRPr lang="en-US" sz="1200" dirty="0"/>
          </a:p>
          <a:p>
            <a:pPr marL="0" indent="0">
              <a:buNone/>
            </a:pPr>
            <a:endParaRPr lang="en-US" sz="11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68</a:t>
            </a:fld>
            <a:endParaRPr lang="en-US" dirty="0">
              <a:solidFill>
                <a:srgbClr val="E3DED1">
                  <a:shade val="50000"/>
                </a:srgbClr>
              </a:solidFill>
            </a:endParaRPr>
          </a:p>
        </p:txBody>
      </p:sp>
    </p:spTree>
    <p:extLst>
      <p:ext uri="{BB962C8B-B14F-4D97-AF65-F5344CB8AC3E}">
        <p14:creationId xmlns:p14="http://schemas.microsoft.com/office/powerpoint/2010/main" val="4521233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64541"/>
            <a:ext cx="8382000" cy="612459"/>
          </a:xfrm>
        </p:spPr>
        <p:txBody>
          <a:bodyPr anchor="t">
            <a:noAutofit/>
          </a:bodyPr>
          <a:lstStyle/>
          <a:p>
            <a:r>
              <a:rPr lang="en-US" sz="2000" dirty="0" smtClean="0"/>
              <a:t>Added requirement to document assessment and reformatted section.</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990601"/>
            <a:ext cx="3931920" cy="4959351"/>
          </a:xfrm>
        </p:spPr>
        <p:txBody>
          <a:bodyPr>
            <a:noAutofit/>
          </a:bodyPr>
          <a:lstStyle/>
          <a:p>
            <a:pPr marL="0" indent="0">
              <a:buNone/>
            </a:pPr>
            <a:endParaRPr lang="en-US" sz="1200" b="1" dirty="0" smtClean="0"/>
          </a:p>
          <a:p>
            <a:pPr marL="0" indent="0">
              <a:buNone/>
            </a:pPr>
            <a:r>
              <a:rPr lang="en-US" sz="1800" b="1" dirty="0" smtClean="0"/>
              <a:t>130.5 </a:t>
            </a:r>
            <a:r>
              <a:rPr lang="en-US" sz="1800" b="1" dirty="0"/>
              <a:t>Arc Flash Hazard Analysis. </a:t>
            </a:r>
            <a:endParaRPr lang="en-US" sz="1800" dirty="0"/>
          </a:p>
          <a:p>
            <a:pPr marL="0" indent="0">
              <a:buNone/>
            </a:pPr>
            <a:r>
              <a:rPr lang="en-US" sz="1800" b="1" dirty="0" smtClean="0"/>
              <a:t>(</a:t>
            </a:r>
            <a:r>
              <a:rPr lang="en-US" sz="1800" b="1" dirty="0"/>
              <a:t>A) Arc Flash Boundary.</a:t>
            </a:r>
            <a:r>
              <a:rPr lang="en-US" sz="1800" dirty="0"/>
              <a:t> The arc flash boundary for systems</a:t>
            </a:r>
          </a:p>
          <a:p>
            <a:pPr marL="0" indent="0">
              <a:buNone/>
            </a:pPr>
            <a:r>
              <a:rPr lang="en-US" sz="1800" dirty="0"/>
              <a:t>50 volts and greater shall be the distance at which </a:t>
            </a:r>
            <a:r>
              <a:rPr lang="en-US" sz="1800" dirty="0" smtClean="0"/>
              <a:t>the incident </a:t>
            </a:r>
            <a:r>
              <a:rPr lang="en-US" sz="1800" dirty="0"/>
              <a:t>energy equals 5 J/cm</a:t>
            </a:r>
            <a:r>
              <a:rPr lang="en-US" sz="1800" baseline="30000" dirty="0"/>
              <a:t>2</a:t>
            </a:r>
            <a:r>
              <a:rPr lang="en-US" sz="1800" dirty="0"/>
              <a:t> (1.2 </a:t>
            </a:r>
            <a:r>
              <a:rPr lang="en-US" sz="1800" dirty="0" err="1"/>
              <a:t>cal</a:t>
            </a:r>
            <a:r>
              <a:rPr lang="en-US" sz="1800" dirty="0"/>
              <a:t>/cm</a:t>
            </a:r>
            <a:r>
              <a:rPr lang="en-US" sz="1800" baseline="30000" dirty="0"/>
              <a:t>2</a:t>
            </a:r>
            <a:r>
              <a:rPr lang="en-US" sz="1800" dirty="0"/>
              <a:t>).</a:t>
            </a:r>
          </a:p>
          <a:p>
            <a:pPr marL="0" indent="0">
              <a:buNone/>
            </a:pPr>
            <a:r>
              <a:rPr lang="en-US" sz="1400" dirty="0"/>
              <a:t>Informational Note: </a:t>
            </a:r>
            <a:r>
              <a:rPr lang="en-US" sz="1400" dirty="0" smtClean="0"/>
              <a:t>For information </a:t>
            </a:r>
            <a:r>
              <a:rPr lang="en-US" sz="1400" dirty="0"/>
              <a:t>on estimating the </a:t>
            </a:r>
            <a:r>
              <a:rPr lang="en-US" sz="1400" dirty="0" smtClean="0"/>
              <a:t>arc flash </a:t>
            </a:r>
            <a:r>
              <a:rPr lang="en-US" sz="1400" dirty="0"/>
              <a:t>boundary, see Annex D.</a:t>
            </a:r>
            <a:endParaRPr lang="en-US" sz="1400" b="1" dirty="0" smtClean="0"/>
          </a:p>
        </p:txBody>
      </p:sp>
      <p:sp>
        <p:nvSpPr>
          <p:cNvPr id="8" name="Content Placeholder 7"/>
          <p:cNvSpPr>
            <a:spLocks noGrp="1"/>
          </p:cNvSpPr>
          <p:nvPr>
            <p:ph sz="quarter" idx="4"/>
          </p:nvPr>
        </p:nvSpPr>
        <p:spPr>
          <a:xfrm>
            <a:off x="4743055" y="1207132"/>
            <a:ext cx="3931920" cy="4657409"/>
          </a:xfrm>
        </p:spPr>
        <p:txBody>
          <a:bodyPr>
            <a:noAutofit/>
          </a:bodyPr>
          <a:lstStyle/>
          <a:p>
            <a:pPr marL="0" indent="0">
              <a:buNone/>
            </a:pPr>
            <a:r>
              <a:rPr lang="en-US" sz="1600" b="1" dirty="0"/>
              <a:t>130.5 Arc Flash </a:t>
            </a:r>
            <a:r>
              <a:rPr lang="en-US" sz="1600" b="1" u="sng" dirty="0" smtClean="0"/>
              <a:t>Risk Assessment</a:t>
            </a:r>
            <a:r>
              <a:rPr lang="en-US" sz="1600" b="1" dirty="0" smtClean="0"/>
              <a:t>. </a:t>
            </a:r>
          </a:p>
          <a:p>
            <a:pPr marL="0" indent="0">
              <a:buNone/>
            </a:pPr>
            <a:r>
              <a:rPr lang="en-US" sz="1600" b="1" dirty="0" smtClean="0"/>
              <a:t>(A) </a:t>
            </a:r>
            <a:r>
              <a:rPr lang="en-US" sz="1600" b="1" u="sng" dirty="0" smtClean="0"/>
              <a:t>Documentation</a:t>
            </a:r>
            <a:r>
              <a:rPr lang="en-US" sz="1600" b="1" dirty="0" smtClean="0"/>
              <a:t>.</a:t>
            </a:r>
            <a:r>
              <a:rPr lang="en-US" sz="1600" dirty="0" smtClean="0"/>
              <a:t> </a:t>
            </a:r>
            <a:r>
              <a:rPr lang="en-US" sz="1600" u="sng" dirty="0"/>
              <a:t>The </a:t>
            </a:r>
            <a:r>
              <a:rPr lang="en-US" sz="1600" u="sng" dirty="0" smtClean="0"/>
              <a:t>results of the arc flash risk assessment shall be documented.</a:t>
            </a:r>
          </a:p>
          <a:p>
            <a:pPr marL="0" indent="0">
              <a:buNone/>
            </a:pPr>
            <a:r>
              <a:rPr lang="en-US" sz="1600" b="1" dirty="0" smtClean="0"/>
              <a:t>(B) </a:t>
            </a:r>
            <a:r>
              <a:rPr lang="en-US" sz="1600" b="1" u="sng" dirty="0" smtClean="0"/>
              <a:t>Arc Flash Boundary</a:t>
            </a:r>
            <a:r>
              <a:rPr lang="en-US" sz="1600" b="1" dirty="0" smtClean="0"/>
              <a:t>. </a:t>
            </a:r>
          </a:p>
          <a:p>
            <a:pPr marL="342900" indent="-342900">
              <a:buFont typeface="+mj-lt"/>
              <a:buAutoNum type="arabicParenR"/>
            </a:pPr>
            <a:r>
              <a:rPr lang="en-US" sz="1600" dirty="0" smtClean="0"/>
              <a:t>The arc flash boundary shall be the distance at </a:t>
            </a:r>
            <a:r>
              <a:rPr lang="en-US" sz="1600" dirty="0"/>
              <a:t>which the incident energy equals 5 J/cm</a:t>
            </a:r>
            <a:r>
              <a:rPr lang="en-US" sz="1600" baseline="30000" dirty="0"/>
              <a:t>2</a:t>
            </a:r>
            <a:r>
              <a:rPr lang="en-US" sz="1600" dirty="0"/>
              <a:t> (1.2 </a:t>
            </a:r>
            <a:r>
              <a:rPr lang="en-US" sz="1600" dirty="0" err="1"/>
              <a:t>cal</a:t>
            </a:r>
            <a:r>
              <a:rPr lang="en-US" sz="1600" dirty="0"/>
              <a:t>/cm</a:t>
            </a:r>
            <a:r>
              <a:rPr lang="en-US" sz="1600" baseline="30000" dirty="0"/>
              <a:t>2</a:t>
            </a:r>
            <a:r>
              <a:rPr lang="en-US" sz="1600" dirty="0"/>
              <a:t>).</a:t>
            </a:r>
          </a:p>
          <a:p>
            <a:pPr marL="0" indent="0">
              <a:buNone/>
            </a:pPr>
            <a:r>
              <a:rPr lang="en-US" sz="1400" dirty="0"/>
              <a:t>Informational Note: For information on estimating the arc flash boundary, see Annex D</a:t>
            </a:r>
            <a:r>
              <a:rPr lang="en-US" sz="1400" dirty="0" smtClean="0"/>
              <a:t>.</a:t>
            </a:r>
          </a:p>
          <a:p>
            <a:pPr marL="342900" indent="-342900">
              <a:buFont typeface="+mj-lt"/>
              <a:buAutoNum type="arabicParenR" startAt="2"/>
            </a:pPr>
            <a:r>
              <a:rPr lang="en-US" sz="1600" u="sng" dirty="0" smtClean="0"/>
              <a:t>The arc flash boundary shall be permitted to be determined by Table 130.7(C)(15)(A)(b) or Table 130.7(C)(15)(B), when the requirements of these tables apply.</a:t>
            </a:r>
            <a:endParaRPr lang="en-US" sz="1600" u="sng" dirty="0"/>
          </a:p>
          <a:p>
            <a:pPr marL="0" indent="0">
              <a:buNone/>
            </a:pPr>
            <a:endParaRPr lang="en-US" sz="1200" dirty="0"/>
          </a:p>
          <a:p>
            <a:pPr marL="0" indent="0">
              <a:buNone/>
            </a:pPr>
            <a:endParaRPr lang="en-US" sz="11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69</a:t>
            </a:fld>
            <a:endParaRPr lang="en-US" dirty="0">
              <a:solidFill>
                <a:srgbClr val="E3DED1">
                  <a:shade val="50000"/>
                </a:srgbClr>
              </a:solidFill>
            </a:endParaRPr>
          </a:p>
        </p:txBody>
      </p:sp>
    </p:spTree>
    <p:extLst>
      <p:ext uri="{BB962C8B-B14F-4D97-AF65-F5344CB8AC3E}">
        <p14:creationId xmlns:p14="http://schemas.microsoft.com/office/powerpoint/2010/main" val="268235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447600"/>
            <a:ext cx="8183880" cy="1051560"/>
          </a:xfrm>
        </p:spPr>
        <p:txBody>
          <a:bodyPr/>
          <a:lstStyle/>
          <a:p>
            <a:r>
              <a:rPr lang="en-US" dirty="0" smtClean="0"/>
              <a:t>PPE Categories</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lstStyle/>
          <a:p>
            <a:endParaRPr lang="en-US"/>
          </a:p>
        </p:txBody>
      </p:sp>
      <p:pic>
        <p:nvPicPr>
          <p:cNvPr id="8" name="Content Placeholder 7"/>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2438400" y="1494391"/>
            <a:ext cx="3985527" cy="4022725"/>
          </a:xfrm>
        </p:spPr>
      </p:pic>
      <p:pic>
        <p:nvPicPr>
          <p:cNvPr id="9" name="Content Placeholder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2438400" y="1251967"/>
            <a:ext cx="3930650" cy="201300"/>
          </a:xfrm>
        </p:spPr>
      </p:pic>
      <p:sp>
        <p:nvSpPr>
          <p:cNvPr id="7" name="Slide Number Placeholder 6"/>
          <p:cNvSpPr>
            <a:spLocks noGrp="1"/>
          </p:cNvSpPr>
          <p:nvPr>
            <p:ph type="sldNum" sz="quarter" idx="12"/>
          </p:nvPr>
        </p:nvSpPr>
        <p:spPr/>
        <p:txBody>
          <a:bodyPr/>
          <a:lstStyle/>
          <a:p>
            <a:fld id="{3730A866-3DAE-4EE5-B7C5-FF5650D5BC01}" type="slidenum">
              <a:rPr lang="en-US" smtClean="0"/>
              <a:t>7</a:t>
            </a:fld>
            <a:endParaRPr lang="en-US"/>
          </a:p>
        </p:txBody>
      </p:sp>
    </p:spTree>
    <p:extLst>
      <p:ext uri="{BB962C8B-B14F-4D97-AF65-F5344CB8AC3E}">
        <p14:creationId xmlns:p14="http://schemas.microsoft.com/office/powerpoint/2010/main" val="32465879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64541"/>
            <a:ext cx="8382000" cy="612459"/>
          </a:xfrm>
        </p:spPr>
        <p:txBody>
          <a:bodyPr anchor="t">
            <a:noAutofit/>
          </a:bodyPr>
          <a:lstStyle/>
          <a:p>
            <a:r>
              <a:rPr lang="en-US" sz="2000" dirty="0" smtClean="0"/>
              <a:t>Added greater emphasis to requirement that both analysis methods are not permitted simultaneously.</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990601"/>
            <a:ext cx="3931920" cy="4959351"/>
          </a:xfrm>
        </p:spPr>
        <p:txBody>
          <a:bodyPr>
            <a:noAutofit/>
          </a:bodyPr>
          <a:lstStyle/>
          <a:p>
            <a:pPr marL="0" indent="0">
              <a:buNone/>
            </a:pPr>
            <a:endParaRPr lang="en-US" sz="1200" b="1" dirty="0" smtClean="0"/>
          </a:p>
          <a:p>
            <a:pPr marL="0" indent="0">
              <a:buNone/>
            </a:pPr>
            <a:r>
              <a:rPr lang="en-US" sz="1100" b="1" dirty="0" smtClean="0"/>
              <a:t>130.5 </a:t>
            </a:r>
            <a:r>
              <a:rPr lang="en-US" sz="1100" b="1" dirty="0"/>
              <a:t>Arc Flash Hazard Analysis. </a:t>
            </a:r>
            <a:endParaRPr lang="en-US" sz="1100" dirty="0"/>
          </a:p>
          <a:p>
            <a:pPr marL="0" indent="0">
              <a:buNone/>
            </a:pPr>
            <a:r>
              <a:rPr lang="en-US" sz="1100" b="1" dirty="0"/>
              <a:t>(B) Protective Clothing and Other Personal </a:t>
            </a:r>
            <a:r>
              <a:rPr lang="en-US" sz="1100" b="1" dirty="0" smtClean="0"/>
              <a:t>Protective Equipment </a:t>
            </a:r>
            <a:r>
              <a:rPr lang="en-US" sz="1100" b="1" dirty="0"/>
              <a:t>(PPE) for Application with an Arc </a:t>
            </a:r>
            <a:r>
              <a:rPr lang="en-US" sz="1100" b="1" dirty="0" smtClean="0"/>
              <a:t>Flash Hazard </a:t>
            </a:r>
            <a:r>
              <a:rPr lang="en-US" sz="1100" b="1" dirty="0"/>
              <a:t>Analysis. </a:t>
            </a:r>
            <a:r>
              <a:rPr lang="en-US" sz="1100" dirty="0"/>
              <a:t>Where it has been determined that </a:t>
            </a:r>
            <a:r>
              <a:rPr lang="en-US" sz="1100" dirty="0" smtClean="0"/>
              <a:t>work will </a:t>
            </a:r>
            <a:r>
              <a:rPr lang="en-US" sz="1100" dirty="0"/>
              <a:t>be performed within the arc flash boundary, one of </a:t>
            </a:r>
            <a:r>
              <a:rPr lang="en-US" sz="1100" dirty="0" smtClean="0"/>
              <a:t>the following </a:t>
            </a:r>
            <a:r>
              <a:rPr lang="en-US" sz="1100" dirty="0"/>
              <a:t>methods shall be used for the selection of </a:t>
            </a:r>
            <a:r>
              <a:rPr lang="en-US" sz="1100" dirty="0" smtClean="0"/>
              <a:t>protective clothing </a:t>
            </a:r>
            <a:r>
              <a:rPr lang="en-US" sz="1100" dirty="0"/>
              <a:t>and other personal protective equipment (PPE):</a:t>
            </a:r>
          </a:p>
          <a:p>
            <a:pPr marL="0" indent="0">
              <a:buNone/>
            </a:pPr>
            <a:r>
              <a:rPr lang="en-US" sz="1100" b="1" dirty="0"/>
              <a:t>(1) Incident Energy Analysis. </a:t>
            </a:r>
            <a:r>
              <a:rPr lang="en-US" sz="1100" dirty="0"/>
              <a:t>The incident </a:t>
            </a:r>
            <a:r>
              <a:rPr lang="en-US" sz="1100" dirty="0" smtClean="0"/>
              <a:t>energy analysis shall </a:t>
            </a:r>
            <a:r>
              <a:rPr lang="en-US" sz="1100" dirty="0"/>
              <a:t>determine, and the employer shall document, </a:t>
            </a:r>
            <a:r>
              <a:rPr lang="en-US" sz="1100" dirty="0" smtClean="0"/>
              <a:t>the incident </a:t>
            </a:r>
            <a:r>
              <a:rPr lang="en-US" sz="1100" dirty="0"/>
              <a:t>energy exposure of the worker (in calories </a:t>
            </a:r>
            <a:r>
              <a:rPr lang="en-US" sz="1100" dirty="0" smtClean="0"/>
              <a:t>per square </a:t>
            </a:r>
            <a:r>
              <a:rPr lang="en-US" sz="1100" dirty="0"/>
              <a:t>centimeter). The incident energy exposure </a:t>
            </a:r>
            <a:r>
              <a:rPr lang="en-US" sz="1100" dirty="0" smtClean="0"/>
              <a:t>level shall </a:t>
            </a:r>
            <a:r>
              <a:rPr lang="en-US" sz="1100" dirty="0"/>
              <a:t>be based on the working distance of the </a:t>
            </a:r>
            <a:r>
              <a:rPr lang="en-US" sz="1100" dirty="0" smtClean="0"/>
              <a:t>employee’s face </a:t>
            </a:r>
            <a:r>
              <a:rPr lang="en-US" sz="1100" dirty="0"/>
              <a:t>and chest areas from a prospective arc </a:t>
            </a:r>
            <a:r>
              <a:rPr lang="en-US" sz="1100" dirty="0" smtClean="0"/>
              <a:t>source for </a:t>
            </a:r>
            <a:r>
              <a:rPr lang="en-US" sz="1100" dirty="0"/>
              <a:t>the specific task to be performed. Arc-rated </a:t>
            </a:r>
            <a:r>
              <a:rPr lang="en-US" sz="1100" dirty="0" smtClean="0"/>
              <a:t>clothing and </a:t>
            </a:r>
            <a:r>
              <a:rPr lang="en-US" sz="1100" dirty="0"/>
              <a:t>other PPE shall be used by the employee based </a:t>
            </a:r>
            <a:r>
              <a:rPr lang="en-US" sz="1100" dirty="0" smtClean="0"/>
              <a:t>on the </a:t>
            </a:r>
            <a:r>
              <a:rPr lang="en-US" sz="1100" dirty="0"/>
              <a:t>incident energy exposure associated with the </a:t>
            </a:r>
            <a:r>
              <a:rPr lang="en-US" sz="1100" dirty="0" smtClean="0"/>
              <a:t>specific task</a:t>
            </a:r>
            <a:r>
              <a:rPr lang="en-US" sz="1100" dirty="0"/>
              <a:t>. Recognizing that incident energy increases </a:t>
            </a:r>
            <a:r>
              <a:rPr lang="en-US" sz="1100" dirty="0" smtClean="0"/>
              <a:t>as the </a:t>
            </a:r>
            <a:r>
              <a:rPr lang="en-US" sz="1100" dirty="0"/>
              <a:t>distance from the arc flash decreases, </a:t>
            </a:r>
            <a:r>
              <a:rPr lang="en-US" sz="1100" dirty="0" smtClean="0"/>
              <a:t>additional PPE </a:t>
            </a:r>
            <a:r>
              <a:rPr lang="en-US" sz="1100" dirty="0"/>
              <a:t>shall be used for any parts of the body that </a:t>
            </a:r>
            <a:r>
              <a:rPr lang="en-US" sz="1100" dirty="0" smtClean="0"/>
              <a:t>are closer </a:t>
            </a:r>
            <a:r>
              <a:rPr lang="en-US" sz="1100" dirty="0"/>
              <a:t>than the distance at which the incident </a:t>
            </a:r>
            <a:r>
              <a:rPr lang="en-US" sz="1100" dirty="0" smtClean="0"/>
              <a:t>energy was </a:t>
            </a:r>
            <a:r>
              <a:rPr lang="en-US" sz="1100" dirty="0"/>
              <a:t>determined.</a:t>
            </a:r>
            <a:endParaRPr lang="en-US" sz="1100" b="1" dirty="0" smtClean="0"/>
          </a:p>
        </p:txBody>
      </p:sp>
      <p:sp>
        <p:nvSpPr>
          <p:cNvPr id="8" name="Content Placeholder 7"/>
          <p:cNvSpPr>
            <a:spLocks noGrp="1"/>
          </p:cNvSpPr>
          <p:nvPr>
            <p:ph sz="quarter" idx="4"/>
          </p:nvPr>
        </p:nvSpPr>
        <p:spPr>
          <a:xfrm>
            <a:off x="4743055" y="1207132"/>
            <a:ext cx="3931920" cy="4657409"/>
          </a:xfrm>
        </p:spPr>
        <p:txBody>
          <a:bodyPr>
            <a:noAutofit/>
          </a:bodyPr>
          <a:lstStyle/>
          <a:p>
            <a:pPr marL="0" indent="0">
              <a:buNone/>
            </a:pPr>
            <a:r>
              <a:rPr lang="en-US" sz="1100" b="1" dirty="0"/>
              <a:t>130.5 Arc Flash </a:t>
            </a:r>
            <a:r>
              <a:rPr lang="en-US" sz="1100" b="1" dirty="0" smtClean="0"/>
              <a:t>Risk Assessment. </a:t>
            </a:r>
          </a:p>
          <a:p>
            <a:pPr marL="0" indent="0">
              <a:buNone/>
            </a:pPr>
            <a:r>
              <a:rPr lang="en-US" sz="1100" b="1" dirty="0" smtClean="0"/>
              <a:t>(C) </a:t>
            </a:r>
            <a:r>
              <a:rPr lang="en-US" sz="1100" b="1" u="sng" dirty="0" smtClean="0"/>
              <a:t>Arc Flash PPE</a:t>
            </a:r>
            <a:r>
              <a:rPr lang="en-US" sz="1100" b="1" dirty="0" smtClean="0"/>
              <a:t>.</a:t>
            </a:r>
            <a:r>
              <a:rPr lang="en-US" sz="1100" dirty="0" smtClean="0"/>
              <a:t> </a:t>
            </a:r>
            <a:r>
              <a:rPr lang="en-US" sz="1100" u="sng" dirty="0" smtClean="0"/>
              <a:t>One of the following methods shall be used for the selection of PPE.  Either, but not both, methods shall be permitted to be used on the same piece of equipment.  The results of an incident energy analysis to specify an arc flash PPE Category in Table 130.7(C)(16) shall not be permitted.</a:t>
            </a:r>
            <a:endParaRPr lang="en-US" sz="1100" dirty="0" smtClean="0"/>
          </a:p>
          <a:p>
            <a:pPr marL="0" indent="0">
              <a:buNone/>
            </a:pPr>
            <a:r>
              <a:rPr lang="en-US" sz="1100" b="1" dirty="0" smtClean="0"/>
              <a:t>(1) </a:t>
            </a:r>
            <a:r>
              <a:rPr lang="en-US" sz="1100" b="1" u="sng" dirty="0" smtClean="0"/>
              <a:t>Incident Energy Analysis Method</a:t>
            </a:r>
            <a:r>
              <a:rPr lang="en-US" sz="1100" b="1" dirty="0" smtClean="0"/>
              <a:t>. </a:t>
            </a:r>
            <a:r>
              <a:rPr lang="en-US" sz="1100" dirty="0"/>
              <a:t>The incident energy exposure level shall be based on the working distance of the employee’s face and chest areas from a prospective arc source for the specific task to be performed. Arc-rated clothing and other PPE shall be used by the employee based on the incident energy exposure associated with the specific task. Recognizing that incident energy increases as the distance from the arc flash decreases, additional PPE shall be used for any parts of the body that are closer than the distance at which the incident energy was determined.</a:t>
            </a:r>
            <a:endParaRPr lang="en-US" sz="1100" b="1" dirty="0" smtClean="0"/>
          </a:p>
          <a:p>
            <a:pPr marL="0" indent="0">
              <a:buNone/>
            </a:pPr>
            <a:endParaRPr lang="en-US" sz="11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70</a:t>
            </a:fld>
            <a:endParaRPr lang="en-US" dirty="0">
              <a:solidFill>
                <a:srgbClr val="E3DED1">
                  <a:shade val="50000"/>
                </a:srgbClr>
              </a:solidFill>
            </a:endParaRPr>
          </a:p>
        </p:txBody>
      </p:sp>
    </p:spTree>
    <p:extLst>
      <p:ext uri="{BB962C8B-B14F-4D97-AF65-F5344CB8AC3E}">
        <p14:creationId xmlns:p14="http://schemas.microsoft.com/office/powerpoint/2010/main" val="30174722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64541"/>
            <a:ext cx="8382000" cy="612459"/>
          </a:xfrm>
        </p:spPr>
        <p:txBody>
          <a:bodyPr anchor="t">
            <a:noAutofit/>
          </a:bodyPr>
          <a:lstStyle/>
          <a:p>
            <a:r>
              <a:rPr lang="en-US" sz="2000" dirty="0" smtClean="0"/>
              <a:t>Revisions reflect new approach to use of tables for selection of arc flash PPE.</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38545" y="990601"/>
            <a:ext cx="3931920" cy="4959351"/>
          </a:xfrm>
        </p:spPr>
        <p:txBody>
          <a:bodyPr>
            <a:noAutofit/>
          </a:bodyPr>
          <a:lstStyle/>
          <a:p>
            <a:pPr marL="0" indent="0">
              <a:buNone/>
            </a:pPr>
            <a:endParaRPr lang="en-US" sz="1200" b="1" dirty="0" smtClean="0"/>
          </a:p>
          <a:p>
            <a:pPr marL="0" indent="0">
              <a:buNone/>
            </a:pPr>
            <a:r>
              <a:rPr lang="en-US" sz="1800" b="1" dirty="0" smtClean="0"/>
              <a:t>130.5 </a:t>
            </a:r>
            <a:r>
              <a:rPr lang="en-US" sz="1800" b="1" dirty="0"/>
              <a:t>Arc Flash Hazard Analysis. </a:t>
            </a:r>
            <a:endParaRPr lang="en-US" sz="1800" dirty="0"/>
          </a:p>
          <a:p>
            <a:pPr marL="0" indent="0">
              <a:buNone/>
            </a:pPr>
            <a:r>
              <a:rPr lang="en-US" sz="1800" b="1" dirty="0" smtClean="0"/>
              <a:t>(B)(2</a:t>
            </a:r>
            <a:r>
              <a:rPr lang="en-US" sz="1800" b="1" dirty="0"/>
              <a:t>) Hazard/Risk Categories</a:t>
            </a:r>
            <a:r>
              <a:rPr lang="en-US" sz="1800" dirty="0"/>
              <a:t>. The requirements </a:t>
            </a:r>
            <a:r>
              <a:rPr lang="en-US" sz="1800" dirty="0" smtClean="0"/>
              <a:t>of 130.7(C</a:t>
            </a:r>
            <a:r>
              <a:rPr lang="en-US" sz="1800" dirty="0"/>
              <a:t>)(15) and 130.7(C)(16) shall be permitted to </a:t>
            </a:r>
            <a:r>
              <a:rPr lang="en-US" sz="1800" dirty="0" smtClean="0"/>
              <a:t>be used </a:t>
            </a:r>
            <a:r>
              <a:rPr lang="en-US" sz="1800" dirty="0"/>
              <a:t>for the selection and use of personal and </a:t>
            </a:r>
            <a:r>
              <a:rPr lang="en-US" sz="1800" dirty="0" smtClean="0"/>
              <a:t>other protective </a:t>
            </a:r>
            <a:r>
              <a:rPr lang="en-US" sz="1800" dirty="0"/>
              <a:t>equipment</a:t>
            </a:r>
            <a:r>
              <a:rPr lang="en-US" sz="1800" dirty="0" smtClean="0"/>
              <a:t>.</a:t>
            </a:r>
            <a:endParaRPr lang="en-US" sz="1800" b="1" dirty="0" smtClean="0"/>
          </a:p>
        </p:txBody>
      </p:sp>
      <p:sp>
        <p:nvSpPr>
          <p:cNvPr id="8" name="Content Placeholder 7"/>
          <p:cNvSpPr>
            <a:spLocks noGrp="1"/>
          </p:cNvSpPr>
          <p:nvPr>
            <p:ph sz="quarter" idx="4"/>
          </p:nvPr>
        </p:nvSpPr>
        <p:spPr>
          <a:xfrm>
            <a:off x="4743055" y="1207132"/>
            <a:ext cx="3931920" cy="4657409"/>
          </a:xfrm>
        </p:spPr>
        <p:txBody>
          <a:bodyPr>
            <a:noAutofit/>
          </a:bodyPr>
          <a:lstStyle/>
          <a:p>
            <a:pPr marL="0" indent="0">
              <a:buNone/>
            </a:pPr>
            <a:r>
              <a:rPr lang="en-US" sz="1800" b="1" dirty="0"/>
              <a:t>130.5 Arc Flash </a:t>
            </a:r>
            <a:r>
              <a:rPr lang="en-US" sz="1800" b="1" u="sng" dirty="0" smtClean="0"/>
              <a:t>Risk Assessment. </a:t>
            </a:r>
          </a:p>
          <a:p>
            <a:pPr marL="0" indent="0">
              <a:buNone/>
            </a:pPr>
            <a:r>
              <a:rPr lang="en-US" sz="1800" b="1" dirty="0" smtClean="0"/>
              <a:t>(C)(2</a:t>
            </a:r>
            <a:r>
              <a:rPr lang="en-US" sz="1800" b="1" dirty="0"/>
              <a:t>) </a:t>
            </a:r>
            <a:r>
              <a:rPr lang="en-US" sz="1800" b="1" u="sng" dirty="0" smtClean="0"/>
              <a:t>Arc Flash PPE Categories Method</a:t>
            </a:r>
            <a:r>
              <a:rPr lang="en-US" sz="1800" b="1" dirty="0" smtClean="0"/>
              <a:t>.</a:t>
            </a:r>
            <a:r>
              <a:rPr lang="en-US" sz="1800" dirty="0" smtClean="0"/>
              <a:t> </a:t>
            </a:r>
            <a:r>
              <a:rPr lang="en-US" sz="1800" dirty="0"/>
              <a:t>The requirements of 130.7(C)(15) and 130.7(C)(16) shall </a:t>
            </a:r>
            <a:r>
              <a:rPr lang="en-US" sz="1800" u="sng" dirty="0"/>
              <a:t>a</a:t>
            </a:r>
            <a:r>
              <a:rPr lang="en-US" sz="1800" u="sng" dirty="0" smtClean="0"/>
              <a:t>pply when the arc flash PPE category method is used for the selection of arc flash PPE.</a:t>
            </a:r>
            <a:endParaRPr lang="en-US" sz="1800" b="1" u="sng"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71</a:t>
            </a:fld>
            <a:endParaRPr lang="en-US" dirty="0">
              <a:solidFill>
                <a:srgbClr val="E3DED1">
                  <a:shade val="50000"/>
                </a:srgbClr>
              </a:solidFill>
            </a:endParaRPr>
          </a:p>
        </p:txBody>
      </p:sp>
    </p:spTree>
    <p:extLst>
      <p:ext uri="{BB962C8B-B14F-4D97-AF65-F5344CB8AC3E}">
        <p14:creationId xmlns:p14="http://schemas.microsoft.com/office/powerpoint/2010/main" val="41846263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64541"/>
            <a:ext cx="8382000" cy="612459"/>
          </a:xfrm>
        </p:spPr>
        <p:txBody>
          <a:bodyPr anchor="t">
            <a:noAutofit/>
          </a:bodyPr>
          <a:lstStyle/>
          <a:p>
            <a:r>
              <a:rPr lang="en-US" sz="2000" dirty="0" smtClean="0"/>
              <a:t>Revisions to labels reflect new approach to use of tables for selection of arc flash PPE.</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8237" y="857714"/>
            <a:ext cx="3931920" cy="4959351"/>
          </a:xfrm>
        </p:spPr>
        <p:txBody>
          <a:bodyPr>
            <a:noAutofit/>
          </a:bodyPr>
          <a:lstStyle/>
          <a:p>
            <a:pPr marL="0" indent="0">
              <a:buNone/>
            </a:pPr>
            <a:endParaRPr lang="en-US" sz="1400" b="1" dirty="0" smtClean="0"/>
          </a:p>
          <a:p>
            <a:pPr marL="0" indent="0">
              <a:buNone/>
            </a:pPr>
            <a:r>
              <a:rPr lang="en-US" sz="1400" b="1" dirty="0" smtClean="0"/>
              <a:t>130.5(C</a:t>
            </a:r>
            <a:r>
              <a:rPr lang="en-US" sz="1400" b="1" dirty="0"/>
              <a:t>) Equipment Labeling. </a:t>
            </a:r>
            <a:r>
              <a:rPr lang="en-US" sz="1400" dirty="0"/>
              <a:t>Electrical equipment such </a:t>
            </a:r>
            <a:r>
              <a:rPr lang="en-US" sz="1400" dirty="0" smtClean="0"/>
              <a:t>as switchboards</a:t>
            </a:r>
            <a:r>
              <a:rPr lang="en-US" sz="1400" dirty="0"/>
              <a:t>, </a:t>
            </a:r>
            <a:r>
              <a:rPr lang="en-US" sz="1400" dirty="0" err="1"/>
              <a:t>panelboards</a:t>
            </a:r>
            <a:r>
              <a:rPr lang="en-US" sz="1400" dirty="0" smtClean="0"/>
              <a:t>,  </a:t>
            </a:r>
            <a:r>
              <a:rPr lang="en-US" sz="1400" dirty="0"/>
              <a:t>industrial control panels, </a:t>
            </a:r>
            <a:r>
              <a:rPr lang="en-US" sz="1400" dirty="0" smtClean="0"/>
              <a:t>meter socket </a:t>
            </a:r>
            <a:r>
              <a:rPr lang="en-US" sz="1400" dirty="0"/>
              <a:t>enclosures, and motor control centers that are </a:t>
            </a:r>
            <a:r>
              <a:rPr lang="en-US" sz="1400" dirty="0" smtClean="0"/>
              <a:t>in other </a:t>
            </a:r>
            <a:r>
              <a:rPr lang="en-US" sz="1400" dirty="0"/>
              <a:t>than dwelling units, and are likely to require </a:t>
            </a:r>
            <a:r>
              <a:rPr lang="en-US" sz="1400" dirty="0" smtClean="0"/>
              <a:t>examination, adjustment</a:t>
            </a:r>
            <a:r>
              <a:rPr lang="en-US" sz="1400" dirty="0"/>
              <a:t>, servicing, or maintenance while </a:t>
            </a:r>
            <a:r>
              <a:rPr lang="en-US" sz="1400" dirty="0" smtClean="0"/>
              <a:t>energized, shall </a:t>
            </a:r>
            <a:r>
              <a:rPr lang="en-US" sz="1400" dirty="0"/>
              <a:t>be field marked with a label containing all </a:t>
            </a:r>
            <a:r>
              <a:rPr lang="en-US" sz="1400" dirty="0" smtClean="0"/>
              <a:t>the following </a:t>
            </a:r>
            <a:r>
              <a:rPr lang="en-US" sz="1400" dirty="0"/>
              <a:t>information:</a:t>
            </a:r>
          </a:p>
          <a:p>
            <a:pPr marL="0" indent="0">
              <a:buNone/>
            </a:pPr>
            <a:r>
              <a:rPr lang="en-US" sz="1400" dirty="0"/>
              <a:t>(1) At least one of the following:</a:t>
            </a:r>
          </a:p>
          <a:p>
            <a:pPr marL="0" indent="0">
              <a:buNone/>
            </a:pPr>
            <a:r>
              <a:rPr lang="en-US" sz="1400" dirty="0"/>
              <a:t>a. Available incident energy and the </a:t>
            </a:r>
            <a:r>
              <a:rPr lang="en-US" sz="1400" dirty="0" smtClean="0"/>
              <a:t>corresponding working </a:t>
            </a:r>
            <a:r>
              <a:rPr lang="en-US" sz="1400" dirty="0"/>
              <a:t>distance</a:t>
            </a:r>
          </a:p>
          <a:p>
            <a:pPr marL="0" indent="0">
              <a:buNone/>
            </a:pPr>
            <a:r>
              <a:rPr lang="en-US" sz="1400" dirty="0"/>
              <a:t>b. Minimum arc rating of </a:t>
            </a:r>
            <a:r>
              <a:rPr lang="en-US" sz="1400" dirty="0" smtClean="0"/>
              <a:t>clothing </a:t>
            </a:r>
          </a:p>
          <a:p>
            <a:pPr marL="0" indent="0">
              <a:buNone/>
            </a:pPr>
            <a:r>
              <a:rPr lang="en-US" sz="1400" dirty="0" smtClean="0"/>
              <a:t>c</a:t>
            </a:r>
            <a:r>
              <a:rPr lang="en-US" sz="1400" dirty="0"/>
              <a:t>. Required level of PPE</a:t>
            </a:r>
          </a:p>
          <a:p>
            <a:pPr marL="0" indent="0">
              <a:buNone/>
            </a:pPr>
            <a:r>
              <a:rPr lang="en-US" sz="1400" dirty="0"/>
              <a:t>d. Highest Hazard/Risk Category (HRC) for </a:t>
            </a:r>
            <a:r>
              <a:rPr lang="en-US" sz="1400" dirty="0" smtClean="0"/>
              <a:t>the equipment</a:t>
            </a:r>
            <a:endParaRPr lang="en-US" sz="1400" dirty="0"/>
          </a:p>
          <a:p>
            <a:pPr marL="0" indent="0">
              <a:buNone/>
            </a:pPr>
            <a:r>
              <a:rPr lang="en-US" sz="1400" dirty="0"/>
              <a:t>(2) Nominal system voltage</a:t>
            </a:r>
          </a:p>
          <a:p>
            <a:pPr marL="0" indent="0">
              <a:buNone/>
            </a:pPr>
            <a:r>
              <a:rPr lang="en-US" sz="1400" dirty="0"/>
              <a:t>(3) Arc flash boundary</a:t>
            </a:r>
            <a:endParaRPr lang="en-US" sz="1400" b="1" dirty="0" smtClean="0"/>
          </a:p>
        </p:txBody>
      </p:sp>
      <p:sp>
        <p:nvSpPr>
          <p:cNvPr id="8" name="Content Placeholder 7"/>
          <p:cNvSpPr>
            <a:spLocks noGrp="1"/>
          </p:cNvSpPr>
          <p:nvPr>
            <p:ph sz="quarter" idx="4"/>
          </p:nvPr>
        </p:nvSpPr>
        <p:spPr>
          <a:xfrm>
            <a:off x="4557314" y="1098867"/>
            <a:ext cx="3931920" cy="4657409"/>
          </a:xfrm>
        </p:spPr>
        <p:txBody>
          <a:bodyPr>
            <a:noAutofit/>
          </a:bodyPr>
          <a:lstStyle/>
          <a:p>
            <a:pPr marL="0" indent="0">
              <a:buNone/>
            </a:pPr>
            <a:r>
              <a:rPr lang="en-US" sz="1400" b="1" dirty="0" smtClean="0"/>
              <a:t>130.5(D) </a:t>
            </a:r>
            <a:r>
              <a:rPr lang="en-US" sz="1400" b="1" dirty="0"/>
              <a:t>Equipment Labeling. </a:t>
            </a:r>
            <a:r>
              <a:rPr lang="en-US" sz="1400" dirty="0"/>
              <a:t>Electrical equipment such as switchboards, </a:t>
            </a:r>
            <a:r>
              <a:rPr lang="en-US" sz="1400" dirty="0" err="1"/>
              <a:t>panelboards</a:t>
            </a:r>
            <a:r>
              <a:rPr lang="en-US" sz="1400" dirty="0"/>
              <a:t>,  industrial control panels, meter socket enclosures, and motor control centers that are in other than dwelling units, and are likely to require examination, adjustment, servicing, or maintenance while energized, shall be field marked with a label containing all the following information:</a:t>
            </a:r>
          </a:p>
          <a:p>
            <a:pPr marL="342900" indent="-342900">
              <a:buAutoNum type="arabicParenBoth"/>
            </a:pPr>
            <a:r>
              <a:rPr lang="en-US" sz="1400" dirty="0" smtClean="0"/>
              <a:t>Nominal </a:t>
            </a:r>
            <a:r>
              <a:rPr lang="en-US" sz="1400" dirty="0"/>
              <a:t>system voltage </a:t>
            </a:r>
            <a:endParaRPr lang="en-US" sz="1400" dirty="0" smtClean="0"/>
          </a:p>
          <a:p>
            <a:pPr marL="342900" indent="-342900">
              <a:buFont typeface="Wingdings 2"/>
              <a:buAutoNum type="arabicParenBoth"/>
            </a:pPr>
            <a:r>
              <a:rPr lang="en-US" sz="1400" dirty="0"/>
              <a:t>Arc flash boundary</a:t>
            </a:r>
            <a:endParaRPr lang="en-US" sz="1400" b="1" dirty="0"/>
          </a:p>
          <a:p>
            <a:pPr marL="342900" indent="-342900">
              <a:buAutoNum type="arabicParenBoth"/>
            </a:pPr>
            <a:r>
              <a:rPr lang="en-US" sz="1400" dirty="0" smtClean="0"/>
              <a:t>At </a:t>
            </a:r>
            <a:r>
              <a:rPr lang="en-US" sz="1400" dirty="0"/>
              <a:t>least one of the following:</a:t>
            </a:r>
          </a:p>
          <a:p>
            <a:pPr marL="0" indent="0">
              <a:buNone/>
            </a:pPr>
            <a:r>
              <a:rPr lang="en-US" sz="1400" dirty="0"/>
              <a:t>a. Available incident energy and the corresponding working </a:t>
            </a:r>
            <a:r>
              <a:rPr lang="en-US" sz="1400" dirty="0" smtClean="0"/>
              <a:t>distance, </a:t>
            </a:r>
            <a:r>
              <a:rPr lang="en-US" sz="1400" u="sng" dirty="0" smtClean="0"/>
              <a:t>or the arc flash PPE category in Table 130.7(C)(15)(A)(b) or 130.7(C)(B) for the equipment but not both</a:t>
            </a:r>
            <a:endParaRPr lang="en-US" sz="1400" u="sng" dirty="0"/>
          </a:p>
          <a:p>
            <a:pPr marL="0" indent="0">
              <a:buNone/>
            </a:pPr>
            <a:r>
              <a:rPr lang="en-US" sz="1400" dirty="0"/>
              <a:t>b. Minimum arc rating of clothing </a:t>
            </a:r>
          </a:p>
          <a:p>
            <a:pPr marL="0" indent="0">
              <a:buNone/>
            </a:pPr>
            <a:r>
              <a:rPr lang="en-US" sz="1400" dirty="0"/>
              <a:t>c. </a:t>
            </a:r>
            <a:r>
              <a:rPr lang="en-US" sz="1400" u="sng" dirty="0" smtClean="0"/>
              <a:t>Site-specific level of PPE</a:t>
            </a:r>
            <a:endParaRPr lang="en-US" sz="1400" u="sng" dirty="0"/>
          </a:p>
          <a:p>
            <a:pPr marL="0" indent="0">
              <a:buNone/>
            </a:pPr>
            <a:endParaRPr lang="en-US" sz="14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72</a:t>
            </a:fld>
            <a:endParaRPr lang="en-US" dirty="0">
              <a:solidFill>
                <a:srgbClr val="E3DED1">
                  <a:shade val="50000"/>
                </a:srgbClr>
              </a:solidFill>
            </a:endParaRPr>
          </a:p>
        </p:txBody>
      </p:sp>
    </p:spTree>
    <p:extLst>
      <p:ext uri="{BB962C8B-B14F-4D97-AF65-F5344CB8AC3E}">
        <p14:creationId xmlns:p14="http://schemas.microsoft.com/office/powerpoint/2010/main" val="42615554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64541"/>
            <a:ext cx="8382000" cy="612459"/>
          </a:xfrm>
        </p:spPr>
        <p:txBody>
          <a:bodyPr anchor="t">
            <a:noAutofit/>
          </a:bodyPr>
          <a:lstStyle/>
          <a:p>
            <a:r>
              <a:rPr lang="en-US" sz="2000" dirty="0" smtClean="0"/>
              <a:t>A new requirement that establishes responsibility for installing and maintaining labels.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8237" y="857714"/>
            <a:ext cx="3931920" cy="4959351"/>
          </a:xfrm>
        </p:spPr>
        <p:txBody>
          <a:bodyPr>
            <a:noAutofit/>
          </a:bodyPr>
          <a:lstStyle/>
          <a:p>
            <a:pPr marL="0" indent="0">
              <a:buNone/>
            </a:pPr>
            <a:endParaRPr lang="en-US" sz="1400" b="1" dirty="0" smtClean="0"/>
          </a:p>
          <a:p>
            <a:pPr marL="0" indent="0">
              <a:buNone/>
            </a:pPr>
            <a:endParaRPr lang="en-US" sz="1400" b="1" dirty="0" smtClean="0"/>
          </a:p>
          <a:p>
            <a:pPr marL="0" indent="0">
              <a:buNone/>
            </a:pPr>
            <a:r>
              <a:rPr lang="en-US" sz="1800" b="1" dirty="0" smtClean="0"/>
              <a:t>130.5(C</a:t>
            </a:r>
            <a:r>
              <a:rPr lang="en-US" sz="1800" b="1" dirty="0"/>
              <a:t>) Equipment Labeling. </a:t>
            </a:r>
            <a:endParaRPr lang="en-US" sz="1800" b="1" dirty="0" smtClean="0"/>
          </a:p>
          <a:p>
            <a:pPr marL="0" indent="0">
              <a:buNone/>
            </a:pPr>
            <a:endParaRPr lang="en-US" sz="1800" b="1" dirty="0"/>
          </a:p>
          <a:p>
            <a:pPr marL="0" indent="0">
              <a:buNone/>
            </a:pPr>
            <a:r>
              <a:rPr lang="en-US" sz="1800" dirty="0" smtClean="0"/>
              <a:t>New Requirement.</a:t>
            </a:r>
            <a:endParaRPr lang="en-US" sz="1800" b="1" dirty="0" smtClean="0"/>
          </a:p>
        </p:txBody>
      </p:sp>
      <p:sp>
        <p:nvSpPr>
          <p:cNvPr id="8" name="Content Placeholder 7"/>
          <p:cNvSpPr>
            <a:spLocks noGrp="1"/>
          </p:cNvSpPr>
          <p:nvPr>
            <p:ph sz="quarter" idx="4"/>
          </p:nvPr>
        </p:nvSpPr>
        <p:spPr>
          <a:xfrm>
            <a:off x="4557314" y="1098867"/>
            <a:ext cx="3931920" cy="4657409"/>
          </a:xfrm>
        </p:spPr>
        <p:txBody>
          <a:bodyPr>
            <a:noAutofit/>
          </a:bodyPr>
          <a:lstStyle/>
          <a:p>
            <a:pPr marL="0" indent="0">
              <a:buNone/>
            </a:pPr>
            <a:endParaRPr lang="en-US" sz="1400" b="1" dirty="0" smtClean="0"/>
          </a:p>
          <a:p>
            <a:pPr marL="0" indent="0">
              <a:buNone/>
            </a:pPr>
            <a:r>
              <a:rPr lang="en-US" sz="1800" b="1" dirty="0" smtClean="0"/>
              <a:t>130.5(D) </a:t>
            </a:r>
            <a:r>
              <a:rPr lang="en-US" sz="1800" b="1" dirty="0"/>
              <a:t>Equipment Labeling. </a:t>
            </a:r>
            <a:endParaRPr lang="en-US" sz="1800" b="1" dirty="0" smtClean="0"/>
          </a:p>
          <a:p>
            <a:pPr marL="0" indent="0">
              <a:buNone/>
            </a:pPr>
            <a:r>
              <a:rPr lang="en-US" sz="1800" u="sng" dirty="0" smtClean="0"/>
              <a:t>The owner of the electrical equipment shall be responsible for the documentation, installation, and maintenance for the field-marked label.</a:t>
            </a:r>
            <a:endParaRPr lang="en-US" sz="1800" u="sng"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73</a:t>
            </a:fld>
            <a:endParaRPr lang="en-US" dirty="0">
              <a:solidFill>
                <a:srgbClr val="E3DED1">
                  <a:shade val="50000"/>
                </a:srgbClr>
              </a:solidFill>
            </a:endParaRPr>
          </a:p>
        </p:txBody>
      </p:sp>
    </p:spTree>
    <p:extLst>
      <p:ext uri="{BB962C8B-B14F-4D97-AF65-F5344CB8AC3E}">
        <p14:creationId xmlns:p14="http://schemas.microsoft.com/office/powerpoint/2010/main" val="30128888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64541"/>
            <a:ext cx="8382000" cy="612459"/>
          </a:xfrm>
        </p:spPr>
        <p:txBody>
          <a:bodyPr anchor="t">
            <a:noAutofit/>
          </a:bodyPr>
          <a:lstStyle/>
          <a:p>
            <a:r>
              <a:rPr lang="en-US" sz="2000" dirty="0" smtClean="0"/>
              <a:t>Clarified that the boundary that is considered a shock hazard for qualified persons is the RAB.</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8237" y="857714"/>
            <a:ext cx="3931920" cy="4959351"/>
          </a:xfrm>
        </p:spPr>
        <p:txBody>
          <a:bodyPr>
            <a:noAutofit/>
          </a:bodyPr>
          <a:lstStyle/>
          <a:p>
            <a:pPr marL="0" indent="0">
              <a:buNone/>
            </a:pPr>
            <a:endParaRPr lang="en-US" sz="1400" b="1" dirty="0" smtClean="0"/>
          </a:p>
          <a:p>
            <a:pPr marL="0" indent="0">
              <a:buNone/>
            </a:pPr>
            <a:endParaRPr lang="en-US" sz="1400" b="1" dirty="0" smtClean="0"/>
          </a:p>
          <a:p>
            <a:pPr marL="0" indent="0">
              <a:buNone/>
            </a:pPr>
            <a:r>
              <a:rPr lang="en-US" sz="1800" b="1" dirty="0" smtClean="0"/>
              <a:t>130.6(D</a:t>
            </a:r>
            <a:r>
              <a:rPr lang="en-US" sz="1800" b="1" dirty="0"/>
              <a:t>) Conductive Articles </a:t>
            </a:r>
            <a:r>
              <a:rPr lang="en-US" sz="1800" b="1" dirty="0" smtClean="0"/>
              <a:t>Being Worn</a:t>
            </a:r>
            <a:r>
              <a:rPr lang="en-US" sz="1800" b="1" dirty="0"/>
              <a:t>. </a:t>
            </a:r>
            <a:r>
              <a:rPr lang="en-US" sz="1800" dirty="0"/>
              <a:t>Conductive </a:t>
            </a:r>
            <a:r>
              <a:rPr lang="en-US" sz="1800" dirty="0" smtClean="0"/>
              <a:t>articles of </a:t>
            </a:r>
            <a:r>
              <a:rPr lang="en-US" sz="1800" dirty="0"/>
              <a:t>jewelry and clothing (such as watchbands, </a:t>
            </a:r>
            <a:r>
              <a:rPr lang="en-US" sz="1800" dirty="0" smtClean="0"/>
              <a:t>bracelets, rings</a:t>
            </a:r>
            <a:r>
              <a:rPr lang="en-US" sz="1800" dirty="0"/>
              <a:t>, key chains, necklaces, metalized aprons, cloth </a:t>
            </a:r>
            <a:r>
              <a:rPr lang="en-US" sz="1800" dirty="0" smtClean="0"/>
              <a:t>with conductive </a:t>
            </a:r>
            <a:r>
              <a:rPr lang="en-US" sz="1800" dirty="0"/>
              <a:t>thread, metal headgear, or metal frame </a:t>
            </a:r>
            <a:r>
              <a:rPr lang="en-US" sz="1800" dirty="0" smtClean="0"/>
              <a:t>glasses) shall </a:t>
            </a:r>
            <a:r>
              <a:rPr lang="en-US" sz="1800" dirty="0"/>
              <a:t>not be worn where they present an electrical </a:t>
            </a:r>
            <a:r>
              <a:rPr lang="en-US" sz="1800" dirty="0" smtClean="0"/>
              <a:t>contact hazard </a:t>
            </a:r>
            <a:r>
              <a:rPr lang="en-US" sz="1800" dirty="0"/>
              <a:t>with exposed energized electrical conductors or </a:t>
            </a:r>
            <a:r>
              <a:rPr lang="en-US" sz="1800" dirty="0" smtClean="0"/>
              <a:t>circuit parts</a:t>
            </a:r>
            <a:r>
              <a:rPr lang="en-US" sz="1800" dirty="0"/>
              <a:t>.</a:t>
            </a:r>
            <a:endParaRPr lang="en-US" sz="1800" b="1" dirty="0" smtClean="0"/>
          </a:p>
        </p:txBody>
      </p:sp>
      <p:sp>
        <p:nvSpPr>
          <p:cNvPr id="8" name="Content Placeholder 7"/>
          <p:cNvSpPr>
            <a:spLocks noGrp="1"/>
          </p:cNvSpPr>
          <p:nvPr>
            <p:ph sz="quarter" idx="4"/>
          </p:nvPr>
        </p:nvSpPr>
        <p:spPr>
          <a:xfrm>
            <a:off x="4557314" y="1098867"/>
            <a:ext cx="3931920" cy="4657409"/>
          </a:xfrm>
        </p:spPr>
        <p:txBody>
          <a:bodyPr>
            <a:noAutofit/>
          </a:bodyPr>
          <a:lstStyle/>
          <a:p>
            <a:pPr marL="0" indent="0">
              <a:buNone/>
            </a:pPr>
            <a:endParaRPr lang="en-US" sz="1400" b="1" dirty="0" smtClean="0"/>
          </a:p>
          <a:p>
            <a:pPr marL="0" indent="0">
              <a:buNone/>
            </a:pPr>
            <a:r>
              <a:rPr lang="en-US" sz="1800" b="1" dirty="0"/>
              <a:t>130.6(D) Conductive Articles Being Worn. </a:t>
            </a:r>
            <a:r>
              <a:rPr lang="en-US" sz="1800" dirty="0"/>
              <a:t>Conductive articles of jewelry and clothing (such as watchbands, bracelets, rings, key chains, necklaces, metalized aprons, cloth with conductive thread, metal headgear, or metal frame glasses) shall not be worn </a:t>
            </a:r>
            <a:r>
              <a:rPr lang="en-US" sz="1800" u="sng" dirty="0" smtClean="0"/>
              <a:t>within the restricted approach boundary or </a:t>
            </a:r>
            <a:r>
              <a:rPr lang="en-US" sz="1800" dirty="0" smtClean="0"/>
              <a:t>where </a:t>
            </a:r>
            <a:r>
              <a:rPr lang="en-US" sz="1800" dirty="0"/>
              <a:t>they present an electrical contact hazard with exposed energized electrical conductors or circuit parts.</a:t>
            </a:r>
            <a:endParaRPr lang="en-US" sz="18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74</a:t>
            </a:fld>
            <a:endParaRPr lang="en-US" dirty="0">
              <a:solidFill>
                <a:srgbClr val="E3DED1">
                  <a:shade val="50000"/>
                </a:srgbClr>
              </a:solidFill>
            </a:endParaRPr>
          </a:p>
        </p:txBody>
      </p:sp>
    </p:spTree>
    <p:extLst>
      <p:ext uri="{BB962C8B-B14F-4D97-AF65-F5344CB8AC3E}">
        <p14:creationId xmlns:p14="http://schemas.microsoft.com/office/powerpoint/2010/main" val="17488382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64541"/>
            <a:ext cx="8382000" cy="612459"/>
          </a:xfrm>
        </p:spPr>
        <p:txBody>
          <a:bodyPr anchor="t">
            <a:noAutofit/>
          </a:bodyPr>
          <a:lstStyle/>
          <a:p>
            <a:r>
              <a:rPr lang="en-US" sz="2000" dirty="0" smtClean="0"/>
              <a:t>New subsection added to keep area in front of electrical equipment clear.</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8237" y="857714"/>
            <a:ext cx="3931920" cy="4959351"/>
          </a:xfrm>
        </p:spPr>
        <p:txBody>
          <a:bodyPr>
            <a:noAutofit/>
          </a:bodyPr>
          <a:lstStyle/>
          <a:p>
            <a:pPr marL="0" indent="0">
              <a:buNone/>
            </a:pPr>
            <a:endParaRPr lang="en-US" sz="1400" b="1" dirty="0" smtClean="0"/>
          </a:p>
          <a:p>
            <a:pPr marL="0" indent="0">
              <a:buNone/>
            </a:pPr>
            <a:endParaRPr lang="en-US" sz="1400" b="1" dirty="0" smtClean="0"/>
          </a:p>
          <a:p>
            <a:pPr marL="0" indent="0">
              <a:buNone/>
            </a:pPr>
            <a:r>
              <a:rPr lang="en-US" sz="1800" b="1" dirty="0" smtClean="0"/>
              <a:t>130.6</a:t>
            </a:r>
          </a:p>
          <a:p>
            <a:pPr marL="0" indent="0">
              <a:buNone/>
            </a:pPr>
            <a:r>
              <a:rPr lang="en-US" sz="1800" b="1" dirty="0" smtClean="0"/>
              <a:t>New Subsection.</a:t>
            </a:r>
          </a:p>
        </p:txBody>
      </p:sp>
      <p:sp>
        <p:nvSpPr>
          <p:cNvPr id="8" name="Content Placeholder 7"/>
          <p:cNvSpPr>
            <a:spLocks noGrp="1"/>
          </p:cNvSpPr>
          <p:nvPr>
            <p:ph sz="quarter" idx="4"/>
          </p:nvPr>
        </p:nvSpPr>
        <p:spPr>
          <a:xfrm>
            <a:off x="4557314" y="1098867"/>
            <a:ext cx="3931920" cy="4657409"/>
          </a:xfrm>
        </p:spPr>
        <p:txBody>
          <a:bodyPr>
            <a:noAutofit/>
          </a:bodyPr>
          <a:lstStyle/>
          <a:p>
            <a:pPr marL="0" indent="0">
              <a:buNone/>
            </a:pPr>
            <a:endParaRPr lang="en-US" sz="1400" b="1" dirty="0" smtClean="0"/>
          </a:p>
          <a:p>
            <a:pPr marL="0" indent="0">
              <a:buNone/>
            </a:pPr>
            <a:r>
              <a:rPr lang="en-US" sz="1800" b="1" u="sng" dirty="0" smtClean="0"/>
              <a:t>130.6(H) Clear Spaces. </a:t>
            </a:r>
            <a:r>
              <a:rPr lang="en-US" sz="1800" u="sng" dirty="0" smtClean="0"/>
              <a:t>Working space in front of electrical equipment required by other codes and standards shall not be used for storage.  This space shall be kept clear to permit safe operation and maintenance of electrical equipment.</a:t>
            </a:r>
            <a:endParaRPr lang="en-US" sz="1800" b="1" u="sng"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75</a:t>
            </a:fld>
            <a:endParaRPr lang="en-US" dirty="0">
              <a:solidFill>
                <a:srgbClr val="E3DED1">
                  <a:shade val="50000"/>
                </a:srgbClr>
              </a:solidFill>
            </a:endParaRPr>
          </a:p>
        </p:txBody>
      </p:sp>
    </p:spTree>
    <p:extLst>
      <p:ext uri="{BB962C8B-B14F-4D97-AF65-F5344CB8AC3E}">
        <p14:creationId xmlns:p14="http://schemas.microsoft.com/office/powerpoint/2010/main" val="16535290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64541"/>
            <a:ext cx="8382000" cy="612459"/>
          </a:xfrm>
        </p:spPr>
        <p:txBody>
          <a:bodyPr anchor="t">
            <a:noAutofit/>
          </a:bodyPr>
          <a:lstStyle/>
          <a:p>
            <a:r>
              <a:rPr lang="en-US" sz="2000" dirty="0" smtClean="0"/>
              <a:t>Replaces language removed for 2012.  Corresponds to OSHA language.</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3956" y="758576"/>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r>
              <a:rPr lang="en-US" sz="1500" b="1" dirty="0" smtClean="0"/>
              <a:t>130.6(L</a:t>
            </a:r>
            <a:r>
              <a:rPr lang="en-US" sz="1500" b="1" dirty="0"/>
              <a:t>) Reclosing Circuits After Protective Device </a:t>
            </a:r>
            <a:r>
              <a:rPr lang="en-US" sz="1500" b="1" dirty="0" smtClean="0"/>
              <a:t>Operation. </a:t>
            </a:r>
            <a:r>
              <a:rPr lang="en-US" sz="1500" dirty="0" smtClean="0"/>
              <a:t>After </a:t>
            </a:r>
            <a:r>
              <a:rPr lang="en-US" sz="1500" dirty="0"/>
              <a:t>a circuit is de-energized by the automatic </a:t>
            </a:r>
            <a:r>
              <a:rPr lang="en-US" sz="1500" dirty="0" smtClean="0"/>
              <a:t>operation of </a:t>
            </a:r>
            <a:r>
              <a:rPr lang="en-US" sz="1500" dirty="0"/>
              <a:t>a circuit protective device, the circuit shall not </a:t>
            </a:r>
            <a:r>
              <a:rPr lang="en-US" sz="1500" dirty="0" smtClean="0"/>
              <a:t>be manually </a:t>
            </a:r>
            <a:r>
              <a:rPr lang="en-US" sz="1500" dirty="0"/>
              <a:t>reenergized until </a:t>
            </a:r>
            <a:r>
              <a:rPr lang="en-US" sz="1500" dirty="0" smtClean="0"/>
              <a:t>it has </a:t>
            </a:r>
            <a:r>
              <a:rPr lang="en-US" sz="1500" dirty="0"/>
              <a:t>been determined that </a:t>
            </a:r>
            <a:r>
              <a:rPr lang="en-US" sz="1500" dirty="0" smtClean="0"/>
              <a:t>the equipment </a:t>
            </a:r>
            <a:r>
              <a:rPr lang="en-US" sz="1500" dirty="0"/>
              <a:t>and circuit can be safely energized. The </a:t>
            </a:r>
            <a:r>
              <a:rPr lang="en-US" sz="1500" dirty="0" smtClean="0"/>
              <a:t>repetitive manual </a:t>
            </a:r>
            <a:r>
              <a:rPr lang="en-US" sz="1500" dirty="0"/>
              <a:t>reclosing of </a:t>
            </a:r>
            <a:r>
              <a:rPr lang="en-US" sz="1500" dirty="0" smtClean="0"/>
              <a:t>circuit breakers </a:t>
            </a:r>
            <a:r>
              <a:rPr lang="en-US" sz="1500" dirty="0"/>
              <a:t>or </a:t>
            </a:r>
            <a:r>
              <a:rPr lang="en-US" sz="1500" dirty="0" smtClean="0"/>
              <a:t>reenergizing circuits </a:t>
            </a:r>
            <a:r>
              <a:rPr lang="en-US" sz="1500" dirty="0"/>
              <a:t>through replaced fuses shall be prohibited. When </a:t>
            </a:r>
            <a:r>
              <a:rPr lang="en-US" sz="1500" dirty="0" smtClean="0"/>
              <a:t>it is </a:t>
            </a:r>
            <a:r>
              <a:rPr lang="en-US" sz="1500" dirty="0"/>
              <a:t>determined that the automatic operation of a device </a:t>
            </a:r>
            <a:r>
              <a:rPr lang="en-US" sz="1500" dirty="0" smtClean="0"/>
              <a:t>was caused </a:t>
            </a:r>
            <a:r>
              <a:rPr lang="en-US" sz="1500" dirty="0"/>
              <a:t>by an overload rather than a fault condition, </a:t>
            </a:r>
            <a:r>
              <a:rPr lang="en-US" sz="1500" dirty="0" smtClean="0"/>
              <a:t>examination of </a:t>
            </a:r>
            <a:r>
              <a:rPr lang="en-US" sz="1500" dirty="0"/>
              <a:t>the circuit or </a:t>
            </a:r>
            <a:r>
              <a:rPr lang="en-US" sz="1500" dirty="0" smtClean="0"/>
              <a:t>connected equipment </a:t>
            </a:r>
            <a:r>
              <a:rPr lang="en-US" sz="1500" dirty="0"/>
              <a:t>shall not </a:t>
            </a:r>
            <a:r>
              <a:rPr lang="en-US" sz="1500" dirty="0" smtClean="0"/>
              <a:t>be required </a:t>
            </a:r>
            <a:r>
              <a:rPr lang="en-US" sz="1500" dirty="0"/>
              <a:t>before the circuit is reenergized.</a:t>
            </a:r>
            <a:endParaRPr lang="en-US" sz="1500" b="1" dirty="0" smtClean="0"/>
          </a:p>
        </p:txBody>
      </p:sp>
      <p:sp>
        <p:nvSpPr>
          <p:cNvPr id="8" name="Content Placeholder 7"/>
          <p:cNvSpPr>
            <a:spLocks noGrp="1"/>
          </p:cNvSpPr>
          <p:nvPr>
            <p:ph sz="quarter" idx="4"/>
          </p:nvPr>
        </p:nvSpPr>
        <p:spPr>
          <a:xfrm>
            <a:off x="4544764" y="1010932"/>
            <a:ext cx="3931920" cy="4657409"/>
          </a:xfrm>
        </p:spPr>
        <p:txBody>
          <a:bodyPr>
            <a:noAutofit/>
          </a:bodyPr>
          <a:lstStyle/>
          <a:p>
            <a:pPr marL="0" indent="0">
              <a:buNone/>
            </a:pPr>
            <a:endParaRPr lang="en-US" sz="1400" b="1" dirty="0" smtClean="0"/>
          </a:p>
          <a:p>
            <a:pPr marL="0" indent="0">
              <a:buNone/>
            </a:pPr>
            <a:r>
              <a:rPr lang="en-US" sz="1500" b="1" dirty="0" smtClean="0"/>
              <a:t>130.6(M) </a:t>
            </a:r>
            <a:r>
              <a:rPr lang="en-US" sz="1500" b="1" dirty="0"/>
              <a:t>Reclosing Circuits After Protective Device Operation. </a:t>
            </a:r>
            <a:r>
              <a:rPr lang="en-US" sz="1500" dirty="0"/>
              <a:t>After a circuit is de-energized by the automatic operation of a circuit protective device, the circuit shall not be manually reenergized until it has been determined that the equipment and circuit can be safely energized. The repetitive manual reclosing of circuit breakers or reenergizing circuits through replaced fuses shall be prohibited. When it is determined </a:t>
            </a:r>
            <a:r>
              <a:rPr lang="en-US" sz="1500" u="sng" dirty="0" smtClean="0"/>
              <a:t>from the design of the circuit and the overcurrent devices involved </a:t>
            </a:r>
            <a:r>
              <a:rPr lang="en-US" sz="1500" dirty="0" smtClean="0"/>
              <a:t>that </a:t>
            </a:r>
            <a:r>
              <a:rPr lang="en-US" sz="1500" dirty="0"/>
              <a:t>the automatic operation of a device was caused by an overload rather than a fault condition, examination of the circuit or connected equipment shall not be required before the circuit is reenergized.</a:t>
            </a:r>
            <a:endParaRPr lang="en-US" sz="15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76</a:t>
            </a:fld>
            <a:endParaRPr lang="en-US" dirty="0">
              <a:solidFill>
                <a:srgbClr val="E3DED1">
                  <a:shade val="50000"/>
                </a:srgbClr>
              </a:solidFill>
            </a:endParaRPr>
          </a:p>
        </p:txBody>
      </p:sp>
    </p:spTree>
    <p:extLst>
      <p:ext uri="{BB962C8B-B14F-4D97-AF65-F5344CB8AC3E}">
        <p14:creationId xmlns:p14="http://schemas.microsoft.com/office/powerpoint/2010/main" val="19016241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64541"/>
            <a:ext cx="8382000" cy="612459"/>
          </a:xfrm>
        </p:spPr>
        <p:txBody>
          <a:bodyPr anchor="t">
            <a:noAutofit/>
          </a:bodyPr>
          <a:lstStyle/>
          <a:p>
            <a:r>
              <a:rPr lang="en-US" sz="2000" dirty="0" smtClean="0"/>
              <a:t>Clarifies the concern is not just shock hazards.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43682" y="975519"/>
            <a:ext cx="3931920" cy="4959351"/>
          </a:xfrm>
        </p:spPr>
        <p:txBody>
          <a:bodyPr>
            <a:noAutofit/>
          </a:bodyPr>
          <a:lstStyle/>
          <a:p>
            <a:pPr marL="0" indent="0">
              <a:buNone/>
            </a:pPr>
            <a:endParaRPr lang="en-US" sz="1400" b="1" dirty="0" smtClean="0"/>
          </a:p>
          <a:p>
            <a:pPr marL="0" indent="0">
              <a:buNone/>
            </a:pPr>
            <a:r>
              <a:rPr lang="en-US" sz="1500" b="1" dirty="0" smtClean="0"/>
              <a:t>130.7(A) Personal and Other Protective Equipment.</a:t>
            </a:r>
          </a:p>
          <a:p>
            <a:pPr marL="0" indent="0">
              <a:buNone/>
            </a:pPr>
            <a:r>
              <a:rPr lang="en-US" sz="1600" dirty="0" smtClean="0"/>
              <a:t>Informational </a:t>
            </a:r>
            <a:r>
              <a:rPr lang="en-US" sz="1600" dirty="0"/>
              <a:t>Note No. 3: When incident energy </a:t>
            </a:r>
            <a:r>
              <a:rPr lang="en-US" sz="1600" dirty="0" smtClean="0"/>
              <a:t>exceeds 40 </a:t>
            </a:r>
            <a:r>
              <a:rPr lang="en-US" sz="1600" dirty="0" err="1"/>
              <a:t>cal</a:t>
            </a:r>
            <a:r>
              <a:rPr lang="en-US" sz="1600" dirty="0"/>
              <a:t>/cm</a:t>
            </a:r>
            <a:r>
              <a:rPr lang="en-US" sz="1600" baseline="30000" dirty="0"/>
              <a:t>2</a:t>
            </a:r>
            <a:r>
              <a:rPr lang="en-US" sz="1600" dirty="0"/>
              <a:t> at the working distance, greater emphasis </a:t>
            </a:r>
            <a:r>
              <a:rPr lang="en-US" sz="1600" dirty="0" smtClean="0"/>
              <a:t>may be </a:t>
            </a:r>
            <a:r>
              <a:rPr lang="en-US" sz="1600" dirty="0"/>
              <a:t>necessary with respect to de-energizing before </a:t>
            </a:r>
            <a:r>
              <a:rPr lang="en-US" sz="1600" dirty="0" smtClean="0"/>
              <a:t>working within </a:t>
            </a:r>
            <a:r>
              <a:rPr lang="en-US" sz="1600" dirty="0"/>
              <a:t>the limited approach boundary of the exposed </a:t>
            </a:r>
            <a:r>
              <a:rPr lang="en-US" sz="1600" dirty="0" smtClean="0"/>
              <a:t>electrical conductors </a:t>
            </a:r>
            <a:r>
              <a:rPr lang="en-US" sz="1600" dirty="0"/>
              <a:t>or circuit parts.</a:t>
            </a:r>
            <a:endParaRPr lang="en-US" sz="1500" b="1" dirty="0" smtClean="0"/>
          </a:p>
        </p:txBody>
      </p:sp>
      <p:sp>
        <p:nvSpPr>
          <p:cNvPr id="8" name="Content Placeholder 7"/>
          <p:cNvSpPr>
            <a:spLocks noGrp="1"/>
          </p:cNvSpPr>
          <p:nvPr>
            <p:ph sz="quarter" idx="4"/>
          </p:nvPr>
        </p:nvSpPr>
        <p:spPr>
          <a:xfrm>
            <a:off x="4574438" y="942984"/>
            <a:ext cx="3931920" cy="4836003"/>
          </a:xfrm>
        </p:spPr>
        <p:txBody>
          <a:bodyPr>
            <a:noAutofit/>
          </a:bodyPr>
          <a:lstStyle/>
          <a:p>
            <a:pPr marL="0" indent="0">
              <a:buNone/>
            </a:pPr>
            <a:endParaRPr lang="en-US" sz="1400" b="1" dirty="0" smtClean="0"/>
          </a:p>
          <a:p>
            <a:pPr marL="0" indent="0">
              <a:buNone/>
            </a:pPr>
            <a:r>
              <a:rPr lang="en-US" sz="1500" b="1" dirty="0"/>
              <a:t>130.7(A) Personal and Other Protective Equipment.</a:t>
            </a:r>
          </a:p>
          <a:p>
            <a:pPr marL="0" indent="0">
              <a:buNone/>
            </a:pPr>
            <a:r>
              <a:rPr lang="en-US" sz="1600" dirty="0"/>
              <a:t>Informational Note No. 3: When incident energy exceeds 40 </a:t>
            </a:r>
            <a:r>
              <a:rPr lang="en-US" sz="1600" dirty="0" err="1"/>
              <a:t>cal</a:t>
            </a:r>
            <a:r>
              <a:rPr lang="en-US" sz="1600" dirty="0"/>
              <a:t>/cm</a:t>
            </a:r>
            <a:r>
              <a:rPr lang="en-US" sz="1600" baseline="30000" dirty="0"/>
              <a:t>2</a:t>
            </a:r>
            <a:r>
              <a:rPr lang="en-US" sz="1600" dirty="0"/>
              <a:t> at the working distance, greater emphasis may be necessary with respect to de-energizing </a:t>
            </a:r>
            <a:r>
              <a:rPr lang="en-US" sz="1600" dirty="0" smtClean="0"/>
              <a:t>when exposed to electrical hazards.</a:t>
            </a:r>
            <a:endParaRPr lang="en-US" sz="15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77</a:t>
            </a:fld>
            <a:endParaRPr lang="en-US" dirty="0">
              <a:solidFill>
                <a:srgbClr val="E3DED1">
                  <a:shade val="50000"/>
                </a:srgbClr>
              </a:solidFill>
            </a:endParaRPr>
          </a:p>
        </p:txBody>
      </p:sp>
    </p:spTree>
    <p:extLst>
      <p:ext uri="{BB962C8B-B14F-4D97-AF65-F5344CB8AC3E}">
        <p14:creationId xmlns:p14="http://schemas.microsoft.com/office/powerpoint/2010/main" val="27207695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64541"/>
            <a:ext cx="8382000" cy="612459"/>
          </a:xfrm>
        </p:spPr>
        <p:txBody>
          <a:bodyPr anchor="t">
            <a:noAutofit/>
          </a:bodyPr>
          <a:lstStyle/>
          <a:p>
            <a:r>
              <a:rPr lang="en-US" sz="2000" dirty="0" smtClean="0"/>
              <a:t>Shock PPE is no longer part of the arc flash tables.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43682" y="975519"/>
            <a:ext cx="3931920" cy="4959351"/>
          </a:xfrm>
        </p:spPr>
        <p:txBody>
          <a:bodyPr>
            <a:noAutofit/>
          </a:bodyPr>
          <a:lstStyle/>
          <a:p>
            <a:pPr marL="0" indent="0">
              <a:buNone/>
            </a:pPr>
            <a:endParaRPr lang="en-US" sz="1400" b="1" dirty="0" smtClean="0"/>
          </a:p>
          <a:p>
            <a:pPr marL="0" indent="0">
              <a:buNone/>
            </a:pPr>
            <a:r>
              <a:rPr lang="en-US" sz="1500" b="1" dirty="0" smtClean="0"/>
              <a:t>130.7(C)(7)(a) Shock Protection.</a:t>
            </a:r>
          </a:p>
          <a:p>
            <a:pPr marL="0" indent="0">
              <a:buNone/>
            </a:pPr>
            <a:r>
              <a:rPr lang="en-US" sz="1600" dirty="0" smtClean="0"/>
              <a:t>Informational </a:t>
            </a:r>
            <a:r>
              <a:rPr lang="en-US" sz="1600" dirty="0"/>
              <a:t>Note: Table 130.7(C)(15)(a) and </a:t>
            </a:r>
            <a:r>
              <a:rPr lang="en-US" sz="1600" dirty="0" smtClean="0"/>
              <a:t>Table 130.7(C</a:t>
            </a:r>
            <a:r>
              <a:rPr lang="en-US" sz="1600" dirty="0"/>
              <a:t>)(15)(b) provide further information on tasks </a:t>
            </a:r>
            <a:r>
              <a:rPr lang="en-US" sz="1600" dirty="0" smtClean="0"/>
              <a:t>where rubber </a:t>
            </a:r>
            <a:r>
              <a:rPr lang="en-US" sz="1600" dirty="0"/>
              <a:t>insulating gloves are required.</a:t>
            </a:r>
            <a:endParaRPr lang="en-US" sz="1500" b="1" dirty="0" smtClean="0"/>
          </a:p>
        </p:txBody>
      </p:sp>
      <p:sp>
        <p:nvSpPr>
          <p:cNvPr id="8" name="Content Placeholder 7"/>
          <p:cNvSpPr>
            <a:spLocks noGrp="1"/>
          </p:cNvSpPr>
          <p:nvPr>
            <p:ph sz="quarter" idx="4"/>
          </p:nvPr>
        </p:nvSpPr>
        <p:spPr>
          <a:xfrm>
            <a:off x="4574438" y="942984"/>
            <a:ext cx="3931920" cy="4836003"/>
          </a:xfrm>
        </p:spPr>
        <p:txBody>
          <a:bodyPr>
            <a:noAutofit/>
          </a:bodyPr>
          <a:lstStyle/>
          <a:p>
            <a:pPr marL="0" indent="0">
              <a:buNone/>
            </a:pPr>
            <a:endParaRPr lang="en-US" sz="1400" b="1" dirty="0" smtClean="0"/>
          </a:p>
          <a:p>
            <a:pPr marL="0" indent="0">
              <a:buNone/>
            </a:pPr>
            <a:r>
              <a:rPr lang="en-US" sz="1600" b="1" dirty="0"/>
              <a:t>130.7(C)(7)(a) Shock Protection.</a:t>
            </a:r>
          </a:p>
          <a:p>
            <a:pPr marL="0" indent="0">
              <a:buNone/>
            </a:pPr>
            <a:r>
              <a:rPr lang="en-US" sz="1600" strike="sngStrike" dirty="0"/>
              <a:t>Informational Note: Table 130.7(C)(15)(a) and Table 130.7(C)(15)(b) provide further information on tasks where rubber insulating gloves are required.</a:t>
            </a:r>
            <a:endParaRPr lang="en-US" sz="1600" b="1" strike="sngStrike"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78</a:t>
            </a:fld>
            <a:endParaRPr lang="en-US" dirty="0">
              <a:solidFill>
                <a:srgbClr val="E3DED1">
                  <a:shade val="50000"/>
                </a:srgbClr>
              </a:solidFill>
            </a:endParaRPr>
          </a:p>
        </p:txBody>
      </p:sp>
    </p:spTree>
    <p:extLst>
      <p:ext uri="{BB962C8B-B14F-4D97-AF65-F5344CB8AC3E}">
        <p14:creationId xmlns:p14="http://schemas.microsoft.com/office/powerpoint/2010/main" val="14598865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smtClean="0"/>
              <a:t>Corrects missing information from previous language.</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819636"/>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r>
              <a:rPr lang="en-US" sz="1500" b="1" dirty="0" smtClean="0"/>
              <a:t>130.7(C)(9) Factors in Selection of Protective Equipment.</a:t>
            </a:r>
          </a:p>
          <a:p>
            <a:pPr marL="0" indent="0">
              <a:buNone/>
            </a:pPr>
            <a:r>
              <a:rPr lang="en-US" sz="1600" dirty="0"/>
              <a:t>(d) Coverage. Clothing shall cover potentially </a:t>
            </a:r>
            <a:r>
              <a:rPr lang="en-US" sz="1600" dirty="0" smtClean="0"/>
              <a:t>exposed areas </a:t>
            </a:r>
            <a:r>
              <a:rPr lang="en-US" sz="1600" dirty="0"/>
              <a:t>as completely as possible. Shirt sleeves shall be </a:t>
            </a:r>
            <a:r>
              <a:rPr lang="en-US" sz="1600" dirty="0" smtClean="0"/>
              <a:t>fastened at </a:t>
            </a:r>
            <a:r>
              <a:rPr lang="en-US" sz="1600" dirty="0"/>
              <a:t>the wrists, and shirts and jackets shall be closed </a:t>
            </a:r>
            <a:r>
              <a:rPr lang="en-US" sz="1600" dirty="0" smtClean="0"/>
              <a:t>at the </a:t>
            </a:r>
            <a:r>
              <a:rPr lang="en-US" sz="1600" dirty="0"/>
              <a:t>neck.</a:t>
            </a:r>
            <a:endParaRPr lang="en-US" sz="1500" b="1" dirty="0" smtClean="0"/>
          </a:p>
        </p:txBody>
      </p:sp>
      <p:sp>
        <p:nvSpPr>
          <p:cNvPr id="8" name="Content Placeholder 7"/>
          <p:cNvSpPr>
            <a:spLocks noGrp="1"/>
          </p:cNvSpPr>
          <p:nvPr>
            <p:ph sz="quarter" idx="4"/>
          </p:nvPr>
        </p:nvSpPr>
        <p:spPr>
          <a:xfrm>
            <a:off x="4574438" y="831753"/>
            <a:ext cx="3931920" cy="4836003"/>
          </a:xfrm>
        </p:spPr>
        <p:txBody>
          <a:bodyPr>
            <a:noAutofit/>
          </a:bodyPr>
          <a:lstStyle/>
          <a:p>
            <a:pPr marL="0" indent="0">
              <a:buNone/>
            </a:pPr>
            <a:endParaRPr lang="en-US" sz="1400" b="1" dirty="0" smtClean="0"/>
          </a:p>
          <a:p>
            <a:pPr marL="0" indent="0">
              <a:buNone/>
            </a:pPr>
            <a:endParaRPr lang="en-US" sz="1400" b="1" dirty="0" smtClean="0"/>
          </a:p>
          <a:p>
            <a:pPr marL="0" indent="0">
              <a:buNone/>
            </a:pPr>
            <a:r>
              <a:rPr lang="en-US" sz="1600" b="1" dirty="0" smtClean="0"/>
              <a:t>130.7(C</a:t>
            </a:r>
            <a:r>
              <a:rPr lang="en-US" sz="1600" b="1" dirty="0"/>
              <a:t>)(9) Factors in Selection of Protective Equipment.</a:t>
            </a:r>
          </a:p>
          <a:p>
            <a:pPr marL="0" indent="0">
              <a:buNone/>
            </a:pPr>
            <a:r>
              <a:rPr lang="en-US" sz="1600" dirty="0"/>
              <a:t>(d) Coverage. Clothing shall cover potentially exposed areas as completely as possible. Shirt </a:t>
            </a:r>
            <a:r>
              <a:rPr lang="en-US" sz="1600" u="sng" dirty="0" smtClean="0"/>
              <a:t>and coverall </a:t>
            </a:r>
            <a:r>
              <a:rPr lang="en-US" sz="1600" dirty="0" smtClean="0"/>
              <a:t>sleeves </a:t>
            </a:r>
            <a:r>
              <a:rPr lang="en-US" sz="1600" dirty="0"/>
              <a:t>shall be fastened at the wrists, </a:t>
            </a:r>
            <a:r>
              <a:rPr lang="en-US" sz="1600" u="sng" dirty="0" smtClean="0"/>
              <a:t>shirts shall be tucked into pants, </a:t>
            </a:r>
            <a:r>
              <a:rPr lang="en-US" sz="1600" dirty="0" smtClean="0"/>
              <a:t>and shirts, </a:t>
            </a:r>
            <a:r>
              <a:rPr lang="en-US" sz="1600" u="sng" dirty="0" smtClean="0"/>
              <a:t>coveralls,</a:t>
            </a:r>
            <a:r>
              <a:rPr lang="en-US" sz="1600" dirty="0" smtClean="0"/>
              <a:t> </a:t>
            </a:r>
            <a:r>
              <a:rPr lang="en-US" sz="1600" dirty="0"/>
              <a:t>and jackets shall be closed at the neck.</a:t>
            </a:r>
            <a:endParaRPr lang="en-US" sz="16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79</a:t>
            </a:fld>
            <a:endParaRPr lang="en-US" dirty="0">
              <a:solidFill>
                <a:srgbClr val="E3DED1">
                  <a:shade val="50000"/>
                </a:srgbClr>
              </a:solidFill>
            </a:endParaRPr>
          </a:p>
        </p:txBody>
      </p:sp>
    </p:spTree>
    <p:extLst>
      <p:ext uri="{BB962C8B-B14F-4D97-AF65-F5344CB8AC3E}">
        <p14:creationId xmlns:p14="http://schemas.microsoft.com/office/powerpoint/2010/main" val="484656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Article 90</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21090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smtClean="0"/>
              <a:t>Removes reference to Hazard/Risk Category 0 that no longer exists.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819636"/>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r>
              <a:rPr lang="en-US" sz="1500" b="1" dirty="0" smtClean="0"/>
              <a:t>130.7(C)</a:t>
            </a:r>
            <a:r>
              <a:rPr lang="en-US" sz="1600" b="1" dirty="0" smtClean="0"/>
              <a:t>(12</a:t>
            </a:r>
            <a:r>
              <a:rPr lang="en-US" sz="1600" b="1" dirty="0"/>
              <a:t>) Clothing and Other Apparel </a:t>
            </a:r>
            <a:r>
              <a:rPr lang="en-US" sz="1600" b="1" dirty="0" smtClean="0"/>
              <a:t>Not Permitted.</a:t>
            </a:r>
          </a:p>
          <a:p>
            <a:pPr marL="0" indent="0">
              <a:buNone/>
            </a:pPr>
            <a:r>
              <a:rPr lang="en-US" sz="1600" i="1" dirty="0" smtClean="0"/>
              <a:t>Exception </a:t>
            </a:r>
            <a:r>
              <a:rPr lang="en-US" sz="1600" i="1" dirty="0"/>
              <a:t>No. 1: </a:t>
            </a:r>
            <a:r>
              <a:rPr lang="en-US" sz="1600" i="1" dirty="0" err="1"/>
              <a:t>Nonmelting</a:t>
            </a:r>
            <a:r>
              <a:rPr lang="en-US" sz="1600" i="1" dirty="0"/>
              <a:t>, flammable (</a:t>
            </a:r>
            <a:r>
              <a:rPr lang="en-US" sz="1600" i="1" dirty="0" smtClean="0"/>
              <a:t>non–arc-rated) materials </a:t>
            </a:r>
            <a:r>
              <a:rPr lang="en-US" sz="1600" i="1" dirty="0"/>
              <a:t>shall be permitted to be used as </a:t>
            </a:r>
            <a:r>
              <a:rPr lang="en-US" sz="1600" i="1" dirty="0" err="1"/>
              <a:t>underlayers</a:t>
            </a:r>
            <a:r>
              <a:rPr lang="en-US" sz="1600" i="1" dirty="0"/>
              <a:t> </a:t>
            </a:r>
            <a:r>
              <a:rPr lang="en-US" sz="1600" i="1" dirty="0" smtClean="0"/>
              <a:t>to arc-rated </a:t>
            </a:r>
            <a:r>
              <a:rPr lang="en-US" sz="1600" i="1" dirty="0"/>
              <a:t>clothing, as described </a:t>
            </a:r>
            <a:r>
              <a:rPr lang="en-US" sz="1600" i="1" dirty="0" smtClean="0"/>
              <a:t>in 130.7(C</a:t>
            </a:r>
            <a:r>
              <a:rPr lang="en-US" sz="1600" i="1" dirty="0"/>
              <a:t>)(11), and </a:t>
            </a:r>
            <a:r>
              <a:rPr lang="en-US" sz="1600" i="1" dirty="0" smtClean="0"/>
              <a:t>also shall </a:t>
            </a:r>
            <a:r>
              <a:rPr lang="en-US" sz="1600" i="1" dirty="0"/>
              <a:t>be permitted to be used for Hazard/Risk Category </a:t>
            </a:r>
            <a:r>
              <a:rPr lang="en-US" sz="1600" i="1" dirty="0" smtClean="0"/>
              <a:t>0 as </a:t>
            </a:r>
            <a:r>
              <a:rPr lang="en-US" sz="1600" i="1" dirty="0"/>
              <a:t>described in Table 130.7(C)(16</a:t>
            </a:r>
            <a:r>
              <a:rPr lang="en-US" sz="1600" i="1" dirty="0" smtClean="0"/>
              <a:t>).</a:t>
            </a:r>
            <a:endParaRPr lang="en-US" sz="1600" i="1" dirty="0"/>
          </a:p>
        </p:txBody>
      </p:sp>
      <p:sp>
        <p:nvSpPr>
          <p:cNvPr id="8" name="Content Placeholder 7"/>
          <p:cNvSpPr>
            <a:spLocks noGrp="1"/>
          </p:cNvSpPr>
          <p:nvPr>
            <p:ph sz="quarter" idx="4"/>
          </p:nvPr>
        </p:nvSpPr>
        <p:spPr>
          <a:xfrm>
            <a:off x="4574438" y="831753"/>
            <a:ext cx="3931920" cy="4836003"/>
          </a:xfrm>
        </p:spPr>
        <p:txBody>
          <a:bodyPr>
            <a:noAutofit/>
          </a:bodyPr>
          <a:lstStyle/>
          <a:p>
            <a:pPr marL="0" indent="0">
              <a:buNone/>
            </a:pPr>
            <a:endParaRPr lang="en-US" sz="1400" b="1" dirty="0" smtClean="0"/>
          </a:p>
          <a:p>
            <a:pPr marL="0" indent="0">
              <a:buNone/>
            </a:pPr>
            <a:endParaRPr lang="en-US" sz="1400" b="1" dirty="0" smtClean="0"/>
          </a:p>
          <a:p>
            <a:pPr marL="0" indent="0">
              <a:buNone/>
            </a:pPr>
            <a:r>
              <a:rPr lang="en-US" sz="1500" b="1" dirty="0"/>
              <a:t>130.7(C)</a:t>
            </a:r>
            <a:r>
              <a:rPr lang="en-US" sz="1600" b="1" dirty="0"/>
              <a:t>(12) Clothing and Other Apparel Not Permitted.</a:t>
            </a:r>
          </a:p>
          <a:p>
            <a:pPr marL="0" indent="0">
              <a:buNone/>
            </a:pPr>
            <a:r>
              <a:rPr lang="en-US" sz="1600" i="1" dirty="0"/>
              <a:t>Exception No. 1: </a:t>
            </a:r>
            <a:r>
              <a:rPr lang="en-US" sz="1600" i="1" dirty="0" err="1"/>
              <a:t>Nonmelting</a:t>
            </a:r>
            <a:r>
              <a:rPr lang="en-US" sz="1600" i="1" dirty="0"/>
              <a:t>, flammable (non–arc-rated) materials shall be permitted to be used as </a:t>
            </a:r>
            <a:r>
              <a:rPr lang="en-US" sz="1600" i="1" dirty="0" err="1"/>
              <a:t>underlayers</a:t>
            </a:r>
            <a:r>
              <a:rPr lang="en-US" sz="1600" i="1" dirty="0"/>
              <a:t> to arc-rated clothing, as described in 130.7(C)(</a:t>
            </a:r>
            <a:r>
              <a:rPr lang="en-US" sz="1600" i="1" dirty="0" smtClean="0"/>
              <a:t>11).</a:t>
            </a:r>
            <a:endParaRPr lang="en-US" sz="1600" i="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80</a:t>
            </a:fld>
            <a:endParaRPr lang="en-US" dirty="0">
              <a:solidFill>
                <a:srgbClr val="E3DED1">
                  <a:shade val="50000"/>
                </a:srgbClr>
              </a:solidFill>
            </a:endParaRPr>
          </a:p>
        </p:txBody>
      </p:sp>
    </p:spTree>
    <p:extLst>
      <p:ext uri="{BB962C8B-B14F-4D97-AF65-F5344CB8AC3E}">
        <p14:creationId xmlns:p14="http://schemas.microsoft.com/office/powerpoint/2010/main" val="39134303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smtClean="0"/>
              <a:t>Requires decision for proper PPE to be based on a risk assessment, not approval of AHJ.</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819636"/>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r>
              <a:rPr lang="en-US" sz="1500" b="1" dirty="0" smtClean="0"/>
              <a:t>130.7(C)</a:t>
            </a:r>
            <a:r>
              <a:rPr lang="en-US" sz="1600" b="1" dirty="0" smtClean="0"/>
              <a:t>(12</a:t>
            </a:r>
            <a:r>
              <a:rPr lang="en-US" sz="1600" b="1" dirty="0"/>
              <a:t>) Clothing and Other Apparel </a:t>
            </a:r>
            <a:r>
              <a:rPr lang="en-US" sz="1600" b="1" dirty="0" smtClean="0"/>
              <a:t>Not Permitted.</a:t>
            </a:r>
          </a:p>
          <a:p>
            <a:pPr marL="0" indent="0">
              <a:buNone/>
            </a:pPr>
            <a:r>
              <a:rPr lang="en-US" sz="1600" i="1" dirty="0" smtClean="0"/>
              <a:t>Exception </a:t>
            </a:r>
            <a:r>
              <a:rPr lang="en-US" sz="1600" i="1" dirty="0"/>
              <a:t>No. 2: Where the work to be performed </a:t>
            </a:r>
            <a:r>
              <a:rPr lang="en-US" sz="1600" i="1" dirty="0" smtClean="0"/>
              <a:t>inside the </a:t>
            </a:r>
            <a:r>
              <a:rPr lang="en-US" sz="1600" i="1" dirty="0"/>
              <a:t>arc flash boundary exposes the worker to multiple </a:t>
            </a:r>
            <a:r>
              <a:rPr lang="en-US" sz="1600" i="1" dirty="0" smtClean="0"/>
              <a:t>hazards, such </a:t>
            </a:r>
            <a:r>
              <a:rPr lang="en-US" sz="1600" i="1" dirty="0"/>
              <a:t>as airborne contaminants, under special </a:t>
            </a:r>
            <a:r>
              <a:rPr lang="en-US" sz="1600" i="1" dirty="0" smtClean="0"/>
              <a:t>permission by </a:t>
            </a:r>
            <a:r>
              <a:rPr lang="en-US" sz="1600" i="1" dirty="0"/>
              <a:t>the authority having jurisdiction and where it </a:t>
            </a:r>
            <a:r>
              <a:rPr lang="en-US" sz="1600" i="1" dirty="0" smtClean="0"/>
              <a:t>can be </a:t>
            </a:r>
            <a:r>
              <a:rPr lang="en-US" sz="1600" i="1" dirty="0"/>
              <a:t>shown that the level of protection is adequate to </a:t>
            </a:r>
            <a:r>
              <a:rPr lang="en-US" sz="1600" i="1" dirty="0" smtClean="0"/>
              <a:t>address the </a:t>
            </a:r>
            <a:r>
              <a:rPr lang="en-US" sz="1600" i="1" dirty="0"/>
              <a:t>arc flash hazard, non–arc-rated personnel </a:t>
            </a:r>
            <a:r>
              <a:rPr lang="en-US" sz="1600" i="1" dirty="0" smtClean="0"/>
              <a:t>protective equipment </a:t>
            </a:r>
            <a:r>
              <a:rPr lang="en-US" sz="1600" i="1" dirty="0"/>
              <a:t>shall be permitted.</a:t>
            </a:r>
            <a:endParaRPr lang="en-US" sz="1500" b="1" dirty="0" smtClean="0"/>
          </a:p>
        </p:txBody>
      </p:sp>
      <p:sp>
        <p:nvSpPr>
          <p:cNvPr id="8" name="Content Placeholder 7"/>
          <p:cNvSpPr>
            <a:spLocks noGrp="1"/>
          </p:cNvSpPr>
          <p:nvPr>
            <p:ph sz="quarter" idx="4"/>
          </p:nvPr>
        </p:nvSpPr>
        <p:spPr>
          <a:xfrm>
            <a:off x="4574438" y="831753"/>
            <a:ext cx="3931920" cy="4836003"/>
          </a:xfrm>
        </p:spPr>
        <p:txBody>
          <a:bodyPr>
            <a:noAutofit/>
          </a:bodyPr>
          <a:lstStyle/>
          <a:p>
            <a:pPr marL="0" indent="0">
              <a:buNone/>
            </a:pPr>
            <a:endParaRPr lang="en-US" sz="1400" b="1" dirty="0" smtClean="0"/>
          </a:p>
          <a:p>
            <a:pPr marL="0" indent="0">
              <a:buNone/>
            </a:pPr>
            <a:endParaRPr lang="en-US" sz="1400" b="1" dirty="0" smtClean="0"/>
          </a:p>
          <a:p>
            <a:pPr marL="0" indent="0">
              <a:buNone/>
            </a:pPr>
            <a:r>
              <a:rPr lang="en-US" sz="1600" b="1" dirty="0"/>
              <a:t>130.7(C)(12) Clothing and Other Apparel Not Permitted.</a:t>
            </a:r>
          </a:p>
          <a:p>
            <a:pPr marL="0" indent="0">
              <a:buNone/>
            </a:pPr>
            <a:r>
              <a:rPr lang="en-US" sz="1600" i="1" dirty="0"/>
              <a:t>Exception No. 2: Where the work to be performed inside the arc flash boundary exposes the worker to multiple hazards, such as airborne contaminants, </a:t>
            </a:r>
            <a:r>
              <a:rPr lang="en-US" sz="1600" i="1" u="sng" dirty="0" smtClean="0"/>
              <a:t>and the risk assessment identifies </a:t>
            </a:r>
            <a:r>
              <a:rPr lang="en-US" sz="1600" i="1" dirty="0"/>
              <a:t>that the level of protection is adequate to address the arc flash hazard, non–arc-rated </a:t>
            </a:r>
            <a:r>
              <a:rPr lang="en-US" sz="1600" i="1" u="sng" dirty="0" smtClean="0"/>
              <a:t>PPE</a:t>
            </a:r>
            <a:r>
              <a:rPr lang="en-US" sz="1600" i="1" dirty="0" smtClean="0"/>
              <a:t> </a:t>
            </a:r>
            <a:r>
              <a:rPr lang="en-US" sz="1600" i="1" dirty="0"/>
              <a:t>shall be permitted.</a:t>
            </a:r>
            <a:endParaRPr lang="en-US" sz="1600" b="1"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81</a:t>
            </a:fld>
            <a:endParaRPr lang="en-US" dirty="0">
              <a:solidFill>
                <a:srgbClr val="E3DED1">
                  <a:shade val="50000"/>
                </a:srgbClr>
              </a:solidFill>
            </a:endParaRPr>
          </a:p>
        </p:txBody>
      </p:sp>
    </p:spTree>
    <p:extLst>
      <p:ext uri="{BB962C8B-B14F-4D97-AF65-F5344CB8AC3E}">
        <p14:creationId xmlns:p14="http://schemas.microsoft.com/office/powerpoint/2010/main" val="42755775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smtClean="0"/>
              <a:t>New Informational Note references provide laundering information.</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551184"/>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endParaRPr lang="en-US" sz="1500" b="1" dirty="0" smtClean="0"/>
          </a:p>
          <a:p>
            <a:pPr marL="0" indent="0">
              <a:buNone/>
            </a:pPr>
            <a:r>
              <a:rPr lang="en-US" sz="1500" b="1" dirty="0" smtClean="0"/>
              <a:t>130.7(C)(13) </a:t>
            </a:r>
            <a:r>
              <a:rPr lang="en-US" sz="1500" b="1" dirty="0"/>
              <a:t>Clothing and Other Apparel </a:t>
            </a:r>
            <a:r>
              <a:rPr lang="en-US" sz="1500" b="1" dirty="0" smtClean="0"/>
              <a:t>Not Permitted.</a:t>
            </a:r>
          </a:p>
          <a:p>
            <a:pPr marL="0" indent="0">
              <a:buNone/>
            </a:pPr>
            <a:r>
              <a:rPr lang="en-US" sz="1500" dirty="0" smtClean="0"/>
              <a:t>New Informational Note.</a:t>
            </a:r>
            <a:endParaRPr lang="en-US" sz="1500" b="1" dirty="0" smtClean="0"/>
          </a:p>
        </p:txBody>
      </p:sp>
      <p:sp>
        <p:nvSpPr>
          <p:cNvPr id="8" name="Content Placeholder 7"/>
          <p:cNvSpPr>
            <a:spLocks noGrp="1"/>
          </p:cNvSpPr>
          <p:nvPr>
            <p:ph sz="quarter" idx="4"/>
          </p:nvPr>
        </p:nvSpPr>
        <p:spPr>
          <a:xfrm>
            <a:off x="4602692" y="551184"/>
            <a:ext cx="3931920" cy="4836003"/>
          </a:xfrm>
        </p:spPr>
        <p:txBody>
          <a:bodyPr>
            <a:noAutofit/>
          </a:bodyPr>
          <a:lstStyle/>
          <a:p>
            <a:pPr marL="0" indent="0">
              <a:buNone/>
            </a:pPr>
            <a:endParaRPr lang="en-US" sz="1400" b="1" dirty="0" smtClean="0"/>
          </a:p>
          <a:p>
            <a:pPr marL="0" indent="0">
              <a:buNone/>
            </a:pPr>
            <a:endParaRPr lang="en-US" sz="1400" b="1" dirty="0" smtClean="0"/>
          </a:p>
          <a:p>
            <a:pPr marL="0" indent="0">
              <a:buNone/>
            </a:pPr>
            <a:endParaRPr lang="en-US" sz="1500" b="1" dirty="0" smtClean="0"/>
          </a:p>
          <a:p>
            <a:pPr marL="0" indent="0">
              <a:buNone/>
            </a:pPr>
            <a:r>
              <a:rPr lang="en-US" sz="1500" b="1" dirty="0" smtClean="0"/>
              <a:t>130.7(C</a:t>
            </a:r>
            <a:r>
              <a:rPr lang="en-US" sz="1500" b="1" dirty="0"/>
              <a:t>)(</a:t>
            </a:r>
            <a:r>
              <a:rPr lang="en-US" sz="1500" b="1" dirty="0" smtClean="0"/>
              <a:t>13) </a:t>
            </a:r>
            <a:r>
              <a:rPr lang="en-US" sz="1500" b="1" dirty="0"/>
              <a:t>Clothing and Other Apparel Not Permitted.</a:t>
            </a:r>
          </a:p>
          <a:p>
            <a:pPr marL="0" indent="0">
              <a:buNone/>
            </a:pPr>
            <a:r>
              <a:rPr lang="en-US" sz="1500" u="sng" dirty="0" smtClean="0"/>
              <a:t>Informational Note No. 2: Additional guidance is provided in </a:t>
            </a:r>
            <a:r>
              <a:rPr lang="en-US" sz="1500" u="sng" dirty="0"/>
              <a:t>ASTM F </a:t>
            </a:r>
            <a:r>
              <a:rPr lang="en-US" sz="1500" u="sng" dirty="0" smtClean="0"/>
              <a:t>1449, </a:t>
            </a:r>
            <a:r>
              <a:rPr lang="en-US" sz="1500" i="1" u="sng" dirty="0"/>
              <a:t>Standard </a:t>
            </a:r>
            <a:r>
              <a:rPr lang="en-US" sz="1500" i="1" u="sng" dirty="0" smtClean="0"/>
              <a:t>Guide for Industrial Laundering of Flame, Thermal, and Arc Resistant Clothing, and ASTM F 2757, Standard Guide for Home Laundering Care and Maintenance of Flame, Thermal and Arc Resistant Clothing.</a:t>
            </a:r>
            <a:endParaRPr lang="en-US" sz="1500" b="1" u="sng"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82</a:t>
            </a:fld>
            <a:endParaRPr lang="en-US" dirty="0">
              <a:solidFill>
                <a:srgbClr val="E3DED1">
                  <a:shade val="50000"/>
                </a:srgbClr>
              </a:solidFill>
            </a:endParaRPr>
          </a:p>
        </p:txBody>
      </p:sp>
    </p:spTree>
    <p:extLst>
      <p:ext uri="{BB962C8B-B14F-4D97-AF65-F5344CB8AC3E}">
        <p14:creationId xmlns:p14="http://schemas.microsoft.com/office/powerpoint/2010/main" val="21418738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smtClean="0"/>
              <a:t>Changes reflect new approach to PPE tables.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551184"/>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r>
              <a:rPr lang="en-US" sz="1400" b="1" dirty="0" smtClean="0"/>
              <a:t>130.7(C)(15</a:t>
            </a:r>
            <a:r>
              <a:rPr lang="en-US" sz="1400" b="1" dirty="0"/>
              <a:t>) Selection of Personal Protective Equipment </a:t>
            </a:r>
            <a:r>
              <a:rPr lang="en-US" sz="1400" b="1" dirty="0" smtClean="0"/>
              <a:t>When Required </a:t>
            </a:r>
            <a:r>
              <a:rPr lang="en-US" sz="1400" b="1" dirty="0"/>
              <a:t>for Various Tasks. </a:t>
            </a:r>
            <a:r>
              <a:rPr lang="en-US" sz="1400" dirty="0"/>
              <a:t>Where selected in lieu of </a:t>
            </a:r>
            <a:r>
              <a:rPr lang="en-US" sz="1400" dirty="0" smtClean="0"/>
              <a:t>the incident </a:t>
            </a:r>
            <a:r>
              <a:rPr lang="en-US" sz="1400" dirty="0"/>
              <a:t>energy analysis of 130.5(B)(1), Table 130.7(C)(15)(</a:t>
            </a:r>
            <a:r>
              <a:rPr lang="en-US" sz="1400" dirty="0" smtClean="0"/>
              <a:t>a) and </a:t>
            </a:r>
            <a:r>
              <a:rPr lang="en-US" sz="1400" dirty="0"/>
              <a:t>Table 130.7(C)(15)(b) shall be used to determine </a:t>
            </a:r>
            <a:r>
              <a:rPr lang="en-US" sz="1400" dirty="0" smtClean="0"/>
              <a:t>the hazard/risk </a:t>
            </a:r>
            <a:r>
              <a:rPr lang="en-US" sz="1400" dirty="0"/>
              <a:t>category and requirements for use of rubber </a:t>
            </a:r>
            <a:r>
              <a:rPr lang="en-US" sz="1400" dirty="0" smtClean="0"/>
              <a:t>insulating gloves </a:t>
            </a:r>
            <a:r>
              <a:rPr lang="en-US" sz="1400" dirty="0"/>
              <a:t>and insulated and insulating hand tools for a </a:t>
            </a:r>
            <a:r>
              <a:rPr lang="en-US" sz="1400" dirty="0" smtClean="0"/>
              <a:t>task. The </a:t>
            </a:r>
            <a:r>
              <a:rPr lang="en-US" sz="1400" dirty="0"/>
              <a:t>assumed maximum short-circuit current capacities </a:t>
            </a:r>
            <a:r>
              <a:rPr lang="en-US" sz="1400" dirty="0" smtClean="0"/>
              <a:t>and maximum </a:t>
            </a:r>
            <a:r>
              <a:rPr lang="en-US" sz="1400" dirty="0"/>
              <a:t>fault clearing times for various tasks are listed </a:t>
            </a:r>
            <a:r>
              <a:rPr lang="en-US" sz="1400" dirty="0" smtClean="0"/>
              <a:t>in Table </a:t>
            </a:r>
            <a:r>
              <a:rPr lang="en-US" sz="1400" dirty="0"/>
              <a:t>130.7(C)(15)(a). For tasks not listed, or for power </a:t>
            </a:r>
            <a:r>
              <a:rPr lang="en-US" sz="1400" dirty="0" smtClean="0"/>
              <a:t>systems with </a:t>
            </a:r>
            <a:r>
              <a:rPr lang="en-US" sz="1400" dirty="0"/>
              <a:t>greater than the assumed maximum </a:t>
            </a:r>
            <a:r>
              <a:rPr lang="en-US" sz="1400" dirty="0" smtClean="0"/>
              <a:t>short-circuit current </a:t>
            </a:r>
            <a:r>
              <a:rPr lang="en-US" sz="1400" dirty="0"/>
              <a:t>capacity or with longer than the assumed </a:t>
            </a:r>
            <a:r>
              <a:rPr lang="en-US" sz="1400" dirty="0" smtClean="0"/>
              <a:t>maximum fault </a:t>
            </a:r>
            <a:r>
              <a:rPr lang="en-US" sz="1400" dirty="0"/>
              <a:t>clearing times, an incident energy analysis shall be </a:t>
            </a:r>
            <a:r>
              <a:rPr lang="en-US" sz="1400" dirty="0" smtClean="0"/>
              <a:t>required in </a:t>
            </a:r>
            <a:r>
              <a:rPr lang="en-US" sz="1400" dirty="0"/>
              <a:t>accordance with 130.5</a:t>
            </a:r>
            <a:r>
              <a:rPr lang="en-US" sz="1500" dirty="0"/>
              <a:t>.</a:t>
            </a:r>
            <a:endParaRPr lang="en-US" sz="1500" b="1" dirty="0" smtClean="0"/>
          </a:p>
        </p:txBody>
      </p:sp>
      <p:sp>
        <p:nvSpPr>
          <p:cNvPr id="8" name="Content Placeholder 7"/>
          <p:cNvSpPr>
            <a:spLocks noGrp="1"/>
          </p:cNvSpPr>
          <p:nvPr>
            <p:ph sz="quarter" idx="4"/>
          </p:nvPr>
        </p:nvSpPr>
        <p:spPr>
          <a:xfrm>
            <a:off x="4652168" y="551184"/>
            <a:ext cx="3882443" cy="5392416"/>
          </a:xfrm>
        </p:spPr>
        <p:txBody>
          <a:bodyPr>
            <a:noAutofit/>
          </a:bodyPr>
          <a:lstStyle/>
          <a:p>
            <a:pPr marL="0" indent="0">
              <a:buNone/>
            </a:pPr>
            <a:endParaRPr lang="en-US" sz="1400" b="1" dirty="0" smtClean="0"/>
          </a:p>
          <a:p>
            <a:pPr marL="0" indent="0">
              <a:buNone/>
            </a:pPr>
            <a:endParaRPr lang="en-US" sz="1400" b="1" dirty="0" smtClean="0"/>
          </a:p>
          <a:p>
            <a:pPr marL="0" indent="0">
              <a:buNone/>
            </a:pPr>
            <a:r>
              <a:rPr lang="en-US" sz="1400" b="1" dirty="0" smtClean="0"/>
              <a:t>130.7(C)(15) Selection of Personal Protective Equipment When Required for Various Tasks. </a:t>
            </a:r>
          </a:p>
          <a:p>
            <a:pPr marL="0" indent="0">
              <a:buNone/>
            </a:pPr>
            <a:r>
              <a:rPr lang="en-US" sz="1400" b="1" dirty="0" smtClean="0"/>
              <a:t>(A) Alternating Current (ac) Equipment.  </a:t>
            </a:r>
            <a:r>
              <a:rPr lang="en-US" sz="1400" dirty="0" smtClean="0"/>
              <a:t>Where selected in lieu of the incident energy analysis of 130.5(B)(1), </a:t>
            </a:r>
            <a:r>
              <a:rPr lang="en-US" sz="1400" u="sng" dirty="0" smtClean="0"/>
              <a:t>Table 130.7(C)(15)(A)(a) shall be used to identify when arc flash PPE is required. </a:t>
            </a:r>
            <a:r>
              <a:rPr lang="en-US" sz="1400" u="sng" dirty="0"/>
              <a:t>Table 130.7(C)(15)(A</a:t>
            </a:r>
            <a:r>
              <a:rPr lang="en-US" sz="1400" u="sng" dirty="0" smtClean="0"/>
              <a:t>)(b) shall be used to determine the arc flash PPE category.  The estimated maximum available short-circuit current, maximum fault clearing times, and minimum working distances for various ac equipment</a:t>
            </a:r>
            <a:r>
              <a:rPr lang="en-US" sz="1400" u="sng" dirty="0"/>
              <a:t> </a:t>
            </a:r>
            <a:r>
              <a:rPr lang="en-US" sz="1400" u="sng" dirty="0" smtClean="0"/>
              <a:t>types or classifications are listed in </a:t>
            </a:r>
            <a:r>
              <a:rPr lang="en-US" sz="1400" u="sng" dirty="0"/>
              <a:t>Table 130.7(C)(15)(A)(b</a:t>
            </a:r>
            <a:r>
              <a:rPr lang="en-US" sz="1400" u="sng" dirty="0" smtClean="0"/>
              <a:t>).  </a:t>
            </a:r>
            <a:endParaRPr lang="en-US" sz="1400"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83</a:t>
            </a:fld>
            <a:endParaRPr lang="en-US" dirty="0">
              <a:solidFill>
                <a:srgbClr val="E3DED1">
                  <a:shade val="50000"/>
                </a:srgbClr>
              </a:solidFill>
            </a:endParaRPr>
          </a:p>
        </p:txBody>
      </p:sp>
    </p:spTree>
    <p:extLst>
      <p:ext uri="{BB962C8B-B14F-4D97-AF65-F5344CB8AC3E}">
        <p14:creationId xmlns:p14="http://schemas.microsoft.com/office/powerpoint/2010/main" val="25828424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a:t>Changes reflect new approach to PPE </a:t>
            </a:r>
            <a:r>
              <a:rPr lang="en-US" sz="2000"/>
              <a:t>tables</a:t>
            </a:r>
            <a:r>
              <a:rPr lang="en-US" sz="2000" smtClean="0"/>
              <a:t>.</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551184"/>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r>
              <a:rPr lang="en-US" sz="1400" b="1" dirty="0" smtClean="0"/>
              <a:t>130.7(C)(15</a:t>
            </a:r>
            <a:r>
              <a:rPr lang="en-US" sz="1400" b="1" dirty="0"/>
              <a:t>) Selection of Personal Protective Equipment </a:t>
            </a:r>
            <a:r>
              <a:rPr lang="en-US" sz="1400" b="1" dirty="0" smtClean="0"/>
              <a:t>When Required </a:t>
            </a:r>
            <a:r>
              <a:rPr lang="en-US" sz="1400" b="1" dirty="0"/>
              <a:t>for Various Tasks. </a:t>
            </a:r>
            <a:r>
              <a:rPr lang="en-US" sz="1400" dirty="0"/>
              <a:t>Where selected in lieu of </a:t>
            </a:r>
            <a:r>
              <a:rPr lang="en-US" sz="1400" dirty="0" smtClean="0"/>
              <a:t>the incident </a:t>
            </a:r>
            <a:r>
              <a:rPr lang="en-US" sz="1400" dirty="0"/>
              <a:t>energy analysis of 130.5(B)(1), Table 130.7(C)(15)(</a:t>
            </a:r>
            <a:r>
              <a:rPr lang="en-US" sz="1400" dirty="0" smtClean="0"/>
              <a:t>a) and </a:t>
            </a:r>
            <a:r>
              <a:rPr lang="en-US" sz="1400" dirty="0"/>
              <a:t>Table 130.7(C)(15)(b) shall be used to determine </a:t>
            </a:r>
            <a:r>
              <a:rPr lang="en-US" sz="1400" dirty="0" smtClean="0"/>
              <a:t>the hazard/risk </a:t>
            </a:r>
            <a:r>
              <a:rPr lang="en-US" sz="1400" dirty="0"/>
              <a:t>category and requirements for use of rubber </a:t>
            </a:r>
            <a:r>
              <a:rPr lang="en-US" sz="1400" dirty="0" smtClean="0"/>
              <a:t>insulating gloves </a:t>
            </a:r>
            <a:r>
              <a:rPr lang="en-US" sz="1400" dirty="0"/>
              <a:t>and insulated and insulating hand tools for a </a:t>
            </a:r>
            <a:r>
              <a:rPr lang="en-US" sz="1400" dirty="0" smtClean="0"/>
              <a:t>task. The </a:t>
            </a:r>
            <a:r>
              <a:rPr lang="en-US" sz="1400" dirty="0"/>
              <a:t>assumed maximum short-circuit current capacities </a:t>
            </a:r>
            <a:r>
              <a:rPr lang="en-US" sz="1400" dirty="0" smtClean="0"/>
              <a:t>and maximum </a:t>
            </a:r>
            <a:r>
              <a:rPr lang="en-US" sz="1400" dirty="0"/>
              <a:t>fault clearing times for various tasks are listed </a:t>
            </a:r>
            <a:r>
              <a:rPr lang="en-US" sz="1400" dirty="0" smtClean="0"/>
              <a:t>in Table </a:t>
            </a:r>
            <a:r>
              <a:rPr lang="en-US" sz="1400" dirty="0"/>
              <a:t>130.7(C)(15)(a). For tasks not listed, or for power </a:t>
            </a:r>
            <a:r>
              <a:rPr lang="en-US" sz="1400" dirty="0" smtClean="0"/>
              <a:t>systems with </a:t>
            </a:r>
            <a:r>
              <a:rPr lang="en-US" sz="1400" dirty="0"/>
              <a:t>greater than the assumed maximum </a:t>
            </a:r>
            <a:r>
              <a:rPr lang="en-US" sz="1400" dirty="0" smtClean="0"/>
              <a:t>short-circuit current </a:t>
            </a:r>
            <a:r>
              <a:rPr lang="en-US" sz="1400" dirty="0"/>
              <a:t>capacity or with longer than the assumed </a:t>
            </a:r>
            <a:r>
              <a:rPr lang="en-US" sz="1400" dirty="0" smtClean="0"/>
              <a:t>maximum fault </a:t>
            </a:r>
            <a:r>
              <a:rPr lang="en-US" sz="1400" dirty="0"/>
              <a:t>clearing times, an incident energy analysis shall be </a:t>
            </a:r>
            <a:r>
              <a:rPr lang="en-US" sz="1400" dirty="0" smtClean="0"/>
              <a:t>required in </a:t>
            </a:r>
            <a:r>
              <a:rPr lang="en-US" sz="1400" dirty="0"/>
              <a:t>accordance with 130.5</a:t>
            </a:r>
            <a:r>
              <a:rPr lang="en-US" sz="1500" dirty="0"/>
              <a:t>.</a:t>
            </a:r>
            <a:endParaRPr lang="en-US" sz="1500" b="1" dirty="0" smtClean="0"/>
          </a:p>
        </p:txBody>
      </p:sp>
      <p:sp>
        <p:nvSpPr>
          <p:cNvPr id="8" name="Content Placeholder 7"/>
          <p:cNvSpPr>
            <a:spLocks noGrp="1"/>
          </p:cNvSpPr>
          <p:nvPr>
            <p:ph sz="quarter" idx="4"/>
          </p:nvPr>
        </p:nvSpPr>
        <p:spPr>
          <a:xfrm>
            <a:off x="4652168" y="551184"/>
            <a:ext cx="3882443" cy="5392416"/>
          </a:xfrm>
        </p:spPr>
        <p:txBody>
          <a:bodyPr>
            <a:noAutofit/>
          </a:bodyPr>
          <a:lstStyle/>
          <a:p>
            <a:pPr marL="0" indent="0">
              <a:buNone/>
            </a:pPr>
            <a:endParaRPr lang="en-US" sz="1400" b="1" dirty="0" smtClean="0"/>
          </a:p>
          <a:p>
            <a:pPr marL="0" indent="0">
              <a:buNone/>
            </a:pPr>
            <a:endParaRPr lang="en-US" sz="1400" b="1" dirty="0" smtClean="0"/>
          </a:p>
          <a:p>
            <a:pPr marL="0" indent="0">
              <a:buNone/>
            </a:pPr>
            <a:r>
              <a:rPr lang="en-US" sz="1400" b="1" dirty="0" smtClean="0"/>
              <a:t>130.7(C)(15) Selection of Personal Protective Equipment When Required for Various Tasks. </a:t>
            </a:r>
          </a:p>
          <a:p>
            <a:pPr marL="0" indent="0" algn="ctr">
              <a:buNone/>
            </a:pPr>
            <a:r>
              <a:rPr lang="en-US" sz="1400" b="1" i="1" dirty="0" smtClean="0"/>
              <a:t>CONTINUED FROM PREVIOUS SLIDE</a:t>
            </a:r>
          </a:p>
          <a:p>
            <a:pPr marL="0" indent="0">
              <a:buNone/>
            </a:pPr>
            <a:r>
              <a:rPr lang="en-US" sz="1400" u="sng" dirty="0" smtClean="0"/>
              <a:t>An incident energy analysis shall be required in accordance with 130.5 for the following:</a:t>
            </a:r>
          </a:p>
          <a:p>
            <a:pPr marL="342900" indent="-342900">
              <a:buFont typeface="+mj-lt"/>
              <a:buAutoNum type="arabicParenR"/>
            </a:pPr>
            <a:r>
              <a:rPr lang="en-US" sz="1400" u="sng" dirty="0" smtClean="0"/>
              <a:t>Tasks not listed in Table 130.7(C</a:t>
            </a:r>
            <a:r>
              <a:rPr lang="en-US" sz="1400" u="sng" dirty="0"/>
              <a:t>)(15)(A)(a</a:t>
            </a:r>
            <a:r>
              <a:rPr lang="en-US" sz="1400" u="sng" dirty="0" smtClean="0"/>
              <a:t>)</a:t>
            </a:r>
          </a:p>
          <a:p>
            <a:pPr marL="342900" indent="-342900">
              <a:buFont typeface="+mj-lt"/>
              <a:buAutoNum type="arabicParenR"/>
            </a:pPr>
            <a:r>
              <a:rPr lang="en-US" sz="1400" u="sng" dirty="0" smtClean="0"/>
              <a:t>Power systems with greater than the estimated maximum available short-circuit current</a:t>
            </a:r>
          </a:p>
          <a:p>
            <a:pPr marL="342900" indent="-342900">
              <a:buFont typeface="+mj-lt"/>
              <a:buAutoNum type="arabicParenR"/>
            </a:pPr>
            <a:r>
              <a:rPr lang="en-US" sz="1400" u="sng" dirty="0" smtClean="0"/>
              <a:t>Power systems with longer than the maximum fault clearing times</a:t>
            </a:r>
          </a:p>
          <a:p>
            <a:pPr marL="342900" indent="-342900">
              <a:buFont typeface="+mj-lt"/>
              <a:buAutoNum type="arabicParenR"/>
            </a:pPr>
            <a:r>
              <a:rPr lang="en-US" sz="1400" u="sng" dirty="0" smtClean="0"/>
              <a:t>Tasks with less than the minimum working distance.</a:t>
            </a:r>
          </a:p>
          <a:p>
            <a:pPr marL="342900" indent="-342900">
              <a:buFont typeface="+mj-lt"/>
              <a:buAutoNum type="arabicParenR"/>
            </a:pPr>
            <a:endParaRPr lang="en-US" sz="1400"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84</a:t>
            </a:fld>
            <a:endParaRPr lang="en-US" dirty="0">
              <a:solidFill>
                <a:srgbClr val="E3DED1">
                  <a:shade val="50000"/>
                </a:srgbClr>
              </a:solidFill>
            </a:endParaRPr>
          </a:p>
        </p:txBody>
      </p:sp>
    </p:spTree>
    <p:extLst>
      <p:ext uri="{BB962C8B-B14F-4D97-AF65-F5344CB8AC3E}">
        <p14:creationId xmlns:p14="http://schemas.microsoft.com/office/powerpoint/2010/main" val="37536589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ChangeArrowheads="1"/>
          </p:cNvSpPr>
          <p:nvPr/>
        </p:nvSpPr>
        <p:spPr bwMode="auto">
          <a:xfrm>
            <a:off x="276225" y="655638"/>
            <a:ext cx="8867775" cy="1096962"/>
          </a:xfrm>
          <a:prstGeom prst="rect">
            <a:avLst/>
          </a:prstGeom>
          <a:noFill/>
          <a:ln>
            <a:noFill/>
          </a:ln>
          <a:effectLst>
            <a:outerShdw dist="53882"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09" tIns="65305" rIns="130609" bIns="65305"/>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endParaRPr lang="en-US" altLang="en-US"/>
          </a:p>
        </p:txBody>
      </p:sp>
      <p:sp>
        <p:nvSpPr>
          <p:cNvPr id="7" name="Slide Number Placeholder 6"/>
          <p:cNvSpPr>
            <a:spLocks noGrp="1"/>
          </p:cNvSpPr>
          <p:nvPr>
            <p:ph type="sldNum" sz="quarter" idx="10"/>
          </p:nvPr>
        </p:nvSpPr>
        <p:spPr/>
        <p:txBody>
          <a:bodyPr/>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pPr eaLnBrk="1" hangingPunct="1"/>
            <a:fld id="{AB9BC5B7-E77C-4618-B071-59FFE0036A1F}" type="slidenum">
              <a:rPr lang="en-US" altLang="en-US" sz="1400" b="0">
                <a:solidFill>
                  <a:srgbClr val="00007E"/>
                </a:solidFill>
                <a:latin typeface="Calibri" panose="020F0502020204030204" pitchFamily="34" charset="0"/>
              </a:rPr>
              <a:pPr eaLnBrk="1" hangingPunct="1"/>
              <a:t>85</a:t>
            </a:fld>
            <a:endParaRPr lang="en-US" altLang="en-US" sz="1400" b="0">
              <a:solidFill>
                <a:srgbClr val="00007E"/>
              </a:solidFill>
              <a:latin typeface="Calibri" panose="020F0502020204030204" pitchFamily="34" charset="0"/>
            </a:endParaRPr>
          </a:p>
        </p:txBody>
      </p:sp>
      <p:sp>
        <p:nvSpPr>
          <p:cNvPr id="3" name="TextBox 2"/>
          <p:cNvSpPr txBox="1"/>
          <p:nvPr/>
        </p:nvSpPr>
        <p:spPr>
          <a:xfrm>
            <a:off x="2971800" y="0"/>
            <a:ext cx="3962400" cy="461665"/>
          </a:xfrm>
          <a:prstGeom prst="rect">
            <a:avLst/>
          </a:prstGeom>
          <a:noFill/>
        </p:spPr>
        <p:txBody>
          <a:bodyPr wrap="square" rtlCol="0">
            <a:spAutoFit/>
          </a:bodyPr>
          <a:lstStyle/>
          <a:p>
            <a:pPr lvl="0">
              <a:spcBef>
                <a:spcPts val="250"/>
              </a:spcBef>
              <a:buClr>
                <a:srgbClr val="F07F09"/>
              </a:buClr>
              <a:buSzPct val="80000"/>
            </a:pPr>
            <a:r>
              <a:rPr lang="en-US" sz="2400" b="1" dirty="0">
                <a:solidFill>
                  <a:prstClr val="black"/>
                </a:solidFill>
              </a:rPr>
              <a:t>2012 NFPA 70E®</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62000"/>
            <a:ext cx="6705600" cy="4572000"/>
          </a:xfrm>
          <a:prstGeom prst="rect">
            <a:avLst/>
          </a:prstGeom>
          <a:noFill/>
          <a:ln>
            <a:noFill/>
          </a:ln>
          <a:extLst/>
        </p:spPr>
      </p:pic>
    </p:spTree>
    <p:extLst>
      <p:ext uri="{BB962C8B-B14F-4D97-AF65-F5344CB8AC3E}">
        <p14:creationId xmlns:p14="http://schemas.microsoft.com/office/powerpoint/2010/main" val="24071211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pPr eaLnBrk="1" hangingPunct="1"/>
            <a:fld id="{AB9BC5B7-E77C-4618-B071-59FFE0036A1F}" type="slidenum">
              <a:rPr lang="en-US" altLang="en-US" sz="1400" b="0">
                <a:solidFill>
                  <a:srgbClr val="00007E"/>
                </a:solidFill>
                <a:latin typeface="Calibri" panose="020F0502020204030204" pitchFamily="34" charset="0"/>
              </a:rPr>
              <a:pPr eaLnBrk="1" hangingPunct="1"/>
              <a:t>86</a:t>
            </a:fld>
            <a:endParaRPr lang="en-US" altLang="en-US" sz="1400" b="0">
              <a:solidFill>
                <a:srgbClr val="00007E"/>
              </a:solidFill>
              <a:latin typeface="Calibri" panose="020F0502020204030204" pitchFamily="34" charset="0"/>
            </a:endParaRPr>
          </a:p>
        </p:txBody>
      </p:sp>
      <p:sp>
        <p:nvSpPr>
          <p:cNvPr id="3" name="TextBox 2"/>
          <p:cNvSpPr txBox="1"/>
          <p:nvPr/>
        </p:nvSpPr>
        <p:spPr>
          <a:xfrm>
            <a:off x="2971800" y="0"/>
            <a:ext cx="3962400" cy="461665"/>
          </a:xfrm>
          <a:prstGeom prst="rect">
            <a:avLst/>
          </a:prstGeom>
          <a:noFill/>
        </p:spPr>
        <p:txBody>
          <a:bodyPr wrap="square" rtlCol="0">
            <a:spAutoFit/>
          </a:bodyPr>
          <a:lstStyle/>
          <a:p>
            <a:pPr lvl="0">
              <a:spcBef>
                <a:spcPts val="250"/>
              </a:spcBef>
              <a:buClr>
                <a:srgbClr val="F07F09"/>
              </a:buClr>
              <a:buSzPct val="80000"/>
            </a:pPr>
            <a:r>
              <a:rPr lang="en-US" sz="2400" b="1" dirty="0">
                <a:solidFill>
                  <a:prstClr val="black"/>
                </a:solidFill>
              </a:rPr>
              <a:t>2012 NFPA 70E®</a:t>
            </a:r>
          </a:p>
        </p:txBody>
      </p:sp>
      <p:sp>
        <p:nvSpPr>
          <p:cNvPr id="2" name="Rectangle 1"/>
          <p:cNvSpPr/>
          <p:nvPr/>
        </p:nvSpPr>
        <p:spPr>
          <a:xfrm>
            <a:off x="304800" y="304800"/>
            <a:ext cx="8534400" cy="5909310"/>
          </a:xfrm>
          <a:prstGeom prst="rect">
            <a:avLst/>
          </a:prstGeom>
        </p:spPr>
        <p:txBody>
          <a:bodyPr wrap="square">
            <a:spAutoFit/>
          </a:bodyPr>
          <a:lstStyle/>
          <a:p>
            <a:pPr algn="ctr"/>
            <a:r>
              <a:rPr lang="en-US" b="1" dirty="0" smtClean="0">
                <a:latin typeface="Times-Roman"/>
              </a:rPr>
              <a:t>Notes to Table 130.7(C)(15)(a)</a:t>
            </a:r>
          </a:p>
          <a:p>
            <a:endParaRPr lang="en-US" sz="1200" dirty="0" smtClean="0">
              <a:latin typeface="Times-Roman"/>
            </a:endParaRPr>
          </a:p>
          <a:p>
            <a:endParaRPr lang="en-US" sz="1200" dirty="0">
              <a:latin typeface="Times-Roman"/>
            </a:endParaRPr>
          </a:p>
          <a:p>
            <a:endParaRPr lang="en-US" sz="1200" dirty="0" smtClean="0">
              <a:latin typeface="Times-Roman"/>
            </a:endParaRPr>
          </a:p>
          <a:p>
            <a:endParaRPr lang="en-US" sz="1200" dirty="0">
              <a:latin typeface="Times-Roman"/>
            </a:endParaRPr>
          </a:p>
          <a:p>
            <a:r>
              <a:rPr lang="en-US" sz="1200" dirty="0" smtClean="0">
                <a:latin typeface="Times-Roman"/>
              </a:rPr>
              <a:t>Y </a:t>
            </a:r>
            <a:r>
              <a:rPr lang="en-US" sz="1200" dirty="0">
                <a:latin typeface="Times-Roman"/>
              </a:rPr>
              <a:t>= Yes (required). N: No (not required).</a:t>
            </a:r>
          </a:p>
          <a:p>
            <a:r>
              <a:rPr lang="en-US" sz="1200" dirty="0">
                <a:latin typeface="Times-Roman"/>
              </a:rPr>
              <a:t>Notes:</a:t>
            </a:r>
          </a:p>
          <a:p>
            <a:r>
              <a:rPr lang="en-US" sz="1200" dirty="0">
                <a:latin typeface="Times-Roman"/>
              </a:rPr>
              <a:t>(1) Rubber insulating gloves are gloves rated for the maximum line-to-line voltage upon which work will be</a:t>
            </a:r>
          </a:p>
          <a:p>
            <a:r>
              <a:rPr lang="en-US" sz="1200" dirty="0">
                <a:latin typeface="Times-Roman"/>
              </a:rPr>
              <a:t>done.</a:t>
            </a:r>
          </a:p>
          <a:p>
            <a:r>
              <a:rPr lang="en-US" sz="1200" dirty="0">
                <a:latin typeface="Times-Roman"/>
              </a:rPr>
              <a:t>(2) Insulated and insulating hand tools are tools rated and tested for the maximum line-to-line voltage upon</a:t>
            </a:r>
          </a:p>
          <a:p>
            <a:r>
              <a:rPr lang="en-US" sz="1200" dirty="0">
                <a:latin typeface="Times-Roman"/>
              </a:rPr>
              <a:t>which work will be done, and are manufactured and tested in accordance with ASTM F 1505, </a:t>
            </a:r>
            <a:r>
              <a:rPr lang="en-US" sz="1200" i="1" dirty="0">
                <a:latin typeface="Times-Italic"/>
              </a:rPr>
              <a:t>Standard</a:t>
            </a:r>
          </a:p>
          <a:p>
            <a:r>
              <a:rPr lang="en-US" sz="1200" i="1" dirty="0">
                <a:latin typeface="Times-Italic"/>
              </a:rPr>
              <a:t>Specification for Insulated and Insulating Hand Tools</a:t>
            </a:r>
            <a:r>
              <a:rPr lang="en-US" sz="1200" dirty="0">
                <a:latin typeface="Times-Roman"/>
              </a:rPr>
              <a:t>.</a:t>
            </a:r>
          </a:p>
          <a:p>
            <a:r>
              <a:rPr lang="en-US" sz="1200" dirty="0">
                <a:latin typeface="Times-Roman"/>
              </a:rPr>
              <a:t>(3) The use of “N” does not indicate that rubber insulating gloves and insulated and insulating hand tools are not</a:t>
            </a:r>
          </a:p>
          <a:p>
            <a:r>
              <a:rPr lang="en-US" sz="1200" dirty="0">
                <a:latin typeface="Times-Roman"/>
              </a:rPr>
              <a:t>required in all cases. Rubber insulating gloves and insulated and insulating hand tools may be required by 130.4,</a:t>
            </a:r>
          </a:p>
          <a:p>
            <a:r>
              <a:rPr lang="en-US" sz="1200" dirty="0">
                <a:latin typeface="Times-Roman"/>
              </a:rPr>
              <a:t>130.8 (C) (7), and 130.8(D).</a:t>
            </a:r>
          </a:p>
          <a:p>
            <a:r>
              <a:rPr lang="en-US" sz="1200" dirty="0">
                <a:latin typeface="Times-Roman"/>
              </a:rPr>
              <a:t>(4) For equipment protected by upstream current limiting fuses with arcing fault current in their current limiting</a:t>
            </a:r>
          </a:p>
          <a:p>
            <a:r>
              <a:rPr lang="en-US" sz="1200" dirty="0">
                <a:latin typeface="Times-Roman"/>
              </a:rPr>
              <a:t>range (1⁄2 cycle fault clearing time or less), the hazard/risk category required may be reduced by one number.</a:t>
            </a:r>
          </a:p>
          <a:p>
            <a:r>
              <a:rPr lang="en-US" sz="1200" dirty="0">
                <a:latin typeface="Times-Roman"/>
              </a:rPr>
              <a:t>(5) For power systems up to 600 V the arc flash boundary was determined by using the following information:</a:t>
            </a:r>
          </a:p>
          <a:p>
            <a:r>
              <a:rPr lang="en-US" sz="1200" dirty="0">
                <a:latin typeface="Times-Roman"/>
              </a:rPr>
              <a:t>When 0.03 second trip time was used, that indicated MCC or </a:t>
            </a:r>
            <a:r>
              <a:rPr lang="en-US" sz="1200" dirty="0" err="1">
                <a:latin typeface="Times-Roman"/>
              </a:rPr>
              <a:t>panelboard</a:t>
            </a:r>
            <a:r>
              <a:rPr lang="en-US" sz="1200" dirty="0">
                <a:latin typeface="Times-Roman"/>
              </a:rPr>
              <a:t> equipment protected by a molded-case</a:t>
            </a:r>
          </a:p>
          <a:p>
            <a:r>
              <a:rPr lang="en-US" sz="1200" dirty="0">
                <a:latin typeface="Times-Roman"/>
              </a:rPr>
              <a:t>circuit breaker</a:t>
            </a:r>
            <a:r>
              <a:rPr lang="en-US" sz="1200" dirty="0" smtClean="0">
                <a:latin typeface="Times-Roman"/>
              </a:rPr>
              <a:t>.  Working </a:t>
            </a:r>
            <a:r>
              <a:rPr lang="en-US" sz="1200" dirty="0">
                <a:latin typeface="Times-Roman"/>
              </a:rPr>
              <a:t>distance used was 18 in. (455 mm). Arc gap used was 32 mm for switchgear and 25 mm for</a:t>
            </a:r>
          </a:p>
          <a:p>
            <a:r>
              <a:rPr lang="en-US" sz="1200" dirty="0">
                <a:latin typeface="Times-Roman"/>
              </a:rPr>
              <a:t>MCC and protective device type 0 for all. When 0.33 or 0.5 second trip time was used, that indicated a LVPCB</a:t>
            </a:r>
          </a:p>
          <a:p>
            <a:r>
              <a:rPr lang="en-US" sz="1200" dirty="0">
                <a:latin typeface="Times-Roman"/>
              </a:rPr>
              <a:t>(</a:t>
            </a:r>
            <a:r>
              <a:rPr lang="en-US" sz="1200" dirty="0" err="1">
                <a:latin typeface="Times-Roman"/>
              </a:rPr>
              <a:t>drawout</a:t>
            </a:r>
            <a:r>
              <a:rPr lang="en-US" sz="1200" dirty="0">
                <a:latin typeface="Times-Roman"/>
              </a:rPr>
              <a:t> circuit breaker) in switchgear. Working distance was 24 in. (610 mm). Arc gap used was 32 mm and</a:t>
            </a:r>
          </a:p>
          <a:p>
            <a:r>
              <a:rPr lang="en-US" sz="1200" dirty="0">
                <a:latin typeface="Times-Roman"/>
              </a:rPr>
              <a:t>protective device type 0 for all. All numbers were rounded up or down depending on closest multiple of 5.</a:t>
            </a:r>
          </a:p>
          <a:p>
            <a:r>
              <a:rPr lang="en-US" sz="1200" dirty="0">
                <a:latin typeface="Times-Roman"/>
              </a:rPr>
              <a:t>(6) For power systems from 1 kV to 38 kV the arc flash boundary was determined by using the following information:</a:t>
            </a:r>
          </a:p>
          <a:p>
            <a:r>
              <a:rPr lang="en-US" sz="1200" dirty="0">
                <a:latin typeface="Times-Roman"/>
              </a:rPr>
              <a:t>No maximum values were given in the 2009 edition of NFPA 70E for short-circuit current or operating time.</a:t>
            </a:r>
          </a:p>
          <a:p>
            <a:r>
              <a:rPr lang="en-US" sz="1200" dirty="0">
                <a:latin typeface="Times-Roman"/>
              </a:rPr>
              <a:t>Two sets of equations were performed: 35 kA AIC and 0.2 second operating time and 26 kA AIC and 0.2 second</a:t>
            </a:r>
          </a:p>
          <a:p>
            <a:r>
              <a:rPr lang="en-US" sz="1200" dirty="0">
                <a:latin typeface="Times-Roman"/>
              </a:rPr>
              <a:t>operating time. 0.2 seconds was used by adding the typical maximum total clearing time of the circuit breaker to an</a:t>
            </a:r>
          </a:p>
          <a:p>
            <a:r>
              <a:rPr lang="en-US" sz="1200" dirty="0">
                <a:latin typeface="Times-Roman"/>
              </a:rPr>
              <a:t>estimated value for relay operation. This coincides with the IEEE 1584 values of 0.18 second operating time and 0.08</a:t>
            </a:r>
          </a:p>
          <a:p>
            <a:r>
              <a:rPr lang="en-US" sz="1200" dirty="0">
                <a:latin typeface="Times-Roman"/>
              </a:rPr>
              <a:t>tripping time rounded off. A short-circuit current of 35 kA was used as a maximum (HRC-4 @ ~ 40 </a:t>
            </a:r>
            <a:r>
              <a:rPr lang="en-US" sz="1200" dirty="0" err="1">
                <a:latin typeface="Times-Roman"/>
              </a:rPr>
              <a:t>cal</a:t>
            </a:r>
            <a:r>
              <a:rPr lang="en-US" sz="1200" dirty="0">
                <a:latin typeface="Times-Roman"/>
              </a:rPr>
              <a:t>/cm</a:t>
            </a:r>
            <a:r>
              <a:rPr lang="en-US" sz="1200" baseline="30000" dirty="0">
                <a:latin typeface="Times-Roman"/>
              </a:rPr>
              <a:t>2</a:t>
            </a:r>
            <a:r>
              <a:rPr lang="en-US" sz="1200" dirty="0">
                <a:latin typeface="Times-Roman"/>
              </a:rPr>
              <a:t>) and</a:t>
            </a:r>
          </a:p>
          <a:p>
            <a:r>
              <a:rPr lang="en-US" sz="1200" dirty="0">
                <a:latin typeface="Times-Roman"/>
              </a:rPr>
              <a:t>26 kA was used to compare the effects of lowering the short circuit current (HRC-4 @ ~ 30 </a:t>
            </a:r>
            <a:r>
              <a:rPr lang="en-US" sz="1200" dirty="0" err="1">
                <a:latin typeface="Times-Roman"/>
              </a:rPr>
              <a:t>cal</a:t>
            </a:r>
            <a:r>
              <a:rPr lang="en-US" sz="1200" dirty="0">
                <a:latin typeface="Times-Roman"/>
              </a:rPr>
              <a:t>/cm</a:t>
            </a:r>
            <a:r>
              <a:rPr lang="en-US" sz="1200" baseline="30000" dirty="0">
                <a:latin typeface="Times-Roman"/>
              </a:rPr>
              <a:t>2</a:t>
            </a:r>
            <a:r>
              <a:rPr lang="en-US" sz="1200" dirty="0">
                <a:latin typeface="Times-Roman"/>
              </a:rPr>
              <a:t>). Working</a:t>
            </a:r>
          </a:p>
          <a:p>
            <a:r>
              <a:rPr lang="en-US" sz="1200" dirty="0">
                <a:latin typeface="Times-Roman"/>
              </a:rPr>
              <a:t>distance used was 36 in. (909 mm), arc gap was 6 in. (455 mm), and protective device type 0 for all.</a:t>
            </a:r>
            <a:endParaRPr lang="en-US" sz="1200" dirty="0"/>
          </a:p>
        </p:txBody>
      </p:sp>
    </p:spTree>
    <p:extLst>
      <p:ext uri="{BB962C8B-B14F-4D97-AF65-F5344CB8AC3E}">
        <p14:creationId xmlns:p14="http://schemas.microsoft.com/office/powerpoint/2010/main" val="41582759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ChangeArrowheads="1"/>
          </p:cNvSpPr>
          <p:nvPr/>
        </p:nvSpPr>
        <p:spPr bwMode="auto">
          <a:xfrm>
            <a:off x="276225" y="655638"/>
            <a:ext cx="8867775" cy="1096962"/>
          </a:xfrm>
          <a:prstGeom prst="rect">
            <a:avLst/>
          </a:prstGeom>
          <a:noFill/>
          <a:ln>
            <a:noFill/>
          </a:ln>
          <a:effectLst>
            <a:outerShdw dist="53882"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09" tIns="65305" rIns="130609" bIns="65305"/>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endParaRPr lang="en-US" altLang="en-US"/>
          </a:p>
        </p:txBody>
      </p:sp>
      <p:sp>
        <p:nvSpPr>
          <p:cNvPr id="7" name="Slide Number Placeholder 6"/>
          <p:cNvSpPr>
            <a:spLocks noGrp="1"/>
          </p:cNvSpPr>
          <p:nvPr>
            <p:ph type="sldNum" sz="quarter" idx="10"/>
          </p:nvPr>
        </p:nvSpPr>
        <p:spPr/>
        <p:txBody>
          <a:bodyPr/>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pPr eaLnBrk="1" hangingPunct="1"/>
            <a:fld id="{AB9BC5B7-E77C-4618-B071-59FFE0036A1F}" type="slidenum">
              <a:rPr lang="en-US" altLang="en-US" sz="1400" b="0">
                <a:solidFill>
                  <a:srgbClr val="00007E"/>
                </a:solidFill>
                <a:latin typeface="Calibri" panose="020F0502020204030204" pitchFamily="34" charset="0"/>
              </a:rPr>
              <a:pPr eaLnBrk="1" hangingPunct="1"/>
              <a:t>87</a:t>
            </a:fld>
            <a:endParaRPr lang="en-US" altLang="en-US" sz="1400" b="0">
              <a:solidFill>
                <a:srgbClr val="00007E"/>
              </a:solidFill>
              <a:latin typeface="Calibri" panose="020F0502020204030204" pitchFamily="34" charset="0"/>
            </a:endParaRPr>
          </a:p>
        </p:txBody>
      </p:sp>
      <p:sp>
        <p:nvSpPr>
          <p:cNvPr id="3" name="TextBox 2"/>
          <p:cNvSpPr txBox="1"/>
          <p:nvPr/>
        </p:nvSpPr>
        <p:spPr>
          <a:xfrm>
            <a:off x="2971800" y="0"/>
            <a:ext cx="3962400" cy="461665"/>
          </a:xfrm>
          <a:prstGeom prst="rect">
            <a:avLst/>
          </a:prstGeom>
          <a:noFill/>
        </p:spPr>
        <p:txBody>
          <a:bodyPr wrap="square" rtlCol="0">
            <a:spAutoFit/>
          </a:bodyPr>
          <a:lstStyle/>
          <a:p>
            <a:pPr lvl="0">
              <a:spcBef>
                <a:spcPts val="250"/>
              </a:spcBef>
              <a:buClr>
                <a:srgbClr val="F07F09"/>
              </a:buClr>
              <a:buSzPct val="80000"/>
            </a:pPr>
            <a:r>
              <a:rPr lang="en-US" sz="2400" b="1" dirty="0" smtClean="0">
                <a:solidFill>
                  <a:prstClr val="black"/>
                </a:solidFill>
              </a:rPr>
              <a:t>2015 </a:t>
            </a:r>
            <a:r>
              <a:rPr lang="en-US" sz="2400" b="1" dirty="0">
                <a:solidFill>
                  <a:prstClr val="black"/>
                </a:solidFill>
              </a:rPr>
              <a:t>NFPA 70E®</a:t>
            </a:r>
          </a:p>
        </p:txBody>
      </p:sp>
      <p:pic>
        <p:nvPicPr>
          <p:cNvPr id="10" name="Picture 9"/>
          <p:cNvPicPr>
            <a:picLocks noChangeAspect="1"/>
          </p:cNvPicPr>
          <p:nvPr/>
        </p:nvPicPr>
        <p:blipFill>
          <a:blip r:embed="rId3"/>
          <a:stretch>
            <a:fillRect/>
          </a:stretch>
        </p:blipFill>
        <p:spPr>
          <a:xfrm>
            <a:off x="2084335" y="461665"/>
            <a:ext cx="4909493" cy="6015335"/>
          </a:xfrm>
          <a:prstGeom prst="rect">
            <a:avLst/>
          </a:prstGeom>
        </p:spPr>
      </p:pic>
    </p:spTree>
    <p:extLst>
      <p:ext uri="{BB962C8B-B14F-4D97-AF65-F5344CB8AC3E}">
        <p14:creationId xmlns:p14="http://schemas.microsoft.com/office/powerpoint/2010/main" val="14704583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pPr eaLnBrk="1" hangingPunct="1"/>
            <a:fld id="{AB9BC5B7-E77C-4618-B071-59FFE0036A1F}" type="slidenum">
              <a:rPr lang="en-US" altLang="en-US" sz="1400" b="0">
                <a:solidFill>
                  <a:srgbClr val="00007E"/>
                </a:solidFill>
                <a:latin typeface="Calibri" panose="020F0502020204030204" pitchFamily="34" charset="0"/>
              </a:rPr>
              <a:pPr eaLnBrk="1" hangingPunct="1"/>
              <a:t>88</a:t>
            </a:fld>
            <a:endParaRPr lang="en-US" altLang="en-US" sz="1400" b="0">
              <a:solidFill>
                <a:srgbClr val="00007E"/>
              </a:solidFill>
              <a:latin typeface="Calibri" panose="020F0502020204030204" pitchFamily="34" charset="0"/>
            </a:endParaRPr>
          </a:p>
        </p:txBody>
      </p:sp>
      <p:sp>
        <p:nvSpPr>
          <p:cNvPr id="3" name="TextBox 2"/>
          <p:cNvSpPr txBox="1"/>
          <p:nvPr/>
        </p:nvSpPr>
        <p:spPr>
          <a:xfrm>
            <a:off x="2971800" y="0"/>
            <a:ext cx="3962400" cy="461665"/>
          </a:xfrm>
          <a:prstGeom prst="rect">
            <a:avLst/>
          </a:prstGeom>
          <a:noFill/>
        </p:spPr>
        <p:txBody>
          <a:bodyPr wrap="square" rtlCol="0">
            <a:spAutoFit/>
          </a:bodyPr>
          <a:lstStyle/>
          <a:p>
            <a:pPr lvl="0">
              <a:spcBef>
                <a:spcPts val="250"/>
              </a:spcBef>
              <a:buClr>
                <a:srgbClr val="F07F09"/>
              </a:buClr>
              <a:buSzPct val="80000"/>
            </a:pPr>
            <a:r>
              <a:rPr lang="en-US" sz="2400" b="1" dirty="0" smtClean="0">
                <a:solidFill>
                  <a:prstClr val="black"/>
                </a:solidFill>
              </a:rPr>
              <a:t>2015 </a:t>
            </a:r>
            <a:r>
              <a:rPr lang="en-US" sz="2400" b="1" dirty="0">
                <a:solidFill>
                  <a:prstClr val="black"/>
                </a:solidFill>
              </a:rPr>
              <a:t>NFPA 70E®</a:t>
            </a:r>
          </a:p>
        </p:txBody>
      </p:sp>
      <p:sp>
        <p:nvSpPr>
          <p:cNvPr id="2" name="TextBox 1"/>
          <p:cNvSpPr txBox="1"/>
          <p:nvPr/>
        </p:nvSpPr>
        <p:spPr>
          <a:xfrm>
            <a:off x="685800" y="423993"/>
            <a:ext cx="7772400" cy="5847755"/>
          </a:xfrm>
          <a:prstGeom prst="rect">
            <a:avLst/>
          </a:prstGeom>
          <a:noFill/>
        </p:spPr>
        <p:txBody>
          <a:bodyPr wrap="square" rtlCol="0">
            <a:spAutoFit/>
          </a:bodyPr>
          <a:lstStyle/>
          <a:p>
            <a:pPr algn="ctr"/>
            <a:r>
              <a:rPr lang="en-US" sz="2000" b="1" dirty="0">
                <a:latin typeface="Times-Roman"/>
              </a:rPr>
              <a:t>Notes to Table 130.7(C)(15</a:t>
            </a:r>
            <a:r>
              <a:rPr lang="en-US" sz="2000" b="1" dirty="0" smtClean="0">
                <a:latin typeface="Times-Roman"/>
              </a:rPr>
              <a:t>)(A)(a</a:t>
            </a:r>
            <a:r>
              <a:rPr lang="en-US" sz="2000" b="1" dirty="0">
                <a:latin typeface="Times-Roman"/>
              </a:rPr>
              <a:t>)</a:t>
            </a:r>
          </a:p>
          <a:p>
            <a:endParaRPr lang="en-US" sz="1200" dirty="0">
              <a:latin typeface="Times-Roman"/>
            </a:endParaRPr>
          </a:p>
          <a:p>
            <a:r>
              <a:rPr lang="en-US" dirty="0" smtClean="0"/>
              <a:t>Note:  Hazard identification is one component of risk assessment.  Risk assessment involves a determination of the likelihood of occurrence of an incident resulting from a hazard that could cause injury or damage to health.  The assessment of the likelihood of occurrence contained in this table does not cover every possible condition or situation.  Where this table indicates that arc flash PPE is not required, an arc flash is not likely to occur.</a:t>
            </a:r>
          </a:p>
          <a:p>
            <a:endParaRPr lang="en-US" dirty="0"/>
          </a:p>
          <a:p>
            <a:r>
              <a:rPr lang="en-US" dirty="0" smtClean="0"/>
              <a:t>*The phrase </a:t>
            </a:r>
            <a:r>
              <a:rPr lang="en-US" i="1" dirty="0" smtClean="0"/>
              <a:t>properly installed</a:t>
            </a:r>
            <a:r>
              <a:rPr lang="en-US" dirty="0" smtClean="0"/>
              <a:t>, as used in this table, means that the equipment is installed in accordance with applicable industry codes and standards and the manufacturer’s recommendations.  The phrase </a:t>
            </a:r>
            <a:r>
              <a:rPr lang="en-US" i="1" dirty="0" smtClean="0"/>
              <a:t>properly maintained</a:t>
            </a:r>
            <a:r>
              <a:rPr lang="en-US" dirty="0" smtClean="0"/>
              <a:t>, as used in this table means that the equipment has been maintained in accordance with the manufacturer’s recommendations and applicable industry codes and standards.  The phrase </a:t>
            </a:r>
            <a:r>
              <a:rPr lang="en-US" i="1" dirty="0" smtClean="0"/>
              <a:t>evidence of impending failure</a:t>
            </a:r>
            <a:r>
              <a:rPr lang="en-US" dirty="0" smtClean="0"/>
              <a:t>, as used in this table, means that there is evidence of arcing, overheating, loose or bound equipment parts.  Visible damage, deterioration, or other damage.</a:t>
            </a:r>
            <a:endParaRPr lang="en-US" dirty="0"/>
          </a:p>
        </p:txBody>
      </p:sp>
    </p:spTree>
    <p:extLst>
      <p:ext uri="{BB962C8B-B14F-4D97-AF65-F5344CB8AC3E}">
        <p14:creationId xmlns:p14="http://schemas.microsoft.com/office/powerpoint/2010/main" val="2619990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60315"/>
            <a:ext cx="8001000" cy="1051560"/>
          </a:xfrm>
        </p:spPr>
        <p:txBody>
          <a:bodyPr>
            <a:normAutofit fontScale="90000"/>
          </a:bodyPr>
          <a:lstStyle/>
          <a:p>
            <a:r>
              <a:rPr lang="en-US" dirty="0" smtClean="0"/>
              <a:t>Activities Not Requiring Arc Flash PPE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6689450"/>
              </p:ext>
            </p:extLst>
          </p:nvPr>
        </p:nvGraphicFramePr>
        <p:xfrm>
          <a:off x="838201" y="1219201"/>
          <a:ext cx="7391399" cy="3657598"/>
        </p:xfrm>
        <a:graphic>
          <a:graphicData uri="http://schemas.openxmlformats.org/drawingml/2006/table">
            <a:tbl>
              <a:tblPr firstRow="1" firstCol="1" bandRow="1"/>
              <a:tblGrid>
                <a:gridCol w="2463273"/>
                <a:gridCol w="2464063"/>
                <a:gridCol w="2464063"/>
              </a:tblGrid>
              <a:tr h="109728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Reading meter while operating switch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Normal operation of CB, switch, contactor, or starter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Voltage testing on individual battery cells or individual multi-cell units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Removal or installation of covers for equipment not exposing bare, energized parts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Removal of battery inter-cell connector covers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Performing inspection (include thermography) outside RAB, not including opening covers/doors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19">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Work on </a:t>
                      </a:r>
                      <a:r>
                        <a:rPr lang="en-US" sz="1100" u="sng" dirty="0">
                          <a:effectLst/>
                          <a:latin typeface="Calibri" panose="020F0502020204030204" pitchFamily="34" charset="0"/>
                          <a:ea typeface="Calibri" panose="020F0502020204030204" pitchFamily="34" charset="0"/>
                          <a:cs typeface="Times New Roman" panose="02020603050405020304" pitchFamily="18" charset="0"/>
                        </a:rPr>
                        <a:t>&lt;</a:t>
                      </a:r>
                      <a:r>
                        <a:rPr lang="en-US" sz="1100" dirty="0">
                          <a:effectLst/>
                          <a:latin typeface="Calibri" panose="020F0502020204030204" pitchFamily="34" charset="0"/>
                          <a:ea typeface="Calibri" panose="020F0502020204030204" pitchFamily="34" charset="0"/>
                          <a:cs typeface="Times New Roman" panose="02020603050405020304" pitchFamily="18" charset="0"/>
                        </a:rPr>
                        <a:t>120 V, including opening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doors/covers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Insulated cable inspection without manipulation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Remove/install cells in an open 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519">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Maintaining battery cells in open 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Certain tasks for qualified Arc-resistant switchgear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3730A866-3DAE-4EE5-B7C5-FF5650D5BC01}" type="slidenum">
              <a:rPr lang="en-US" smtClean="0"/>
              <a:t>89</a:t>
            </a:fld>
            <a:endParaRPr lang="en-US"/>
          </a:p>
        </p:txBody>
      </p:sp>
      <p:sp>
        <p:nvSpPr>
          <p:cNvPr id="7" name="TextBox 6"/>
          <p:cNvSpPr txBox="1"/>
          <p:nvPr/>
        </p:nvSpPr>
        <p:spPr>
          <a:xfrm>
            <a:off x="1600200" y="457200"/>
            <a:ext cx="6172200" cy="584775"/>
          </a:xfrm>
          <a:prstGeom prst="rect">
            <a:avLst/>
          </a:prstGeom>
          <a:noFill/>
        </p:spPr>
        <p:txBody>
          <a:bodyPr wrap="square" rtlCol="0">
            <a:spAutoFit/>
          </a:bodyPr>
          <a:lstStyle/>
          <a:p>
            <a:pPr algn="ctr"/>
            <a:r>
              <a:rPr lang="en-US" sz="3200" dirty="0" smtClean="0">
                <a:latin typeface="+mj-lt"/>
              </a:rPr>
              <a:t>2015 NFPA 70E</a:t>
            </a:r>
            <a:r>
              <a:rPr lang="en-US" sz="3200" baseline="30000" dirty="0" smtClean="0">
                <a:latin typeface="+mj-lt"/>
              </a:rPr>
              <a:t>®</a:t>
            </a:r>
            <a:endParaRPr lang="en-US" sz="3200" baseline="30000" dirty="0">
              <a:latin typeface="+mj-lt"/>
            </a:endParaRPr>
          </a:p>
        </p:txBody>
      </p:sp>
    </p:spTree>
    <p:extLst>
      <p:ext uri="{BB962C8B-B14F-4D97-AF65-F5344CB8AC3E}">
        <p14:creationId xmlns:p14="http://schemas.microsoft.com/office/powerpoint/2010/main" val="4428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800600"/>
            <a:ext cx="8229600" cy="1143000"/>
          </a:xfrm>
        </p:spPr>
        <p:txBody>
          <a:bodyPr anchor="t">
            <a:normAutofit fontScale="90000"/>
          </a:bodyPr>
          <a:lstStyle/>
          <a:p>
            <a:pPr algn="l"/>
            <a:r>
              <a:rPr lang="en-US" sz="2400" dirty="0" smtClean="0"/>
              <a:t>90.2(A) Change that shows 70E covers more than just work practices in keeping workers safe</a:t>
            </a:r>
            <a:endParaRPr lang="en-US" sz="2400" dirty="0"/>
          </a:p>
        </p:txBody>
      </p:sp>
      <p:sp>
        <p:nvSpPr>
          <p:cNvPr id="5" name="Text Placeholder 4"/>
          <p:cNvSpPr>
            <a:spLocks noGrp="1"/>
          </p:cNvSpPr>
          <p:nvPr>
            <p:ph type="body" idx="1"/>
          </p:nvPr>
        </p:nvSpPr>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p:txBody>
          <a:bodyPr>
            <a:normAutofit/>
          </a:bodyPr>
          <a:lstStyle/>
          <a:p>
            <a:r>
              <a:rPr lang="en-US" b="1" dirty="0"/>
              <a:t>(A) Covered. </a:t>
            </a:r>
            <a:r>
              <a:rPr lang="en-US" dirty="0"/>
              <a:t>This standard addresses electrical safety-related work </a:t>
            </a:r>
            <a:r>
              <a:rPr lang="en-US" dirty="0" smtClean="0"/>
              <a:t>practices for employee workplaces </a:t>
            </a:r>
            <a:r>
              <a:rPr lang="en-US" dirty="0"/>
              <a:t>that are necessary for the practical safeguarding of </a:t>
            </a:r>
            <a:r>
              <a:rPr lang="en-US" dirty="0" smtClean="0"/>
              <a:t>employees…</a:t>
            </a:r>
            <a:endParaRPr lang="en-US" strike="sngStrike" dirty="0" smtClean="0"/>
          </a:p>
        </p:txBody>
      </p:sp>
      <p:sp>
        <p:nvSpPr>
          <p:cNvPr id="8" name="Content Placeholder 7"/>
          <p:cNvSpPr>
            <a:spLocks noGrp="1"/>
          </p:cNvSpPr>
          <p:nvPr>
            <p:ph sz="quarter" idx="4"/>
          </p:nvPr>
        </p:nvSpPr>
        <p:spPr/>
        <p:txBody>
          <a:bodyPr>
            <a:normAutofit fontScale="92500" lnSpcReduction="20000"/>
          </a:bodyPr>
          <a:lstStyle/>
          <a:p>
            <a:r>
              <a:rPr lang="en-US" b="1" dirty="0">
                <a:solidFill>
                  <a:prstClr val="black"/>
                </a:solidFill>
              </a:rPr>
              <a:t>(A) Covered. </a:t>
            </a:r>
            <a:r>
              <a:rPr lang="en-US" dirty="0" smtClean="0"/>
              <a:t>This </a:t>
            </a:r>
            <a:r>
              <a:rPr lang="en-US" dirty="0"/>
              <a:t>standard addresses electrical safety-related work practices</a:t>
            </a:r>
            <a:r>
              <a:rPr lang="en-US" u="sng" dirty="0"/>
              <a:t>, </a:t>
            </a:r>
            <a:r>
              <a:rPr lang="en-US" u="sng" dirty="0" smtClean="0"/>
              <a:t>safety-related maintenance </a:t>
            </a:r>
            <a:r>
              <a:rPr lang="en-US" u="sng" dirty="0"/>
              <a:t>requirements, and other administrative controls</a:t>
            </a:r>
            <a:r>
              <a:rPr lang="en-US" dirty="0"/>
              <a:t> for </a:t>
            </a:r>
            <a:r>
              <a:rPr lang="en-US" dirty="0" smtClean="0"/>
              <a:t>employee workplaces </a:t>
            </a:r>
            <a:r>
              <a:rPr lang="en-US" dirty="0"/>
              <a:t>that are necessary for the practical safeguarding of </a:t>
            </a:r>
            <a:r>
              <a:rPr lang="en-US" dirty="0" smtClean="0"/>
              <a:t>employees…</a:t>
            </a:r>
            <a:endParaRPr lang="en-US" dirty="0"/>
          </a:p>
        </p:txBody>
      </p:sp>
      <p:sp>
        <p:nvSpPr>
          <p:cNvPr id="11" name="Slide Number Placeholder 10"/>
          <p:cNvSpPr>
            <a:spLocks noGrp="1"/>
          </p:cNvSpPr>
          <p:nvPr>
            <p:ph type="sldNum" sz="quarter" idx="12"/>
          </p:nvPr>
        </p:nvSpPr>
        <p:spPr/>
        <p:txBody>
          <a:bodyPr/>
          <a:lstStyle/>
          <a:p>
            <a:fld id="{3730A866-3DAE-4EE5-B7C5-FF5650D5BC01}" type="slidenum">
              <a:rPr lang="en-US" smtClean="0"/>
              <a:t>9</a:t>
            </a:fld>
            <a:endParaRPr lang="en-US"/>
          </a:p>
        </p:txBody>
      </p:sp>
    </p:spTree>
    <p:extLst>
      <p:ext uri="{BB962C8B-B14F-4D97-AF65-F5344CB8AC3E}">
        <p14:creationId xmlns:p14="http://schemas.microsoft.com/office/powerpoint/2010/main" val="329052362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ChangeArrowheads="1"/>
          </p:cNvSpPr>
          <p:nvPr/>
        </p:nvSpPr>
        <p:spPr bwMode="auto">
          <a:xfrm>
            <a:off x="276225" y="655638"/>
            <a:ext cx="8867775" cy="1096962"/>
          </a:xfrm>
          <a:prstGeom prst="rect">
            <a:avLst/>
          </a:prstGeom>
          <a:noFill/>
          <a:ln>
            <a:noFill/>
          </a:ln>
          <a:effectLst>
            <a:outerShdw dist="53882"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09" tIns="65305" rIns="130609" bIns="65305"/>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endParaRPr lang="en-US" altLang="en-US"/>
          </a:p>
        </p:txBody>
      </p:sp>
      <p:sp>
        <p:nvSpPr>
          <p:cNvPr id="7" name="Slide Number Placeholder 6"/>
          <p:cNvSpPr>
            <a:spLocks noGrp="1"/>
          </p:cNvSpPr>
          <p:nvPr>
            <p:ph type="sldNum" sz="quarter" idx="10"/>
          </p:nvPr>
        </p:nvSpPr>
        <p:spPr/>
        <p:txBody>
          <a:bodyPr/>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pPr eaLnBrk="1" hangingPunct="1"/>
            <a:fld id="{AB9BC5B7-E77C-4618-B071-59FFE0036A1F}" type="slidenum">
              <a:rPr lang="en-US" altLang="en-US" sz="1400" b="0">
                <a:solidFill>
                  <a:srgbClr val="00007E"/>
                </a:solidFill>
                <a:latin typeface="Calibri" panose="020F0502020204030204" pitchFamily="34" charset="0"/>
              </a:rPr>
              <a:pPr eaLnBrk="1" hangingPunct="1"/>
              <a:t>90</a:t>
            </a:fld>
            <a:endParaRPr lang="en-US" altLang="en-US" sz="1400" b="0">
              <a:solidFill>
                <a:srgbClr val="00007E"/>
              </a:solidFill>
              <a:latin typeface="Calibri" panose="020F0502020204030204" pitchFamily="34" charset="0"/>
            </a:endParaRPr>
          </a:p>
        </p:txBody>
      </p:sp>
      <p:sp>
        <p:nvSpPr>
          <p:cNvPr id="3" name="TextBox 2"/>
          <p:cNvSpPr txBox="1"/>
          <p:nvPr/>
        </p:nvSpPr>
        <p:spPr>
          <a:xfrm>
            <a:off x="2971800" y="0"/>
            <a:ext cx="3962400" cy="461665"/>
          </a:xfrm>
          <a:prstGeom prst="rect">
            <a:avLst/>
          </a:prstGeom>
          <a:noFill/>
        </p:spPr>
        <p:txBody>
          <a:bodyPr wrap="square" rtlCol="0">
            <a:spAutoFit/>
          </a:bodyPr>
          <a:lstStyle/>
          <a:p>
            <a:pPr lvl="0">
              <a:spcBef>
                <a:spcPts val="250"/>
              </a:spcBef>
              <a:buClr>
                <a:srgbClr val="F07F09"/>
              </a:buClr>
              <a:buSzPct val="80000"/>
            </a:pPr>
            <a:r>
              <a:rPr lang="en-US" sz="2400" b="1" dirty="0" smtClean="0">
                <a:solidFill>
                  <a:prstClr val="black"/>
                </a:solidFill>
              </a:rPr>
              <a:t>2015 </a:t>
            </a:r>
            <a:r>
              <a:rPr lang="en-US" sz="2400" b="1" dirty="0">
                <a:solidFill>
                  <a:prstClr val="black"/>
                </a:solidFill>
              </a:rPr>
              <a:t>NFPA 70E®</a:t>
            </a:r>
          </a:p>
        </p:txBody>
      </p:sp>
      <p:pic>
        <p:nvPicPr>
          <p:cNvPr id="2" name="Picture 1"/>
          <p:cNvPicPr>
            <a:picLocks noChangeAspect="1"/>
          </p:cNvPicPr>
          <p:nvPr/>
        </p:nvPicPr>
        <p:blipFill>
          <a:blip r:embed="rId3"/>
          <a:stretch>
            <a:fillRect/>
          </a:stretch>
        </p:blipFill>
        <p:spPr>
          <a:xfrm>
            <a:off x="2538412" y="488207"/>
            <a:ext cx="4343400" cy="5873830"/>
          </a:xfrm>
          <a:prstGeom prst="rect">
            <a:avLst/>
          </a:prstGeom>
        </p:spPr>
      </p:pic>
    </p:spTree>
    <p:extLst>
      <p:ext uri="{BB962C8B-B14F-4D97-AF65-F5344CB8AC3E}">
        <p14:creationId xmlns:p14="http://schemas.microsoft.com/office/powerpoint/2010/main" val="27054195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smtClean="0"/>
              <a:t>Changes reflect new approach to PPE tables.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551184"/>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r>
              <a:rPr lang="en-US" sz="1400" b="1" dirty="0" smtClean="0"/>
              <a:t>130.7(C)(15</a:t>
            </a:r>
            <a:r>
              <a:rPr lang="en-US" sz="1400" b="1" dirty="0"/>
              <a:t>) Selection of Personal Protective Equipment </a:t>
            </a:r>
            <a:r>
              <a:rPr lang="en-US" sz="1400" b="1" dirty="0" smtClean="0"/>
              <a:t>When Required </a:t>
            </a:r>
            <a:r>
              <a:rPr lang="en-US" sz="1400" b="1" dirty="0"/>
              <a:t>for Various Tasks. </a:t>
            </a:r>
            <a:r>
              <a:rPr lang="en-US" sz="1400" dirty="0"/>
              <a:t>Where selected in lieu of </a:t>
            </a:r>
            <a:r>
              <a:rPr lang="en-US" sz="1400" dirty="0" smtClean="0"/>
              <a:t>the incident </a:t>
            </a:r>
            <a:r>
              <a:rPr lang="en-US" sz="1400" dirty="0"/>
              <a:t>energy analysis of 130.5(B)(1), Table 130.7(C)(15)(</a:t>
            </a:r>
            <a:r>
              <a:rPr lang="en-US" sz="1400" dirty="0" smtClean="0"/>
              <a:t>a) and </a:t>
            </a:r>
            <a:r>
              <a:rPr lang="en-US" sz="1400" dirty="0"/>
              <a:t>Table 130.7(C)(15)(b) shall be used to determine </a:t>
            </a:r>
            <a:r>
              <a:rPr lang="en-US" sz="1400" dirty="0" smtClean="0"/>
              <a:t>the hazard/risk </a:t>
            </a:r>
            <a:r>
              <a:rPr lang="en-US" sz="1400" dirty="0"/>
              <a:t>category and requirements for use of rubber </a:t>
            </a:r>
            <a:r>
              <a:rPr lang="en-US" sz="1400" dirty="0" smtClean="0"/>
              <a:t>insulating gloves </a:t>
            </a:r>
            <a:r>
              <a:rPr lang="en-US" sz="1400" dirty="0"/>
              <a:t>and insulated and insulating hand tools for a </a:t>
            </a:r>
            <a:r>
              <a:rPr lang="en-US" sz="1400" dirty="0" smtClean="0"/>
              <a:t>task. The </a:t>
            </a:r>
            <a:r>
              <a:rPr lang="en-US" sz="1400" dirty="0"/>
              <a:t>assumed maximum short-circuit current capacities </a:t>
            </a:r>
            <a:r>
              <a:rPr lang="en-US" sz="1400" dirty="0" smtClean="0"/>
              <a:t>and maximum </a:t>
            </a:r>
            <a:r>
              <a:rPr lang="en-US" sz="1400" dirty="0"/>
              <a:t>fault clearing times for various tasks are listed </a:t>
            </a:r>
            <a:r>
              <a:rPr lang="en-US" sz="1400" dirty="0" smtClean="0"/>
              <a:t>in Table </a:t>
            </a:r>
            <a:r>
              <a:rPr lang="en-US" sz="1400" dirty="0"/>
              <a:t>130.7(C)(15)(a). For tasks not listed, or for power </a:t>
            </a:r>
            <a:r>
              <a:rPr lang="en-US" sz="1400" dirty="0" smtClean="0"/>
              <a:t>systems with </a:t>
            </a:r>
            <a:r>
              <a:rPr lang="en-US" sz="1400" dirty="0"/>
              <a:t>greater than the assumed maximum </a:t>
            </a:r>
            <a:r>
              <a:rPr lang="en-US" sz="1400" dirty="0" smtClean="0"/>
              <a:t>short-circuit current </a:t>
            </a:r>
            <a:r>
              <a:rPr lang="en-US" sz="1400" dirty="0"/>
              <a:t>capacity or with longer than the assumed </a:t>
            </a:r>
            <a:r>
              <a:rPr lang="en-US" sz="1400" dirty="0" smtClean="0"/>
              <a:t>maximum fault </a:t>
            </a:r>
            <a:r>
              <a:rPr lang="en-US" sz="1400" dirty="0"/>
              <a:t>clearing times, an incident energy analysis shall be </a:t>
            </a:r>
            <a:r>
              <a:rPr lang="en-US" sz="1400" dirty="0" smtClean="0"/>
              <a:t>required in </a:t>
            </a:r>
            <a:r>
              <a:rPr lang="en-US" sz="1400" dirty="0"/>
              <a:t>accordance with 130.5</a:t>
            </a:r>
            <a:r>
              <a:rPr lang="en-US" sz="1500" dirty="0"/>
              <a:t>.</a:t>
            </a:r>
            <a:endParaRPr lang="en-US" sz="1500" b="1" dirty="0" smtClean="0"/>
          </a:p>
        </p:txBody>
      </p:sp>
      <p:sp>
        <p:nvSpPr>
          <p:cNvPr id="8" name="Content Placeholder 7"/>
          <p:cNvSpPr>
            <a:spLocks noGrp="1"/>
          </p:cNvSpPr>
          <p:nvPr>
            <p:ph sz="quarter" idx="4"/>
          </p:nvPr>
        </p:nvSpPr>
        <p:spPr>
          <a:xfrm>
            <a:off x="4652168" y="551184"/>
            <a:ext cx="3882443" cy="5392416"/>
          </a:xfrm>
        </p:spPr>
        <p:txBody>
          <a:bodyPr>
            <a:noAutofit/>
          </a:bodyPr>
          <a:lstStyle/>
          <a:p>
            <a:pPr marL="0" indent="0">
              <a:buNone/>
            </a:pPr>
            <a:endParaRPr lang="en-US" sz="1400" b="1" dirty="0" smtClean="0"/>
          </a:p>
          <a:p>
            <a:pPr marL="0" indent="0">
              <a:buNone/>
            </a:pPr>
            <a:endParaRPr lang="en-US" sz="1400" b="1" dirty="0" smtClean="0"/>
          </a:p>
          <a:p>
            <a:pPr marL="0" indent="0">
              <a:buNone/>
            </a:pPr>
            <a:r>
              <a:rPr lang="en-US" sz="1400" b="1" dirty="0" smtClean="0"/>
              <a:t>130.7(C)(15) Selection of Personal Protective Equipment When Required for Various Tasks. </a:t>
            </a:r>
          </a:p>
          <a:p>
            <a:pPr marL="0" indent="0">
              <a:buNone/>
            </a:pPr>
            <a:r>
              <a:rPr lang="en-US" sz="1400" b="1" u="sng" dirty="0" smtClean="0"/>
              <a:t>(B) Direct Current (dc) Equipment.  </a:t>
            </a:r>
            <a:r>
              <a:rPr lang="en-US" sz="1400" u="sng" dirty="0" smtClean="0"/>
              <a:t>Where selected in lieu of the incident energy analysis of 130.5(B)(1), Table 130.7(C)(15)(A)(a) shall be used to identify when arc flash PPE is required. </a:t>
            </a:r>
            <a:r>
              <a:rPr lang="en-US" sz="1400" u="sng" dirty="0"/>
              <a:t>Table 130.7(C)(15</a:t>
            </a:r>
            <a:r>
              <a:rPr lang="en-US" sz="1400" u="sng" dirty="0" smtClean="0"/>
              <a:t>)(B) shall be used to determine the arc flash PPE category.  The estimated maximum available short-circuit current, maximum arc duration, and working distances for various dc equipment</a:t>
            </a:r>
            <a:r>
              <a:rPr lang="en-US" sz="1400" u="sng" dirty="0"/>
              <a:t> </a:t>
            </a:r>
            <a:r>
              <a:rPr lang="en-US" sz="1400" u="sng" dirty="0" smtClean="0"/>
              <a:t>are listed in </a:t>
            </a:r>
            <a:r>
              <a:rPr lang="en-US" sz="1400" u="sng" dirty="0"/>
              <a:t>Table 130.7(C)(15</a:t>
            </a:r>
            <a:r>
              <a:rPr lang="en-US" sz="1400" u="sng" dirty="0" smtClean="0"/>
              <a:t>)(B).  </a:t>
            </a:r>
            <a:endParaRPr lang="en-US" sz="1400"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91</a:t>
            </a:fld>
            <a:endParaRPr lang="en-US" dirty="0">
              <a:solidFill>
                <a:srgbClr val="E3DED1">
                  <a:shade val="50000"/>
                </a:srgbClr>
              </a:solidFill>
            </a:endParaRPr>
          </a:p>
        </p:txBody>
      </p:sp>
    </p:spTree>
    <p:extLst>
      <p:ext uri="{BB962C8B-B14F-4D97-AF65-F5344CB8AC3E}">
        <p14:creationId xmlns:p14="http://schemas.microsoft.com/office/powerpoint/2010/main" val="33904344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a:t>Changes reflect new approach to PPE tables.</a:t>
            </a:r>
            <a:r>
              <a:rPr lang="en-US" sz="2000" dirty="0" smtClean="0"/>
              <a:t>.</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551184"/>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r>
              <a:rPr lang="en-US" sz="1400" b="1" dirty="0" smtClean="0"/>
              <a:t>130.7(C)(15</a:t>
            </a:r>
            <a:r>
              <a:rPr lang="en-US" sz="1400" b="1" dirty="0"/>
              <a:t>) Selection of Personal Protective Equipment </a:t>
            </a:r>
            <a:r>
              <a:rPr lang="en-US" sz="1400" b="1" dirty="0" smtClean="0"/>
              <a:t>When Required </a:t>
            </a:r>
            <a:r>
              <a:rPr lang="en-US" sz="1400" b="1" dirty="0"/>
              <a:t>for Various Tasks. </a:t>
            </a:r>
            <a:r>
              <a:rPr lang="en-US" sz="1400" dirty="0"/>
              <a:t>Where selected in lieu of </a:t>
            </a:r>
            <a:r>
              <a:rPr lang="en-US" sz="1400" dirty="0" smtClean="0"/>
              <a:t>the incident </a:t>
            </a:r>
            <a:r>
              <a:rPr lang="en-US" sz="1400" dirty="0"/>
              <a:t>energy analysis of 130.5(B)(1), Table 130.7(C)(15)(</a:t>
            </a:r>
            <a:r>
              <a:rPr lang="en-US" sz="1400" dirty="0" smtClean="0"/>
              <a:t>a) and </a:t>
            </a:r>
            <a:r>
              <a:rPr lang="en-US" sz="1400" dirty="0"/>
              <a:t>Table 130.7(C)(15)(b) shall be used to determine </a:t>
            </a:r>
            <a:r>
              <a:rPr lang="en-US" sz="1400" dirty="0" smtClean="0"/>
              <a:t>the hazard/risk </a:t>
            </a:r>
            <a:r>
              <a:rPr lang="en-US" sz="1400" dirty="0"/>
              <a:t>category and requirements for use of rubber </a:t>
            </a:r>
            <a:r>
              <a:rPr lang="en-US" sz="1400" dirty="0" smtClean="0"/>
              <a:t>insulating gloves </a:t>
            </a:r>
            <a:r>
              <a:rPr lang="en-US" sz="1400" dirty="0"/>
              <a:t>and insulated and insulating hand tools for a </a:t>
            </a:r>
            <a:r>
              <a:rPr lang="en-US" sz="1400" dirty="0" smtClean="0"/>
              <a:t>task. The </a:t>
            </a:r>
            <a:r>
              <a:rPr lang="en-US" sz="1400" dirty="0"/>
              <a:t>assumed maximum short-circuit current capacities </a:t>
            </a:r>
            <a:r>
              <a:rPr lang="en-US" sz="1400" dirty="0" smtClean="0"/>
              <a:t>and maximum </a:t>
            </a:r>
            <a:r>
              <a:rPr lang="en-US" sz="1400" dirty="0"/>
              <a:t>fault clearing times for various tasks are listed </a:t>
            </a:r>
            <a:r>
              <a:rPr lang="en-US" sz="1400" dirty="0" smtClean="0"/>
              <a:t>in Table </a:t>
            </a:r>
            <a:r>
              <a:rPr lang="en-US" sz="1400" dirty="0"/>
              <a:t>130.7(C)(15)(a). For tasks not listed, or for power </a:t>
            </a:r>
            <a:r>
              <a:rPr lang="en-US" sz="1400" dirty="0" smtClean="0"/>
              <a:t>systems with </a:t>
            </a:r>
            <a:r>
              <a:rPr lang="en-US" sz="1400" dirty="0"/>
              <a:t>greater than the assumed maximum </a:t>
            </a:r>
            <a:r>
              <a:rPr lang="en-US" sz="1400" dirty="0" smtClean="0"/>
              <a:t>short-circuit current </a:t>
            </a:r>
            <a:r>
              <a:rPr lang="en-US" sz="1400" dirty="0"/>
              <a:t>capacity or with longer than the assumed </a:t>
            </a:r>
            <a:r>
              <a:rPr lang="en-US" sz="1400" dirty="0" smtClean="0"/>
              <a:t>maximum fault </a:t>
            </a:r>
            <a:r>
              <a:rPr lang="en-US" sz="1400" dirty="0"/>
              <a:t>clearing times, an incident energy analysis shall be </a:t>
            </a:r>
            <a:r>
              <a:rPr lang="en-US" sz="1400" dirty="0" smtClean="0"/>
              <a:t>required in </a:t>
            </a:r>
            <a:r>
              <a:rPr lang="en-US" sz="1400" dirty="0"/>
              <a:t>accordance with 130.5</a:t>
            </a:r>
            <a:r>
              <a:rPr lang="en-US" sz="1500" dirty="0"/>
              <a:t>.</a:t>
            </a:r>
            <a:endParaRPr lang="en-US" sz="1500" b="1" dirty="0" smtClean="0"/>
          </a:p>
        </p:txBody>
      </p:sp>
      <p:sp>
        <p:nvSpPr>
          <p:cNvPr id="8" name="Content Placeholder 7"/>
          <p:cNvSpPr>
            <a:spLocks noGrp="1"/>
          </p:cNvSpPr>
          <p:nvPr>
            <p:ph sz="quarter" idx="4"/>
          </p:nvPr>
        </p:nvSpPr>
        <p:spPr>
          <a:xfrm>
            <a:off x="4652168" y="551184"/>
            <a:ext cx="3882443" cy="5392416"/>
          </a:xfrm>
        </p:spPr>
        <p:txBody>
          <a:bodyPr>
            <a:noAutofit/>
          </a:bodyPr>
          <a:lstStyle/>
          <a:p>
            <a:pPr marL="0" indent="0">
              <a:buNone/>
            </a:pPr>
            <a:endParaRPr lang="en-US" sz="1400" b="1" dirty="0" smtClean="0"/>
          </a:p>
          <a:p>
            <a:pPr marL="0" indent="0">
              <a:buNone/>
            </a:pPr>
            <a:endParaRPr lang="en-US" sz="1400" b="1" dirty="0" smtClean="0"/>
          </a:p>
          <a:p>
            <a:pPr marL="0" indent="0">
              <a:buNone/>
            </a:pPr>
            <a:r>
              <a:rPr lang="en-US" sz="1400" b="1" dirty="0" smtClean="0"/>
              <a:t>130.7(C)(15)(B) Direct Current (dc) Equipment. </a:t>
            </a:r>
          </a:p>
          <a:p>
            <a:pPr marL="0" indent="0" algn="ctr">
              <a:buNone/>
            </a:pPr>
            <a:r>
              <a:rPr lang="en-US" sz="1400" b="1" i="1" dirty="0" smtClean="0"/>
              <a:t>CONTINUED FROM PREVIOUS SLIDE</a:t>
            </a:r>
          </a:p>
          <a:p>
            <a:pPr marL="0" indent="0">
              <a:buNone/>
            </a:pPr>
            <a:r>
              <a:rPr lang="en-US" sz="1400" u="sng" dirty="0" smtClean="0"/>
              <a:t>An incident energy analysis shall be required in accordance with 130.5 for the following:</a:t>
            </a:r>
          </a:p>
          <a:p>
            <a:pPr marL="342900" indent="-342900">
              <a:buFont typeface="+mj-lt"/>
              <a:buAutoNum type="arabicParenR"/>
            </a:pPr>
            <a:r>
              <a:rPr lang="en-US" sz="1400" u="sng" dirty="0" smtClean="0"/>
              <a:t>Tasks not listed in Table 130.7(C</a:t>
            </a:r>
            <a:r>
              <a:rPr lang="en-US" sz="1400" u="sng" dirty="0"/>
              <a:t>)(15)(A)(a</a:t>
            </a:r>
            <a:r>
              <a:rPr lang="en-US" sz="1400" u="sng" dirty="0" smtClean="0"/>
              <a:t>)</a:t>
            </a:r>
          </a:p>
          <a:p>
            <a:pPr marL="342900" indent="-342900">
              <a:buFont typeface="+mj-lt"/>
              <a:buAutoNum type="arabicParenR"/>
            </a:pPr>
            <a:r>
              <a:rPr lang="en-US" sz="1400" u="sng" dirty="0" smtClean="0"/>
              <a:t>Power systems with greater than the estimated maximum available short-circuit current</a:t>
            </a:r>
          </a:p>
          <a:p>
            <a:pPr marL="342900" indent="-342900">
              <a:buFont typeface="+mj-lt"/>
              <a:buAutoNum type="arabicParenR"/>
            </a:pPr>
            <a:r>
              <a:rPr lang="en-US" sz="1400" u="sng" dirty="0" smtClean="0"/>
              <a:t>Power systems with longer than the maximum fault clearing times</a:t>
            </a:r>
          </a:p>
          <a:p>
            <a:pPr marL="342900" indent="-342900">
              <a:buFont typeface="+mj-lt"/>
              <a:buAutoNum type="arabicParenR"/>
            </a:pPr>
            <a:r>
              <a:rPr lang="en-US" sz="1400" u="sng" dirty="0" smtClean="0"/>
              <a:t>Tasks with less than the minimum working distance.</a:t>
            </a:r>
          </a:p>
          <a:p>
            <a:pPr marL="342900" indent="-342900">
              <a:buFont typeface="+mj-lt"/>
              <a:buAutoNum type="arabicParenR"/>
            </a:pPr>
            <a:endParaRPr lang="en-US" sz="1400"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92</a:t>
            </a:fld>
            <a:endParaRPr lang="en-US" dirty="0">
              <a:solidFill>
                <a:srgbClr val="E3DED1">
                  <a:shade val="50000"/>
                </a:srgbClr>
              </a:solidFill>
            </a:endParaRPr>
          </a:p>
        </p:txBody>
      </p:sp>
    </p:spTree>
    <p:extLst>
      <p:ext uri="{BB962C8B-B14F-4D97-AF65-F5344CB8AC3E}">
        <p14:creationId xmlns:p14="http://schemas.microsoft.com/office/powerpoint/2010/main" val="30457280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smtClean="0"/>
              <a:t>Informational Note reflects changes to the task tables.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551184"/>
            <a:ext cx="3931920" cy="5305549"/>
          </a:xfrm>
        </p:spPr>
        <p:txBody>
          <a:bodyPr>
            <a:noAutofit/>
          </a:bodyPr>
          <a:lstStyle/>
          <a:p>
            <a:pPr marL="0" indent="0">
              <a:buNone/>
            </a:pPr>
            <a:endParaRPr lang="en-US" sz="1400" b="1" dirty="0" smtClean="0"/>
          </a:p>
          <a:p>
            <a:pPr marL="0" indent="0">
              <a:buNone/>
            </a:pPr>
            <a:endParaRPr lang="en-US" sz="1500" b="1" dirty="0" smtClean="0"/>
          </a:p>
          <a:p>
            <a:pPr marL="0" indent="0">
              <a:buNone/>
            </a:pPr>
            <a:r>
              <a:rPr lang="en-US" sz="1400" b="1" dirty="0" smtClean="0"/>
              <a:t>130.7(C)(15</a:t>
            </a:r>
            <a:r>
              <a:rPr lang="en-US" sz="1400" b="1" dirty="0"/>
              <a:t>) Selection of Personal Protective Equipment </a:t>
            </a:r>
            <a:r>
              <a:rPr lang="en-US" sz="1400" b="1" dirty="0" smtClean="0"/>
              <a:t>When Required </a:t>
            </a:r>
            <a:r>
              <a:rPr lang="en-US" sz="1400" b="1" dirty="0"/>
              <a:t>for Various Tasks. </a:t>
            </a:r>
            <a:endParaRPr lang="en-US" sz="1400" b="1" dirty="0" smtClean="0"/>
          </a:p>
          <a:p>
            <a:pPr marL="0" indent="0">
              <a:buNone/>
            </a:pPr>
            <a:r>
              <a:rPr lang="en-US" sz="1400" dirty="0" smtClean="0"/>
              <a:t>Informational Note No. 1:</a:t>
            </a:r>
            <a:r>
              <a:rPr lang="en-US" sz="1400" dirty="0"/>
              <a:t>The hazard/risk </a:t>
            </a:r>
            <a:r>
              <a:rPr lang="en-US" sz="1400" dirty="0" smtClean="0"/>
              <a:t>category, work </a:t>
            </a:r>
            <a:r>
              <a:rPr lang="en-US" sz="1400" dirty="0"/>
              <a:t>tasks, and protective equipment identified in </a:t>
            </a:r>
            <a:r>
              <a:rPr lang="en-US" sz="1400" dirty="0" smtClean="0"/>
              <a:t>Table 130.7(C</a:t>
            </a:r>
            <a:r>
              <a:rPr lang="en-US" sz="1400" dirty="0"/>
              <a:t>)(15)(a) were identified by a task group, and </a:t>
            </a:r>
            <a:r>
              <a:rPr lang="en-US" sz="1400" dirty="0" smtClean="0"/>
              <a:t>the hazard/risk </a:t>
            </a:r>
            <a:r>
              <a:rPr lang="en-US" sz="1400" dirty="0"/>
              <a:t>category, protective clothing, and </a:t>
            </a:r>
            <a:r>
              <a:rPr lang="en-US" sz="1400" dirty="0" smtClean="0"/>
              <a:t>equipment selected </a:t>
            </a:r>
            <a:r>
              <a:rPr lang="en-US" sz="1400" dirty="0"/>
              <a:t>were based on the collective experience of </a:t>
            </a:r>
            <a:r>
              <a:rPr lang="en-US" sz="1400" dirty="0" smtClean="0"/>
              <a:t>the task </a:t>
            </a:r>
            <a:r>
              <a:rPr lang="en-US" sz="1400" dirty="0"/>
              <a:t>group. The hazard/risk category protective </a:t>
            </a:r>
            <a:r>
              <a:rPr lang="en-US" sz="1400" dirty="0" smtClean="0"/>
              <a:t>clothing and </a:t>
            </a:r>
            <a:r>
              <a:rPr lang="en-US" sz="1400" dirty="0"/>
              <a:t>equipment are generally based on determination </a:t>
            </a:r>
            <a:r>
              <a:rPr lang="en-US" sz="1400" dirty="0" smtClean="0"/>
              <a:t>of estimated </a:t>
            </a:r>
            <a:r>
              <a:rPr lang="en-US" sz="1400" dirty="0"/>
              <a:t>exposure </a:t>
            </a:r>
            <a:r>
              <a:rPr lang="en-US" sz="1400" dirty="0" smtClean="0"/>
              <a:t>levels. </a:t>
            </a:r>
          </a:p>
          <a:p>
            <a:pPr marL="0" indent="0">
              <a:buNone/>
            </a:pPr>
            <a:r>
              <a:rPr lang="en-US" sz="1400" dirty="0" smtClean="0"/>
              <a:t>In </a:t>
            </a:r>
            <a:r>
              <a:rPr lang="en-US" sz="1400" dirty="0"/>
              <a:t>several cases, where the risk of an arc flash </a:t>
            </a:r>
            <a:r>
              <a:rPr lang="en-US" sz="1400" dirty="0" smtClean="0"/>
              <a:t>incident is </a:t>
            </a:r>
            <a:r>
              <a:rPr lang="en-US" sz="1400" dirty="0"/>
              <a:t>considered low, very low, or extremely low by the </a:t>
            </a:r>
            <a:r>
              <a:rPr lang="en-US" sz="1400" dirty="0" smtClean="0"/>
              <a:t>task group</a:t>
            </a:r>
            <a:r>
              <a:rPr lang="en-US" sz="1400" dirty="0"/>
              <a:t>, the hazard/risk category number has been </a:t>
            </a:r>
            <a:r>
              <a:rPr lang="en-US" sz="1400" dirty="0" smtClean="0"/>
              <a:t>reduced by </a:t>
            </a:r>
            <a:r>
              <a:rPr lang="en-US" sz="1400" dirty="0"/>
              <a:t>1, 2, or 3 numbers, respectively.</a:t>
            </a:r>
            <a:endParaRPr lang="en-US" sz="1500" b="1" dirty="0" smtClean="0"/>
          </a:p>
        </p:txBody>
      </p:sp>
      <p:sp>
        <p:nvSpPr>
          <p:cNvPr id="8" name="Content Placeholder 7"/>
          <p:cNvSpPr>
            <a:spLocks noGrp="1"/>
          </p:cNvSpPr>
          <p:nvPr>
            <p:ph sz="quarter" idx="4"/>
          </p:nvPr>
        </p:nvSpPr>
        <p:spPr>
          <a:xfrm>
            <a:off x="4652168" y="551184"/>
            <a:ext cx="3882443" cy="5392416"/>
          </a:xfrm>
        </p:spPr>
        <p:txBody>
          <a:bodyPr>
            <a:noAutofit/>
          </a:bodyPr>
          <a:lstStyle/>
          <a:p>
            <a:pPr marL="0" indent="0">
              <a:buNone/>
            </a:pPr>
            <a:endParaRPr lang="en-US" sz="1400" b="1" dirty="0" smtClean="0"/>
          </a:p>
          <a:p>
            <a:pPr marL="0" indent="0">
              <a:buNone/>
            </a:pPr>
            <a:endParaRPr lang="en-US" sz="1400" b="1" dirty="0" smtClean="0"/>
          </a:p>
          <a:p>
            <a:pPr marL="0" indent="0">
              <a:buNone/>
            </a:pPr>
            <a:r>
              <a:rPr lang="en-US" sz="1400" b="1" dirty="0" smtClean="0"/>
              <a:t>130.7(C)(15) </a:t>
            </a:r>
            <a:r>
              <a:rPr lang="en-US" sz="1400" b="1" dirty="0"/>
              <a:t>Selection of Personal Protective Equipment When Required for Various Tasks. </a:t>
            </a:r>
          </a:p>
          <a:p>
            <a:pPr marL="0" indent="0">
              <a:buNone/>
            </a:pPr>
            <a:r>
              <a:rPr lang="en-US" sz="1400" dirty="0" smtClean="0"/>
              <a:t>Informational </a:t>
            </a:r>
            <a:r>
              <a:rPr lang="en-US" sz="1400" dirty="0"/>
              <a:t>Note No. 1:</a:t>
            </a:r>
            <a:r>
              <a:rPr lang="en-US" sz="1400" u="sng" dirty="0"/>
              <a:t>The </a:t>
            </a:r>
            <a:r>
              <a:rPr lang="en-US" sz="1400" u="sng" dirty="0" smtClean="0"/>
              <a:t>arc flash PPE category, work tasks, and protective equipment provided in Table 130.7(C</a:t>
            </a:r>
            <a:r>
              <a:rPr lang="en-US" sz="1400" u="sng" dirty="0"/>
              <a:t>)(15</a:t>
            </a:r>
            <a:r>
              <a:rPr lang="en-US" sz="1400" u="sng" dirty="0" smtClean="0"/>
              <a:t>)(A)(a), Table 130.7(C)(15)(A)(b), and Table 130.7(C)(15)(B) </a:t>
            </a:r>
            <a:r>
              <a:rPr lang="en-US" sz="1400" u="sng" dirty="0"/>
              <a:t>were identified </a:t>
            </a:r>
            <a:r>
              <a:rPr lang="en-US" sz="1400" u="sng" dirty="0" smtClean="0"/>
              <a:t>and selected, based on the collective </a:t>
            </a:r>
            <a:r>
              <a:rPr lang="en-US" sz="1400" u="sng" dirty="0"/>
              <a:t>experience of the </a:t>
            </a:r>
            <a:r>
              <a:rPr lang="en-US" sz="1400" u="sng" dirty="0" smtClean="0"/>
              <a:t>NFPA 70E Technical Committee. The </a:t>
            </a:r>
            <a:r>
              <a:rPr lang="en-US" sz="1400" u="sng" dirty="0"/>
              <a:t>arc flash PPE </a:t>
            </a:r>
            <a:r>
              <a:rPr lang="en-US" sz="1400" u="sng" dirty="0" smtClean="0"/>
              <a:t>category of the protective clothing and equipment is generally based on determination of the estimated exposure level.</a:t>
            </a:r>
            <a:endParaRPr lang="en-US" sz="1500" b="1" u="sng"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93</a:t>
            </a:fld>
            <a:endParaRPr lang="en-US" dirty="0">
              <a:solidFill>
                <a:srgbClr val="E3DED1">
                  <a:shade val="50000"/>
                </a:srgbClr>
              </a:solidFill>
            </a:endParaRPr>
          </a:p>
        </p:txBody>
      </p:sp>
    </p:spTree>
    <p:extLst>
      <p:ext uri="{BB962C8B-B14F-4D97-AF65-F5344CB8AC3E}">
        <p14:creationId xmlns:p14="http://schemas.microsoft.com/office/powerpoint/2010/main" val="171833135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ChangeArrowheads="1"/>
          </p:cNvSpPr>
          <p:nvPr/>
        </p:nvSpPr>
        <p:spPr bwMode="auto">
          <a:xfrm>
            <a:off x="276225" y="655638"/>
            <a:ext cx="8867775" cy="1096962"/>
          </a:xfrm>
          <a:prstGeom prst="rect">
            <a:avLst/>
          </a:prstGeom>
          <a:noFill/>
          <a:ln>
            <a:noFill/>
          </a:ln>
          <a:effectLst>
            <a:outerShdw dist="53882"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09" tIns="65305" rIns="130609" bIns="65305"/>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endParaRPr lang="en-US" altLang="en-US"/>
          </a:p>
        </p:txBody>
      </p:sp>
      <p:sp>
        <p:nvSpPr>
          <p:cNvPr id="7" name="Slide Number Placeholder 6"/>
          <p:cNvSpPr>
            <a:spLocks noGrp="1"/>
          </p:cNvSpPr>
          <p:nvPr>
            <p:ph type="sldNum" sz="quarter" idx="10"/>
          </p:nvPr>
        </p:nvSpPr>
        <p:spPr/>
        <p:txBody>
          <a:bodyPr/>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pPr eaLnBrk="1" hangingPunct="1"/>
            <a:fld id="{AB9BC5B7-E77C-4618-B071-59FFE0036A1F}" type="slidenum">
              <a:rPr lang="en-US" altLang="en-US" sz="1400" b="0">
                <a:solidFill>
                  <a:srgbClr val="00007E"/>
                </a:solidFill>
                <a:latin typeface="Calibri" panose="020F0502020204030204" pitchFamily="34" charset="0"/>
              </a:rPr>
              <a:pPr eaLnBrk="1" hangingPunct="1"/>
              <a:t>94</a:t>
            </a:fld>
            <a:endParaRPr lang="en-US" altLang="en-US" sz="1400" b="0">
              <a:solidFill>
                <a:srgbClr val="00007E"/>
              </a:solidFill>
              <a:latin typeface="Calibri" panose="020F0502020204030204" pitchFamily="34" charset="0"/>
            </a:endParaRPr>
          </a:p>
        </p:txBody>
      </p:sp>
      <p:sp>
        <p:nvSpPr>
          <p:cNvPr id="3" name="TextBox 2"/>
          <p:cNvSpPr txBox="1"/>
          <p:nvPr/>
        </p:nvSpPr>
        <p:spPr>
          <a:xfrm>
            <a:off x="2971800" y="0"/>
            <a:ext cx="3962400" cy="461665"/>
          </a:xfrm>
          <a:prstGeom prst="rect">
            <a:avLst/>
          </a:prstGeom>
          <a:noFill/>
        </p:spPr>
        <p:txBody>
          <a:bodyPr wrap="square" rtlCol="0">
            <a:spAutoFit/>
          </a:bodyPr>
          <a:lstStyle/>
          <a:p>
            <a:pPr lvl="0">
              <a:spcBef>
                <a:spcPts val="250"/>
              </a:spcBef>
              <a:buClr>
                <a:srgbClr val="F07F09"/>
              </a:buClr>
              <a:buSzPct val="80000"/>
            </a:pPr>
            <a:r>
              <a:rPr lang="en-US" sz="2400" b="1" dirty="0">
                <a:solidFill>
                  <a:prstClr val="black"/>
                </a:solidFill>
              </a:rPr>
              <a:t>2012 NFPA 70E®</a:t>
            </a:r>
          </a:p>
        </p:txBody>
      </p:sp>
      <p:pic>
        <p:nvPicPr>
          <p:cNvPr id="5" name="Picture 4"/>
          <p:cNvPicPr>
            <a:picLocks noChangeAspect="1"/>
          </p:cNvPicPr>
          <p:nvPr/>
        </p:nvPicPr>
        <p:blipFill>
          <a:blip r:embed="rId3"/>
          <a:stretch>
            <a:fillRect/>
          </a:stretch>
        </p:blipFill>
        <p:spPr>
          <a:xfrm>
            <a:off x="1015629" y="1295400"/>
            <a:ext cx="7112743" cy="4267200"/>
          </a:xfrm>
          <a:prstGeom prst="rect">
            <a:avLst/>
          </a:prstGeom>
        </p:spPr>
      </p:pic>
    </p:spTree>
    <p:extLst>
      <p:ext uri="{BB962C8B-B14F-4D97-AF65-F5344CB8AC3E}">
        <p14:creationId xmlns:p14="http://schemas.microsoft.com/office/powerpoint/2010/main" val="28514726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ChangeArrowheads="1"/>
          </p:cNvSpPr>
          <p:nvPr/>
        </p:nvSpPr>
        <p:spPr bwMode="auto">
          <a:xfrm>
            <a:off x="276225" y="655638"/>
            <a:ext cx="8867775" cy="1096962"/>
          </a:xfrm>
          <a:prstGeom prst="rect">
            <a:avLst/>
          </a:prstGeom>
          <a:noFill/>
          <a:ln>
            <a:noFill/>
          </a:ln>
          <a:effectLst>
            <a:outerShdw dist="53882"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09" tIns="65305" rIns="130609" bIns="65305"/>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endParaRPr lang="en-US" altLang="en-US"/>
          </a:p>
        </p:txBody>
      </p:sp>
      <p:sp>
        <p:nvSpPr>
          <p:cNvPr id="7" name="Slide Number Placeholder 6"/>
          <p:cNvSpPr>
            <a:spLocks noGrp="1"/>
          </p:cNvSpPr>
          <p:nvPr>
            <p:ph type="sldNum" sz="quarter" idx="10"/>
          </p:nvPr>
        </p:nvSpPr>
        <p:spPr/>
        <p:txBody>
          <a:bodyPr/>
          <a:lstStyle>
            <a:lvl1pPr eaLnBrk="0" hangingPunct="0">
              <a:defRPr sz="3800" b="1">
                <a:solidFill>
                  <a:schemeClr val="accent2"/>
                </a:solidFill>
                <a:latin typeface="Tahoma" panose="020B0604030504040204" pitchFamily="34" charset="0"/>
                <a:ea typeface="MS PGothic" panose="020B0600070205080204" pitchFamily="34" charset="-128"/>
              </a:defRPr>
            </a:lvl1pPr>
            <a:lvl2pPr marL="742950" indent="-285750" eaLnBrk="0" hangingPunct="0">
              <a:defRPr sz="3800" b="1">
                <a:solidFill>
                  <a:schemeClr val="accent2"/>
                </a:solidFill>
                <a:latin typeface="Tahoma" panose="020B0604030504040204" pitchFamily="34" charset="0"/>
                <a:ea typeface="MS PGothic" panose="020B0600070205080204" pitchFamily="34" charset="-128"/>
              </a:defRPr>
            </a:lvl2pPr>
            <a:lvl3pPr marL="1143000" indent="-228600" eaLnBrk="0" hangingPunct="0">
              <a:defRPr sz="3800" b="1">
                <a:solidFill>
                  <a:schemeClr val="accent2"/>
                </a:solidFill>
                <a:latin typeface="Tahoma" panose="020B0604030504040204" pitchFamily="34" charset="0"/>
                <a:ea typeface="MS PGothic" panose="020B0600070205080204" pitchFamily="34" charset="-128"/>
              </a:defRPr>
            </a:lvl3pPr>
            <a:lvl4pPr marL="1600200" indent="-228600" eaLnBrk="0" hangingPunct="0">
              <a:defRPr sz="3800" b="1">
                <a:solidFill>
                  <a:schemeClr val="accent2"/>
                </a:solidFill>
                <a:latin typeface="Tahoma" panose="020B0604030504040204" pitchFamily="34" charset="0"/>
                <a:ea typeface="MS PGothic" panose="020B0600070205080204" pitchFamily="34" charset="-128"/>
              </a:defRPr>
            </a:lvl4pPr>
            <a:lvl5pPr marL="2057400" indent="-228600" eaLnBrk="0" hangingPunct="0">
              <a:defRPr sz="3800" b="1">
                <a:solidFill>
                  <a:schemeClr val="accent2"/>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800" b="1">
                <a:solidFill>
                  <a:schemeClr val="accent2"/>
                </a:solidFill>
                <a:latin typeface="Tahoma" panose="020B0604030504040204" pitchFamily="34" charset="0"/>
                <a:ea typeface="MS PGothic" panose="020B0600070205080204" pitchFamily="34" charset="-128"/>
              </a:defRPr>
            </a:lvl9pPr>
          </a:lstStyle>
          <a:p>
            <a:pPr eaLnBrk="1" hangingPunct="1"/>
            <a:fld id="{AB9BC5B7-E77C-4618-B071-59FFE0036A1F}" type="slidenum">
              <a:rPr lang="en-US" altLang="en-US" sz="1400" b="0">
                <a:solidFill>
                  <a:srgbClr val="00007E"/>
                </a:solidFill>
                <a:latin typeface="Calibri" panose="020F0502020204030204" pitchFamily="34" charset="0"/>
              </a:rPr>
              <a:pPr eaLnBrk="1" hangingPunct="1"/>
              <a:t>95</a:t>
            </a:fld>
            <a:endParaRPr lang="en-US" altLang="en-US" sz="1400" b="0">
              <a:solidFill>
                <a:srgbClr val="00007E"/>
              </a:solidFill>
              <a:latin typeface="Calibri" panose="020F0502020204030204" pitchFamily="34" charset="0"/>
            </a:endParaRPr>
          </a:p>
        </p:txBody>
      </p:sp>
      <p:sp>
        <p:nvSpPr>
          <p:cNvPr id="3" name="TextBox 2"/>
          <p:cNvSpPr txBox="1"/>
          <p:nvPr/>
        </p:nvSpPr>
        <p:spPr>
          <a:xfrm>
            <a:off x="2971800" y="0"/>
            <a:ext cx="3962400" cy="461665"/>
          </a:xfrm>
          <a:prstGeom prst="rect">
            <a:avLst/>
          </a:prstGeom>
          <a:noFill/>
        </p:spPr>
        <p:txBody>
          <a:bodyPr wrap="square" rtlCol="0">
            <a:spAutoFit/>
          </a:bodyPr>
          <a:lstStyle/>
          <a:p>
            <a:pPr lvl="0">
              <a:spcBef>
                <a:spcPts val="250"/>
              </a:spcBef>
              <a:buClr>
                <a:srgbClr val="F07F09"/>
              </a:buClr>
              <a:buSzPct val="80000"/>
            </a:pPr>
            <a:r>
              <a:rPr lang="en-US" sz="2400" b="1" dirty="0" smtClean="0">
                <a:solidFill>
                  <a:prstClr val="black"/>
                </a:solidFill>
              </a:rPr>
              <a:t>2015 </a:t>
            </a:r>
            <a:r>
              <a:rPr lang="en-US" sz="2400" b="1" dirty="0">
                <a:solidFill>
                  <a:prstClr val="black"/>
                </a:solidFill>
              </a:rPr>
              <a:t>NFPA 70E®</a:t>
            </a:r>
          </a:p>
        </p:txBody>
      </p:sp>
      <p:pic>
        <p:nvPicPr>
          <p:cNvPr id="4" name="Picture 3"/>
          <p:cNvPicPr>
            <a:picLocks noChangeAspect="1"/>
          </p:cNvPicPr>
          <p:nvPr/>
        </p:nvPicPr>
        <p:blipFill>
          <a:blip r:embed="rId3"/>
          <a:stretch>
            <a:fillRect/>
          </a:stretch>
        </p:blipFill>
        <p:spPr>
          <a:xfrm>
            <a:off x="794779" y="990600"/>
            <a:ext cx="7554441" cy="4876799"/>
          </a:xfrm>
          <a:prstGeom prst="rect">
            <a:avLst/>
          </a:prstGeom>
        </p:spPr>
      </p:pic>
    </p:spTree>
    <p:extLst>
      <p:ext uri="{BB962C8B-B14F-4D97-AF65-F5344CB8AC3E}">
        <p14:creationId xmlns:p14="http://schemas.microsoft.com/office/powerpoint/2010/main" val="30843706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smtClean="0"/>
              <a:t>Informational Note to explain assumed short-circuit current values to use with the table.</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551184"/>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r>
              <a:rPr lang="en-US" sz="1400" b="1" dirty="0" smtClean="0"/>
              <a:t>Table 130.7(C)(15)(b) </a:t>
            </a:r>
            <a:r>
              <a:rPr lang="en-US" sz="1400" b="1" dirty="0"/>
              <a:t>Hazard/Risk Category Classifications and Use of Rubber Insulating Gloves and Insulated and Insulating  Hand Tools – Direct Current </a:t>
            </a:r>
            <a:r>
              <a:rPr lang="en-US" sz="1400" b="1" dirty="0" smtClean="0"/>
              <a:t>Equipment.</a:t>
            </a:r>
          </a:p>
          <a:p>
            <a:pPr marL="0" indent="0">
              <a:buNone/>
            </a:pPr>
            <a:endParaRPr lang="en-US" sz="1400" b="1" dirty="0"/>
          </a:p>
          <a:p>
            <a:pPr marL="0" indent="0">
              <a:buNone/>
            </a:pPr>
            <a:r>
              <a:rPr lang="en-US" sz="1400" b="1" dirty="0" smtClean="0"/>
              <a:t>New Informational Notes</a:t>
            </a:r>
            <a:endParaRPr lang="en-US" sz="1500" b="1" dirty="0" smtClean="0"/>
          </a:p>
        </p:txBody>
      </p:sp>
      <p:sp>
        <p:nvSpPr>
          <p:cNvPr id="8" name="Content Placeholder 7"/>
          <p:cNvSpPr>
            <a:spLocks noGrp="1"/>
          </p:cNvSpPr>
          <p:nvPr>
            <p:ph sz="quarter" idx="4"/>
          </p:nvPr>
        </p:nvSpPr>
        <p:spPr>
          <a:xfrm>
            <a:off x="4652168" y="551184"/>
            <a:ext cx="3882443" cy="5392416"/>
          </a:xfrm>
        </p:spPr>
        <p:txBody>
          <a:bodyPr>
            <a:noAutofit/>
          </a:bodyPr>
          <a:lstStyle/>
          <a:p>
            <a:pPr marL="0" indent="0">
              <a:buNone/>
            </a:pPr>
            <a:endParaRPr lang="en-US" sz="1400" b="1" dirty="0" smtClean="0"/>
          </a:p>
          <a:p>
            <a:pPr marL="0" indent="0">
              <a:buNone/>
            </a:pPr>
            <a:endParaRPr lang="en-US" sz="1400" b="1" dirty="0" smtClean="0"/>
          </a:p>
          <a:p>
            <a:pPr marL="0" indent="0">
              <a:buNone/>
            </a:pPr>
            <a:r>
              <a:rPr lang="en-US" sz="1400" b="1" dirty="0" smtClean="0"/>
              <a:t>130.7(C)(15)(B) Direct Current (dc) Equipment. </a:t>
            </a:r>
          </a:p>
          <a:p>
            <a:pPr marL="0" indent="0">
              <a:buNone/>
            </a:pPr>
            <a:endParaRPr lang="en-US" sz="1400" u="sng" dirty="0" smtClean="0"/>
          </a:p>
          <a:p>
            <a:pPr marL="0" indent="0">
              <a:buNone/>
            </a:pPr>
            <a:r>
              <a:rPr lang="en-US" sz="1400" u="sng" dirty="0" smtClean="0"/>
              <a:t>Informational Note No. 1: “Short-circuit current,” as used in this table, is determined from the dc power system maximum available short-circuit, including the effects of cables and any other impedances in the circuit  Power system modeling is the best method to determine the available short-circuit current at the point of the arc.  Battery cell short-circuit current can be obtained from the battery manufacturer.  See Informative Annex D.5 for the bass for table values and alternative methods to determine dc incident energy.  Methods should be used with good engineering judgment.</a:t>
            </a:r>
            <a:endParaRPr lang="en-US" sz="1400"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96</a:t>
            </a:fld>
            <a:endParaRPr lang="en-US" dirty="0">
              <a:solidFill>
                <a:srgbClr val="E3DED1">
                  <a:shade val="50000"/>
                </a:srgbClr>
              </a:solidFill>
            </a:endParaRPr>
          </a:p>
        </p:txBody>
      </p:sp>
    </p:spTree>
    <p:extLst>
      <p:ext uri="{BB962C8B-B14F-4D97-AF65-F5344CB8AC3E}">
        <p14:creationId xmlns:p14="http://schemas.microsoft.com/office/powerpoint/2010/main" val="24001462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smtClean="0"/>
              <a:t>Informational Note to explain assumptions made to develop the table.</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551184"/>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r>
              <a:rPr lang="en-US" sz="1400" b="1" dirty="0" smtClean="0"/>
              <a:t>Table 130.7(C)(15)(b) </a:t>
            </a:r>
            <a:r>
              <a:rPr lang="en-US" sz="1400" b="1" dirty="0"/>
              <a:t>Hazard/Risk Category Classifications and Use of Rubber Insulating Gloves and Insulated and Insulating  Hand Tools – Direct Current </a:t>
            </a:r>
            <a:r>
              <a:rPr lang="en-US" sz="1400" b="1" dirty="0" smtClean="0"/>
              <a:t>Equipment.</a:t>
            </a:r>
          </a:p>
          <a:p>
            <a:pPr marL="0" indent="0">
              <a:buNone/>
            </a:pPr>
            <a:endParaRPr lang="en-US" sz="1400" b="1" dirty="0"/>
          </a:p>
          <a:p>
            <a:pPr marL="0" indent="0">
              <a:buNone/>
            </a:pPr>
            <a:r>
              <a:rPr lang="en-US" sz="1400" b="1" dirty="0" smtClean="0"/>
              <a:t>New Informational Notes</a:t>
            </a:r>
            <a:endParaRPr lang="en-US" sz="1500" b="1" dirty="0" smtClean="0"/>
          </a:p>
        </p:txBody>
      </p:sp>
      <p:sp>
        <p:nvSpPr>
          <p:cNvPr id="8" name="Content Placeholder 7"/>
          <p:cNvSpPr>
            <a:spLocks noGrp="1"/>
          </p:cNvSpPr>
          <p:nvPr>
            <p:ph sz="quarter" idx="4"/>
          </p:nvPr>
        </p:nvSpPr>
        <p:spPr>
          <a:xfrm>
            <a:off x="4652168" y="551184"/>
            <a:ext cx="3882443" cy="5392416"/>
          </a:xfrm>
        </p:spPr>
        <p:txBody>
          <a:bodyPr>
            <a:noAutofit/>
          </a:bodyPr>
          <a:lstStyle/>
          <a:p>
            <a:pPr marL="0" indent="0">
              <a:buNone/>
            </a:pPr>
            <a:endParaRPr lang="en-US" sz="1400" b="1" dirty="0" smtClean="0"/>
          </a:p>
          <a:p>
            <a:pPr marL="0" indent="0">
              <a:buNone/>
            </a:pPr>
            <a:endParaRPr lang="en-US" sz="1400" b="1" dirty="0" smtClean="0"/>
          </a:p>
          <a:p>
            <a:pPr marL="0" indent="0">
              <a:buNone/>
            </a:pPr>
            <a:r>
              <a:rPr lang="en-US" sz="1400" b="1" dirty="0" smtClean="0"/>
              <a:t>130.7(C)(15)(B) Cont.</a:t>
            </a:r>
          </a:p>
          <a:p>
            <a:pPr marL="0" indent="0">
              <a:buNone/>
            </a:pPr>
            <a:r>
              <a:rPr lang="en-US" sz="1400" u="sng" dirty="0" smtClean="0"/>
              <a:t>Informational Note No. 2: The methods for estimating the dc arc flash incident energy that were used to determine the categories for this table are based on open-air incident energy calculations.  Open-air calculations were used because many battery systems and other dc process systems are in open areas or rooms.  If the specific task is within an enclosure, it would be prudent to consider additional PPE protection beyond the value shown in </a:t>
            </a:r>
            <a:r>
              <a:rPr lang="en-US" sz="1400" u="sng" dirty="0" err="1" smtClean="0"/>
              <a:t>th</a:t>
            </a:r>
            <a:r>
              <a:rPr lang="en-US" sz="1400" u="sng" dirty="0" smtClean="0"/>
              <a:t> table.  Research with ac arc flash has shown a multiplier of as much as 3X for ac-in-a-box [508 mm (20 in.) cube] versus open air.  Engineering judgment is required when reviewing the specific conditions of the equipment and task to be performed, including the dimensions of the enclosure and working distance involved.</a:t>
            </a:r>
            <a:endParaRPr lang="en-US" sz="1400"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97</a:t>
            </a:fld>
            <a:endParaRPr lang="en-US" dirty="0">
              <a:solidFill>
                <a:srgbClr val="E3DED1">
                  <a:shade val="50000"/>
                </a:srgbClr>
              </a:solidFill>
            </a:endParaRPr>
          </a:p>
        </p:txBody>
      </p:sp>
    </p:spTree>
    <p:extLst>
      <p:ext uri="{BB962C8B-B14F-4D97-AF65-F5344CB8AC3E}">
        <p14:creationId xmlns:p14="http://schemas.microsoft.com/office/powerpoint/2010/main" val="27229046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smtClean="0"/>
              <a:t>Changes reflect elimination of category 0 and revisions to the task tables.</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551184"/>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endParaRPr lang="en-US" sz="1400" b="1" dirty="0" smtClean="0"/>
          </a:p>
          <a:p>
            <a:pPr marL="0" indent="0">
              <a:buNone/>
            </a:pPr>
            <a:r>
              <a:rPr lang="en-US" sz="1400" b="1" dirty="0" smtClean="0"/>
              <a:t>130.7(C)(16</a:t>
            </a:r>
            <a:r>
              <a:rPr lang="en-US" sz="1400" b="1" dirty="0"/>
              <a:t>) Protective Clothing and Personal Protective Equipment.</a:t>
            </a:r>
          </a:p>
          <a:p>
            <a:pPr marL="0" indent="0">
              <a:buNone/>
            </a:pPr>
            <a:r>
              <a:rPr lang="en-US" sz="1400" dirty="0"/>
              <a:t>Once the hazard/risk category has been identified </a:t>
            </a:r>
            <a:r>
              <a:rPr lang="en-US" sz="1400" dirty="0" smtClean="0"/>
              <a:t>from Table </a:t>
            </a:r>
            <a:r>
              <a:rPr lang="en-US" sz="1400" dirty="0"/>
              <a:t>130.7(C)(15)(a) and Table 130.7(C)(15)(b) (</a:t>
            </a:r>
            <a:r>
              <a:rPr lang="en-US" sz="1400" dirty="0" smtClean="0"/>
              <a:t>including associated </a:t>
            </a:r>
            <a:r>
              <a:rPr lang="en-US" sz="1400" dirty="0"/>
              <a:t>notes) and the requirements of 130.7(C)(15), </a:t>
            </a:r>
            <a:r>
              <a:rPr lang="en-US" sz="1400" dirty="0" smtClean="0"/>
              <a:t>Table 130.7(C</a:t>
            </a:r>
            <a:r>
              <a:rPr lang="en-US" sz="1400" dirty="0"/>
              <a:t>)(16) shall be used to determine the required </a:t>
            </a:r>
            <a:r>
              <a:rPr lang="en-US" sz="1400" dirty="0" smtClean="0"/>
              <a:t>PPE for </a:t>
            </a:r>
            <a:r>
              <a:rPr lang="en-US" sz="1400" dirty="0"/>
              <a:t>the task. Table 130.7(C)(16) lists the requirements </a:t>
            </a:r>
            <a:r>
              <a:rPr lang="en-US" sz="1400" dirty="0" smtClean="0"/>
              <a:t>for protective </a:t>
            </a:r>
            <a:r>
              <a:rPr lang="en-US" sz="1400" dirty="0"/>
              <a:t>clothing and other protective equipment </a:t>
            </a:r>
            <a:r>
              <a:rPr lang="en-US" sz="1400" dirty="0" smtClean="0"/>
              <a:t>based on </a:t>
            </a:r>
            <a:r>
              <a:rPr lang="en-US" sz="1400" dirty="0"/>
              <a:t>Hazard/Risk Categories 0 through 4. This clothing </a:t>
            </a:r>
            <a:r>
              <a:rPr lang="en-US" sz="1400" dirty="0" smtClean="0"/>
              <a:t>and equipment </a:t>
            </a:r>
            <a:r>
              <a:rPr lang="en-US" sz="1400" dirty="0"/>
              <a:t>shall be used when working within the arc </a:t>
            </a:r>
            <a:r>
              <a:rPr lang="en-US" sz="1400" dirty="0" smtClean="0"/>
              <a:t>flash boundary</a:t>
            </a:r>
            <a:r>
              <a:rPr lang="en-US" sz="1400" dirty="0"/>
              <a:t>.</a:t>
            </a:r>
            <a:endParaRPr lang="en-US" sz="1400" b="1" dirty="0" smtClean="0"/>
          </a:p>
        </p:txBody>
      </p:sp>
      <p:sp>
        <p:nvSpPr>
          <p:cNvPr id="8" name="Content Placeholder 7"/>
          <p:cNvSpPr>
            <a:spLocks noGrp="1"/>
          </p:cNvSpPr>
          <p:nvPr>
            <p:ph sz="quarter" idx="4"/>
          </p:nvPr>
        </p:nvSpPr>
        <p:spPr>
          <a:xfrm>
            <a:off x="4652168" y="551184"/>
            <a:ext cx="3882443" cy="5392416"/>
          </a:xfrm>
        </p:spPr>
        <p:txBody>
          <a:bodyPr>
            <a:noAutofit/>
          </a:bodyPr>
          <a:lstStyle/>
          <a:p>
            <a:pPr marL="0" indent="0">
              <a:buNone/>
            </a:pPr>
            <a:endParaRPr lang="en-US" sz="1400" b="1" dirty="0" smtClean="0"/>
          </a:p>
          <a:p>
            <a:pPr marL="0" indent="0">
              <a:buNone/>
            </a:pPr>
            <a:endParaRPr lang="en-US" sz="1400" b="1" dirty="0" smtClean="0"/>
          </a:p>
          <a:p>
            <a:pPr marL="0" indent="0">
              <a:buNone/>
            </a:pPr>
            <a:endParaRPr lang="en-US" sz="1400" b="1" dirty="0" smtClean="0"/>
          </a:p>
          <a:p>
            <a:pPr marL="0" indent="0">
              <a:buNone/>
            </a:pPr>
            <a:r>
              <a:rPr lang="en-US" sz="1400" b="1" dirty="0" smtClean="0"/>
              <a:t>130.7(C</a:t>
            </a:r>
            <a:r>
              <a:rPr lang="en-US" sz="1400" b="1" dirty="0"/>
              <a:t>)(16) Protective Clothing and Personal Protective Equipment.</a:t>
            </a:r>
          </a:p>
          <a:p>
            <a:pPr marL="0" indent="0">
              <a:buNone/>
            </a:pPr>
            <a:r>
              <a:rPr lang="en-US" sz="1400" dirty="0"/>
              <a:t>Once </a:t>
            </a:r>
            <a:r>
              <a:rPr lang="en-US" sz="1400" dirty="0" smtClean="0"/>
              <a:t>the</a:t>
            </a:r>
            <a:r>
              <a:rPr lang="en-US" sz="1400" u="sng" dirty="0" smtClean="0"/>
              <a:t> arc flash PPE</a:t>
            </a:r>
            <a:r>
              <a:rPr lang="en-US" sz="1400" dirty="0" smtClean="0"/>
              <a:t> </a:t>
            </a:r>
            <a:r>
              <a:rPr lang="en-US" sz="1400" dirty="0"/>
              <a:t>category has been identified from Table 130.7(C)(15</a:t>
            </a:r>
            <a:r>
              <a:rPr lang="en-US" sz="1400" dirty="0" smtClean="0"/>
              <a:t>)(A)(a), </a:t>
            </a:r>
            <a:r>
              <a:rPr lang="en-US" sz="1400" u="sng" dirty="0" smtClean="0"/>
              <a:t>or Table 130.7(C)(15)(B); Table 130.7(C)(16) </a:t>
            </a:r>
            <a:r>
              <a:rPr lang="en-US" sz="1400" dirty="0" smtClean="0"/>
              <a:t>shall be used to determine the required PPE for the task. Table 130.7(C)(16) lists the requirements for </a:t>
            </a:r>
            <a:r>
              <a:rPr lang="en-US" sz="1400" u="sng" dirty="0" smtClean="0"/>
              <a:t>PPE </a:t>
            </a:r>
            <a:r>
              <a:rPr lang="en-US" sz="1400" dirty="0" smtClean="0"/>
              <a:t>based on </a:t>
            </a:r>
            <a:r>
              <a:rPr lang="en-US" sz="1400" u="sng" dirty="0" smtClean="0"/>
              <a:t>PPE categories 1 through 4. </a:t>
            </a:r>
            <a:r>
              <a:rPr lang="en-US" sz="1400" dirty="0" smtClean="0"/>
              <a:t>This clothing and equipment shall be used when working within the arc flash boundary.</a:t>
            </a:r>
            <a:endParaRPr lang="en-US" sz="1500" b="1" dirty="0"/>
          </a:p>
          <a:p>
            <a:pPr marL="0" indent="0">
              <a:buNone/>
            </a:pPr>
            <a:endParaRPr lang="en-US" sz="1400"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98</a:t>
            </a:fld>
            <a:endParaRPr lang="en-US" dirty="0">
              <a:solidFill>
                <a:srgbClr val="E3DED1">
                  <a:shade val="50000"/>
                </a:srgbClr>
              </a:solidFill>
            </a:endParaRPr>
          </a:p>
        </p:txBody>
      </p:sp>
    </p:spTree>
    <p:extLst>
      <p:ext uri="{BB962C8B-B14F-4D97-AF65-F5344CB8AC3E}">
        <p14:creationId xmlns:p14="http://schemas.microsoft.com/office/powerpoint/2010/main" val="236061204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856733"/>
            <a:ext cx="8382000" cy="612459"/>
          </a:xfrm>
        </p:spPr>
        <p:txBody>
          <a:bodyPr anchor="t">
            <a:noAutofit/>
          </a:bodyPr>
          <a:lstStyle/>
          <a:p>
            <a:r>
              <a:rPr lang="en-US" sz="2000" dirty="0" smtClean="0"/>
              <a:t>Changes reflect elimination of category 0.</a:t>
            </a:r>
            <a:endParaRPr lang="en-US" sz="2000" dirty="0"/>
          </a:p>
        </p:txBody>
      </p:sp>
      <p:sp>
        <p:nvSpPr>
          <p:cNvPr id="5" name="Text Placeholder 4"/>
          <p:cNvSpPr>
            <a:spLocks noGrp="1"/>
          </p:cNvSpPr>
          <p:nvPr>
            <p:ph type="body" idx="1"/>
          </p:nvPr>
        </p:nvSpPr>
        <p:spPr>
          <a:xfrm>
            <a:off x="533400" y="579438"/>
            <a:ext cx="3931920" cy="792162"/>
          </a:xfrm>
        </p:spPr>
        <p:txBody>
          <a:bodyPr/>
          <a:lstStyle/>
          <a:p>
            <a:r>
              <a:rPr lang="en-US" dirty="0" smtClean="0"/>
              <a:t>2012 NFPA 70E®</a:t>
            </a:r>
            <a:endParaRPr lang="en-US" dirty="0"/>
          </a:p>
        </p:txBody>
      </p:sp>
      <p:sp>
        <p:nvSpPr>
          <p:cNvPr id="7" name="Text Placeholder 6"/>
          <p:cNvSpPr>
            <a:spLocks noGrp="1"/>
          </p:cNvSpPr>
          <p:nvPr>
            <p:ph type="body" sz="half" idx="3"/>
          </p:nvPr>
        </p:nvSpPr>
        <p:spPr/>
        <p:txBody>
          <a:bodyPr/>
          <a:lstStyle/>
          <a:p>
            <a:r>
              <a:rPr lang="en-US" dirty="0" smtClean="0"/>
              <a:t>2015 NFPA 70E®</a:t>
            </a:r>
            <a:endParaRPr lang="en-US" dirty="0"/>
          </a:p>
        </p:txBody>
      </p:sp>
      <p:sp>
        <p:nvSpPr>
          <p:cNvPr id="6" name="Content Placeholder 5"/>
          <p:cNvSpPr>
            <a:spLocks noGrp="1"/>
          </p:cNvSpPr>
          <p:nvPr>
            <p:ph sz="quarter" idx="2"/>
          </p:nvPr>
        </p:nvSpPr>
        <p:spPr>
          <a:xfrm>
            <a:off x="455669" y="551184"/>
            <a:ext cx="3931920" cy="4959351"/>
          </a:xfrm>
        </p:spPr>
        <p:txBody>
          <a:bodyPr>
            <a:noAutofit/>
          </a:bodyPr>
          <a:lstStyle/>
          <a:p>
            <a:pPr marL="0" indent="0">
              <a:buNone/>
            </a:pPr>
            <a:endParaRPr lang="en-US" sz="1400" b="1" dirty="0" smtClean="0"/>
          </a:p>
          <a:p>
            <a:pPr marL="0" indent="0">
              <a:buNone/>
            </a:pPr>
            <a:endParaRPr lang="en-US" sz="1500" b="1" dirty="0" smtClean="0"/>
          </a:p>
          <a:p>
            <a:pPr marL="0" indent="0">
              <a:buNone/>
            </a:pPr>
            <a:endParaRPr lang="en-US" sz="1400" b="1" dirty="0" smtClean="0"/>
          </a:p>
          <a:p>
            <a:pPr marL="0" indent="0">
              <a:buNone/>
            </a:pPr>
            <a:r>
              <a:rPr lang="en-US" sz="2000" b="1" dirty="0" smtClean="0"/>
              <a:t>Table 130.7(C)(16</a:t>
            </a:r>
            <a:r>
              <a:rPr lang="en-US" sz="2000" b="1" dirty="0"/>
              <a:t>) </a:t>
            </a:r>
            <a:r>
              <a:rPr lang="en-US" sz="2000" b="1" dirty="0" smtClean="0"/>
              <a:t>Protective Clothing and Personal </a:t>
            </a:r>
            <a:r>
              <a:rPr lang="en-US" sz="2000" b="1" dirty="0"/>
              <a:t>Protective Equipment.</a:t>
            </a:r>
          </a:p>
          <a:p>
            <a:pPr marL="0" indent="0">
              <a:buNone/>
            </a:pPr>
            <a:r>
              <a:rPr lang="en-US" sz="2000" dirty="0" smtClean="0"/>
              <a:t>Included HRC 0</a:t>
            </a:r>
            <a:endParaRPr lang="en-US" sz="2000" b="1" dirty="0" smtClean="0"/>
          </a:p>
        </p:txBody>
      </p:sp>
      <p:sp>
        <p:nvSpPr>
          <p:cNvPr id="8" name="Content Placeholder 7"/>
          <p:cNvSpPr>
            <a:spLocks noGrp="1"/>
          </p:cNvSpPr>
          <p:nvPr>
            <p:ph sz="quarter" idx="4"/>
          </p:nvPr>
        </p:nvSpPr>
        <p:spPr>
          <a:xfrm>
            <a:off x="4652168" y="551184"/>
            <a:ext cx="3882443" cy="5392416"/>
          </a:xfrm>
        </p:spPr>
        <p:txBody>
          <a:bodyPr>
            <a:noAutofit/>
          </a:bodyPr>
          <a:lstStyle/>
          <a:p>
            <a:pPr marL="0" indent="0">
              <a:buNone/>
            </a:pPr>
            <a:endParaRPr lang="en-US" sz="1400" b="1" dirty="0" smtClean="0"/>
          </a:p>
          <a:p>
            <a:pPr marL="0" indent="0">
              <a:buNone/>
            </a:pPr>
            <a:endParaRPr lang="en-US" sz="1400" b="1" dirty="0" smtClean="0"/>
          </a:p>
          <a:p>
            <a:pPr marL="0" indent="0">
              <a:buNone/>
            </a:pPr>
            <a:endParaRPr lang="en-US" sz="1400" b="1" dirty="0" smtClean="0"/>
          </a:p>
          <a:p>
            <a:pPr marL="0" indent="0">
              <a:buNone/>
            </a:pPr>
            <a:r>
              <a:rPr lang="en-US" sz="2000" b="1" dirty="0" smtClean="0"/>
              <a:t>Table 130.7(C</a:t>
            </a:r>
            <a:r>
              <a:rPr lang="en-US" sz="2000" b="1" dirty="0"/>
              <a:t>)(16) </a:t>
            </a:r>
            <a:r>
              <a:rPr lang="en-US" sz="2000" b="1" dirty="0" smtClean="0"/>
              <a:t>Protective Equipment (PPE).</a:t>
            </a:r>
            <a:endParaRPr lang="en-US" sz="2000" b="1" dirty="0"/>
          </a:p>
          <a:p>
            <a:pPr marL="0" indent="0">
              <a:buNone/>
            </a:pPr>
            <a:r>
              <a:rPr lang="en-US" sz="2000" dirty="0" smtClean="0"/>
              <a:t>PPE 1-4 (No Category 0)</a:t>
            </a:r>
            <a:endParaRPr lang="en-US" sz="2000" b="1" dirty="0"/>
          </a:p>
          <a:p>
            <a:pPr marL="0" indent="0">
              <a:buNone/>
            </a:pPr>
            <a:endParaRPr lang="en-US" sz="1400" dirty="0"/>
          </a:p>
        </p:txBody>
      </p:sp>
      <p:sp>
        <p:nvSpPr>
          <p:cNvPr id="11" name="Slide Number Placeholder 10"/>
          <p:cNvSpPr>
            <a:spLocks noGrp="1"/>
          </p:cNvSpPr>
          <p:nvPr>
            <p:ph type="sldNum" sz="quarter" idx="12"/>
          </p:nvPr>
        </p:nvSpPr>
        <p:spPr>
          <a:xfrm>
            <a:off x="7543800" y="6019800"/>
            <a:ext cx="1143000" cy="286327"/>
          </a:xfrm>
        </p:spPr>
        <p:txBody>
          <a:bodyPr/>
          <a:lstStyle/>
          <a:p>
            <a:fld id="{3730A866-3DAE-4EE5-B7C5-FF5650D5BC01}" type="slidenum">
              <a:rPr lang="en-US" smtClean="0">
                <a:solidFill>
                  <a:srgbClr val="E3DED1">
                    <a:shade val="50000"/>
                  </a:srgbClr>
                </a:solidFill>
              </a:rPr>
              <a:pPr/>
              <a:t>99</a:t>
            </a:fld>
            <a:endParaRPr lang="en-US" dirty="0">
              <a:solidFill>
                <a:srgbClr val="E3DED1">
                  <a:shade val="50000"/>
                </a:srgbClr>
              </a:solidFill>
            </a:endParaRPr>
          </a:p>
        </p:txBody>
      </p:sp>
    </p:spTree>
    <p:extLst>
      <p:ext uri="{BB962C8B-B14F-4D97-AF65-F5344CB8AC3E}">
        <p14:creationId xmlns:p14="http://schemas.microsoft.com/office/powerpoint/2010/main" val="29069053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Intro 3">
  <a:themeElements>
    <a:clrScheme name="Intro 3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1" i="0" u="none" strike="noStrike" cap="none" normalizeH="0" baseline="0" smtClean="0">
            <a:ln>
              <a:noFill/>
            </a:ln>
            <a:solidFill>
              <a:schemeClr val="accent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800" b="1" i="0" u="none" strike="noStrike" cap="none" normalizeH="0" baseline="0" smtClean="0">
            <a:ln>
              <a:noFill/>
            </a:ln>
            <a:solidFill>
              <a:schemeClr val="accent2"/>
            </a:solidFill>
            <a:effectLst/>
            <a:latin typeface="Tahoma" pitchFamily="34" charset="0"/>
          </a:defRPr>
        </a:defPPr>
      </a:lstStyle>
    </a:lnDef>
  </a:objectDefaults>
  <a:extraClrSchemeLst>
    <a:extraClrScheme>
      <a:clrScheme name="Intro 3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ntro 3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ntro 3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ntro 3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ntro 3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ntro 3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ntro 3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ntro 3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ntro 3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4614</TotalTime>
  <Words>19951</Words>
  <Application>Microsoft Macintosh PowerPoint</Application>
  <PresentationFormat>On-screen Show (4:3)</PresentationFormat>
  <Paragraphs>1511</Paragraphs>
  <Slides>120</Slides>
  <Notes>108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120</vt:i4>
      </vt:variant>
    </vt:vector>
  </HeadingPairs>
  <TitlesOfParts>
    <vt:vector size="136" baseType="lpstr">
      <vt:lpstr>ArialMT</vt:lpstr>
      <vt:lpstr>Calibri</vt:lpstr>
      <vt:lpstr>MS PGothic</vt:lpstr>
      <vt:lpstr>ＭＳ Ｐゴシック</vt:lpstr>
      <vt:lpstr>Symbol</vt:lpstr>
      <vt:lpstr>Tahoma</vt:lpstr>
      <vt:lpstr>Times New Roman</vt:lpstr>
      <vt:lpstr>Times-Bold</vt:lpstr>
      <vt:lpstr>Times-Italic</vt:lpstr>
      <vt:lpstr>Times-Roman</vt:lpstr>
      <vt:lpstr>Verdana</vt:lpstr>
      <vt:lpstr>Wingdings 2</vt:lpstr>
      <vt:lpstr>Arial</vt:lpstr>
      <vt:lpstr>Aspect</vt:lpstr>
      <vt:lpstr>Intro 3</vt:lpstr>
      <vt:lpstr>1_Aspect</vt:lpstr>
      <vt:lpstr>Significant Changes to NFPA 70E</vt:lpstr>
      <vt:lpstr>Global Changes</vt:lpstr>
      <vt:lpstr>Global Change Annex F: Provides clarity and accuracy.</vt:lpstr>
      <vt:lpstr>Global Change Document: Provides accuracy and harmonizes term with ASTM standards.</vt:lpstr>
      <vt:lpstr>Global Change Document: Provides accuracy and harmonizes term with other standards addressing risk and hazards.</vt:lpstr>
      <vt:lpstr>Global Change Document: Provides accuracy and harmonizes term with other standards addressing risk and hazards.  The common practice of referring to HRC numbers as Categories will now accurately reflect the PPE category from Table 130.7(C)(16).</vt:lpstr>
      <vt:lpstr>PPE Categories</vt:lpstr>
      <vt:lpstr>Article 90</vt:lpstr>
      <vt:lpstr>90.2(A) Change that shows 70E covers more than just work practices in keeping workers safe</vt:lpstr>
      <vt:lpstr>90.2(A)(2): New Note explains why work on other parts of utility system requires application of NFPA 70E.</vt:lpstr>
      <vt:lpstr>90.2(B)(2): Promotes the use of NFPA 70E by the Mine Safety and Health Administration since it has informally endorsed the application of NFPA 70E as “Arc Flash Accident Prevention Best Practice.”</vt:lpstr>
      <vt:lpstr>90.3: Revises format for clarity and readability.</vt:lpstr>
      <vt:lpstr>90.4(9): Changes here and in IA F to accurately reflect the information in the procedure.</vt:lpstr>
      <vt:lpstr>Article 100</vt:lpstr>
      <vt:lpstr>Article 100</vt:lpstr>
      <vt:lpstr>Article 100</vt:lpstr>
      <vt:lpstr>Article 100</vt:lpstr>
      <vt:lpstr>Article 100</vt:lpstr>
      <vt:lpstr>Article 100</vt:lpstr>
      <vt:lpstr>Article 100</vt:lpstr>
      <vt:lpstr>Article 100</vt:lpstr>
      <vt:lpstr>Article 100</vt:lpstr>
      <vt:lpstr>Article 100</vt:lpstr>
      <vt:lpstr>Article 110</vt:lpstr>
      <vt:lpstr>Article 110 is reformatted for usability </vt:lpstr>
      <vt:lpstr>Language Added to Clarify Role of Electrical Safety Program</vt:lpstr>
      <vt:lpstr>Language added to provide examples of Safety-related work practices. </vt:lpstr>
      <vt:lpstr>I.N.s provide more information for developing an electrical safety program </vt:lpstr>
      <vt:lpstr>Maintenance must be part of an overall electrical safety program to ensure proper operation</vt:lpstr>
      <vt:lpstr>Paragraph removed as redundant and unnecessary.</vt:lpstr>
      <vt:lpstr>Frequency of field audit established.</vt:lpstr>
      <vt:lpstr>Change better describes application of requirement</vt:lpstr>
      <vt:lpstr>Reformats section for usability.  Adds requirements for refresher training and documentation.</vt:lpstr>
      <vt:lpstr>Clarifies and adds to list of knowledge for qualified person.</vt:lpstr>
      <vt:lpstr>Clarifies wording.</vt:lpstr>
      <vt:lpstr>Moves section.  Limits requirements for meeting to only knowledgeable host employers.</vt:lpstr>
      <vt:lpstr>Wording changes for technical accuracy.  Additional language to ensure competent persons make repairs</vt:lpstr>
      <vt:lpstr>Changes expand application to storage as well as use.</vt:lpstr>
      <vt:lpstr>Changes require qualified persons to repair portable electrical equipment.</vt:lpstr>
      <vt:lpstr>Format changes and additional rule to follow manufacturer’s instructions.</vt:lpstr>
      <vt:lpstr>Added application for GFCI for activities rather than just location.</vt:lpstr>
      <vt:lpstr>Section moved to Article 130 and minor wording changes made for usability.</vt:lpstr>
      <vt:lpstr>Article 120</vt:lpstr>
      <vt:lpstr>Changes are for technical accuracy.</vt:lpstr>
      <vt:lpstr>The section has been revised to add requirements for retraining and documentation.</vt:lpstr>
      <vt:lpstr>Additional rules for planning the placement of temporary grounding equipment.</vt:lpstr>
      <vt:lpstr>Article 130</vt:lpstr>
      <vt:lpstr>Reformatted for clarity and updated table references.</vt:lpstr>
      <vt:lpstr>Added consideration for normal operation of energized electrical equipment.</vt:lpstr>
      <vt:lpstr>Added Informational Note to explain phrases used in new rule.</vt:lpstr>
      <vt:lpstr>Moves the boundary requirement for EEWP to Restricted Approach.</vt:lpstr>
      <vt:lpstr>Removes reference to Prohibited Approach Boundary and HRC since they no longer are applicable.</vt:lpstr>
      <vt:lpstr>Reformatted and adds items to exempt list.</vt:lpstr>
      <vt:lpstr>Change incorporates language and removes Item (B)(1) as redundant and relocates (B)(2) to 130.6(N).</vt:lpstr>
      <vt:lpstr>Changes reflect new approach for risk assessment and clarifies 130.4 is specific to shock hazards.</vt:lpstr>
      <vt:lpstr>Changes reflect removal of the Prohibited Approach Boundary and relocation of tables.</vt:lpstr>
      <vt:lpstr>Section moved and retitled to reflect requirements for crossing Limited Approach Boundary.</vt:lpstr>
      <vt:lpstr>Section moved and retitled to reflect requirements for crossing Limited Approach Boundary.</vt:lpstr>
      <vt:lpstr>Section moved and retitled to reflect requirements for crossing Restricted Approach Boundary.</vt:lpstr>
      <vt:lpstr>PowerPoint Presentation</vt:lpstr>
      <vt:lpstr>PowerPoint Presentation</vt:lpstr>
      <vt:lpstr>Notes revised to account for 240 volt systems and clarification of existing language.</vt:lpstr>
      <vt:lpstr>PowerPoint Presentation</vt:lpstr>
      <vt:lpstr>PowerPoint Presentation</vt:lpstr>
      <vt:lpstr>Section reformatted for readability. Exception and requirement for incident energy determination relocated</vt:lpstr>
      <vt:lpstr>Change explains the results of not installing or maintaining equipment properly.</vt:lpstr>
      <vt:lpstr>Wording is clarified and a new reference to Informative Annex O added.</vt:lpstr>
      <vt:lpstr>Reference to less than 240 volts removed for accuracy.</vt:lpstr>
      <vt:lpstr>Added requirement to document assessment and reformatted section.</vt:lpstr>
      <vt:lpstr>Added greater emphasis to requirement that both analysis methods are not permitted simultaneously.</vt:lpstr>
      <vt:lpstr>Revisions reflect new approach to use of tables for selection of arc flash PPE.</vt:lpstr>
      <vt:lpstr>Revisions to labels reflect new approach to use of tables for selection of arc flash PPE.</vt:lpstr>
      <vt:lpstr>A new requirement that establishes responsibility for installing and maintaining labels.</vt:lpstr>
      <vt:lpstr>Clarified that the boundary that is considered a shock hazard for qualified persons is the RAB.</vt:lpstr>
      <vt:lpstr>New subsection added to keep area in front of electrical equipment clear.</vt:lpstr>
      <vt:lpstr>Replaces language removed for 2012.  Corresponds to OSHA language.</vt:lpstr>
      <vt:lpstr>Clarifies the concern is not just shock hazards.</vt:lpstr>
      <vt:lpstr>Shock PPE is no longer part of the arc flash tables.</vt:lpstr>
      <vt:lpstr>Corrects missing information from previous language.</vt:lpstr>
      <vt:lpstr>Removes reference to Hazard/Risk Category 0 that no longer exists.</vt:lpstr>
      <vt:lpstr>Requires decision for proper PPE to be based on a risk assessment, not approval of AHJ.</vt:lpstr>
      <vt:lpstr>New Informational Note references provide laundering information.</vt:lpstr>
      <vt:lpstr>Changes reflect new approach to PPE tables.</vt:lpstr>
      <vt:lpstr>Changes reflect new approach to PPE tables.</vt:lpstr>
      <vt:lpstr>PowerPoint Presentation</vt:lpstr>
      <vt:lpstr>PowerPoint Presentation</vt:lpstr>
      <vt:lpstr>PowerPoint Presentation</vt:lpstr>
      <vt:lpstr>PowerPoint Presentation</vt:lpstr>
      <vt:lpstr>Activities Not Requiring Arc Flash PPE</vt:lpstr>
      <vt:lpstr>PowerPoint Presentation</vt:lpstr>
      <vt:lpstr>Changes reflect new approach to PPE tables.</vt:lpstr>
      <vt:lpstr>Changes reflect new approach to PPE tables..</vt:lpstr>
      <vt:lpstr>Informational Note reflects changes to the task tables.</vt:lpstr>
      <vt:lpstr>PowerPoint Presentation</vt:lpstr>
      <vt:lpstr>PowerPoint Presentation</vt:lpstr>
      <vt:lpstr>Informational Note to explain assumed short-circuit current values to use with the table.</vt:lpstr>
      <vt:lpstr>Informational Note to explain assumptions made to develop the table.</vt:lpstr>
      <vt:lpstr>Changes reflect elimination of category 0 and revisions to the task tables.</vt:lpstr>
      <vt:lpstr>Changes reflect elimination of category 0.</vt:lpstr>
      <vt:lpstr>Moves shock hazard for qualified person to the restricted approach boundary.</vt:lpstr>
      <vt:lpstr>Increases distance for barricade to the greater of LAB or AFB.</vt:lpstr>
      <vt:lpstr>New section addressing drilling into surfaces that might contain energized conductors.</vt:lpstr>
      <vt:lpstr>Chapter 2</vt:lpstr>
      <vt:lpstr>Adds requirement to keep equipment in safe condition while energized.</vt:lpstr>
      <vt:lpstr>New requirement that qualified persons repair equipment that will be used by unqualified persons.</vt:lpstr>
      <vt:lpstr>New requirement intended to reduce the number of electrocutions due to contact with overhead lines.</vt:lpstr>
      <vt:lpstr>Revised informational note clarifies the importance of maintaining protective devices.</vt:lpstr>
      <vt:lpstr>Added language to exand requirement to both fuses and fuse holders.</vt:lpstr>
      <vt:lpstr>Add test instruments to the maintenance program, in addition to functional checks at each use.</vt:lpstr>
      <vt:lpstr>Chapter 3</vt:lpstr>
      <vt:lpstr>Revises language for grammar correction and consistency with other changes in standard.</vt:lpstr>
      <vt:lpstr>Clarifies language.</vt:lpstr>
      <vt:lpstr>New requirement to perform task-specific battery risk assessment before beginning work.</vt:lpstr>
      <vt:lpstr>Reduces restrictions when no liquid electrolyte is present.</vt:lpstr>
      <vt:lpstr>Removed requirement to contact manufacturer because not enforceable in all cases.</vt:lpstr>
      <vt:lpstr>Article 330</vt:lpstr>
      <vt:lpstr>Removed requirement that could become a safety hazard.</vt:lpstr>
      <vt:lpstr>Article 340</vt:lpstr>
      <vt:lpstr>Article 350</vt:lpstr>
      <vt:lpstr>Questions?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anthony lafazia</cp:lastModifiedBy>
  <cp:revision>242</cp:revision>
  <dcterms:created xsi:type="dcterms:W3CDTF">2013-09-20T00:36:02Z</dcterms:created>
  <dcterms:modified xsi:type="dcterms:W3CDTF">2017-04-24T12:47:21Z</dcterms:modified>
</cp:coreProperties>
</file>