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6.bin" ContentType="application/vnd.openxmlformats-officedocument.oleObject"/>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8.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3"/>
  </p:notesMasterIdLst>
  <p:handoutMasterIdLst>
    <p:handoutMasterId r:id="rId74"/>
  </p:handoutMasterIdLst>
  <p:sldIdLst>
    <p:sldId id="292" r:id="rId2"/>
    <p:sldId id="410" r:id="rId3"/>
    <p:sldId id="293" r:id="rId4"/>
    <p:sldId id="294" r:id="rId5"/>
    <p:sldId id="295" r:id="rId6"/>
    <p:sldId id="369" r:id="rId7"/>
    <p:sldId id="386" r:id="rId8"/>
    <p:sldId id="296" r:id="rId9"/>
    <p:sldId id="297" r:id="rId10"/>
    <p:sldId id="298" r:id="rId11"/>
    <p:sldId id="299" r:id="rId12"/>
    <p:sldId id="301" r:id="rId13"/>
    <p:sldId id="370" r:id="rId14"/>
    <p:sldId id="371" r:id="rId15"/>
    <p:sldId id="372" r:id="rId16"/>
    <p:sldId id="406" r:id="rId17"/>
    <p:sldId id="407" r:id="rId18"/>
    <p:sldId id="391" r:id="rId19"/>
    <p:sldId id="389" r:id="rId20"/>
    <p:sldId id="392" r:id="rId21"/>
    <p:sldId id="393" r:id="rId22"/>
    <p:sldId id="390" r:id="rId23"/>
    <p:sldId id="303" r:id="rId24"/>
    <p:sldId id="304" r:id="rId25"/>
    <p:sldId id="305" r:id="rId26"/>
    <p:sldId id="306" r:id="rId27"/>
    <p:sldId id="313" r:id="rId28"/>
    <p:sldId id="314" r:id="rId29"/>
    <p:sldId id="315" r:id="rId30"/>
    <p:sldId id="316" r:id="rId31"/>
    <p:sldId id="317" r:id="rId32"/>
    <p:sldId id="321" r:id="rId33"/>
    <p:sldId id="322" r:id="rId34"/>
    <p:sldId id="323" r:id="rId35"/>
    <p:sldId id="324" r:id="rId36"/>
    <p:sldId id="408" r:id="rId37"/>
    <p:sldId id="394" r:id="rId38"/>
    <p:sldId id="395" r:id="rId39"/>
    <p:sldId id="396" r:id="rId40"/>
    <p:sldId id="377" r:id="rId41"/>
    <p:sldId id="378" r:id="rId42"/>
    <p:sldId id="327" r:id="rId43"/>
    <p:sldId id="328" r:id="rId44"/>
    <p:sldId id="329" r:id="rId45"/>
    <p:sldId id="330" r:id="rId46"/>
    <p:sldId id="401" r:id="rId47"/>
    <p:sldId id="402" r:id="rId48"/>
    <p:sldId id="333" r:id="rId49"/>
    <p:sldId id="397" r:id="rId50"/>
    <p:sldId id="334" r:id="rId51"/>
    <p:sldId id="336" r:id="rId52"/>
    <p:sldId id="403" r:id="rId53"/>
    <p:sldId id="337" r:id="rId54"/>
    <p:sldId id="341" r:id="rId55"/>
    <p:sldId id="346" r:id="rId56"/>
    <p:sldId id="347" r:id="rId57"/>
    <p:sldId id="348" r:id="rId58"/>
    <p:sldId id="404" r:id="rId59"/>
    <p:sldId id="350" r:id="rId60"/>
    <p:sldId id="405" r:id="rId61"/>
    <p:sldId id="383" r:id="rId62"/>
    <p:sldId id="373" r:id="rId63"/>
    <p:sldId id="351" r:id="rId64"/>
    <p:sldId id="352" r:id="rId65"/>
    <p:sldId id="353" r:id="rId66"/>
    <p:sldId id="354" r:id="rId67"/>
    <p:sldId id="355" r:id="rId68"/>
    <p:sldId id="356" r:id="rId69"/>
    <p:sldId id="357" r:id="rId70"/>
    <p:sldId id="409" r:id="rId71"/>
    <p:sldId id="388" r:id="rId72"/>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Times"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Times"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Times"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Times"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Times" charset="0"/>
        <a:ea typeface="Osaka" pitchFamily="-64" charset="-128"/>
        <a:cs typeface="+mn-cs"/>
      </a:defRPr>
    </a:lvl5pPr>
    <a:lvl6pPr marL="2286000" algn="l" defTabSz="914400" rtl="0" eaLnBrk="1" latinLnBrk="0" hangingPunct="1">
      <a:defRPr sz="2400" kern="1200">
        <a:solidFill>
          <a:schemeClr val="tx1"/>
        </a:solidFill>
        <a:latin typeface="Times" charset="0"/>
        <a:ea typeface="Osaka" pitchFamily="-64" charset="-128"/>
        <a:cs typeface="+mn-cs"/>
      </a:defRPr>
    </a:lvl6pPr>
    <a:lvl7pPr marL="2743200" algn="l" defTabSz="914400" rtl="0" eaLnBrk="1" latinLnBrk="0" hangingPunct="1">
      <a:defRPr sz="2400" kern="1200">
        <a:solidFill>
          <a:schemeClr val="tx1"/>
        </a:solidFill>
        <a:latin typeface="Times" charset="0"/>
        <a:ea typeface="Osaka" pitchFamily="-64" charset="-128"/>
        <a:cs typeface="+mn-cs"/>
      </a:defRPr>
    </a:lvl7pPr>
    <a:lvl8pPr marL="3200400" algn="l" defTabSz="914400" rtl="0" eaLnBrk="1" latinLnBrk="0" hangingPunct="1">
      <a:defRPr sz="2400" kern="1200">
        <a:solidFill>
          <a:schemeClr val="tx1"/>
        </a:solidFill>
        <a:latin typeface="Times" charset="0"/>
        <a:ea typeface="Osaka" pitchFamily="-64" charset="-128"/>
        <a:cs typeface="+mn-cs"/>
      </a:defRPr>
    </a:lvl8pPr>
    <a:lvl9pPr marL="3657600" algn="l" defTabSz="914400" rtl="0" eaLnBrk="1" latinLnBrk="0" hangingPunct="1">
      <a:defRPr sz="2400" kern="1200">
        <a:solidFill>
          <a:schemeClr val="tx1"/>
        </a:solidFill>
        <a:latin typeface="Times" charset="0"/>
        <a:ea typeface="Osaka"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5B4"/>
    <a:srgbClr val="999999"/>
    <a:srgbClr val="4D4D4D"/>
    <a:srgbClr val="333333"/>
    <a:srgbClr val="CC0000"/>
    <a:srgbClr val="D9D9D9"/>
    <a:srgbClr val="F2F2F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472" y="-10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44" d="100"/>
          <a:sy n="144" d="100"/>
        </p:scale>
        <p:origin x="-2328" y="-120"/>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3014566" cy="465773"/>
          </a:xfrm>
          <a:prstGeom prst="rect">
            <a:avLst/>
          </a:prstGeom>
          <a:noFill/>
          <a:ln w="9525">
            <a:noFill/>
            <a:miter lim="800000"/>
            <a:headEnd/>
            <a:tailEnd/>
          </a:ln>
          <a:effectLst/>
        </p:spPr>
        <p:txBody>
          <a:bodyPr vert="horz" wrap="square" lIns="92927" tIns="46463" rIns="92927" bIns="46463" numCol="1" anchor="t" anchorCtr="0" compatLnSpc="1">
            <a:prstTxWarp prst="textNoShape">
              <a:avLst/>
            </a:prstTxWarp>
          </a:bodyPr>
          <a:lstStyle>
            <a:lvl1pPr>
              <a:defRPr sz="1200"/>
            </a:lvl1pPr>
          </a:lstStyle>
          <a:p>
            <a:pPr>
              <a:defRPr/>
            </a:pPr>
            <a:endParaRPr lang="en-US" dirty="0"/>
          </a:p>
        </p:txBody>
      </p:sp>
      <p:sp>
        <p:nvSpPr>
          <p:cNvPr id="8195" name="Rectangle 1027"/>
          <p:cNvSpPr>
            <a:spLocks noGrp="1" noChangeArrowheads="1"/>
          </p:cNvSpPr>
          <p:nvPr>
            <p:ph type="dt" sz="quarter" idx="1"/>
          </p:nvPr>
        </p:nvSpPr>
        <p:spPr bwMode="auto">
          <a:xfrm>
            <a:off x="3941878" y="0"/>
            <a:ext cx="3012961" cy="465773"/>
          </a:xfrm>
          <a:prstGeom prst="rect">
            <a:avLst/>
          </a:prstGeom>
          <a:noFill/>
          <a:ln w="9525">
            <a:noFill/>
            <a:miter lim="800000"/>
            <a:headEnd/>
            <a:tailEnd/>
          </a:ln>
          <a:effectLst/>
        </p:spPr>
        <p:txBody>
          <a:bodyPr vert="horz" wrap="square" lIns="92927" tIns="46463" rIns="92927" bIns="46463" numCol="1" anchor="t" anchorCtr="0" compatLnSpc="1">
            <a:prstTxWarp prst="textNoShape">
              <a:avLst/>
            </a:prstTxWarp>
          </a:bodyPr>
          <a:lstStyle>
            <a:lvl1pPr algn="r">
              <a:defRPr sz="1200"/>
            </a:lvl1pPr>
          </a:lstStyle>
          <a:p>
            <a:pPr>
              <a:defRPr/>
            </a:pPr>
            <a:endParaRPr lang="en-US" dirty="0"/>
          </a:p>
        </p:txBody>
      </p:sp>
      <p:sp>
        <p:nvSpPr>
          <p:cNvPr id="8196" name="Rectangle 1028"/>
          <p:cNvSpPr>
            <a:spLocks noGrp="1" noChangeArrowheads="1"/>
          </p:cNvSpPr>
          <p:nvPr>
            <p:ph type="ftr" sz="quarter" idx="2"/>
          </p:nvPr>
        </p:nvSpPr>
        <p:spPr bwMode="auto">
          <a:xfrm>
            <a:off x="0" y="8843328"/>
            <a:ext cx="3014566" cy="465772"/>
          </a:xfrm>
          <a:prstGeom prst="rect">
            <a:avLst/>
          </a:prstGeom>
          <a:noFill/>
          <a:ln w="9525">
            <a:noFill/>
            <a:miter lim="800000"/>
            <a:headEnd/>
            <a:tailEnd/>
          </a:ln>
          <a:effectLst/>
        </p:spPr>
        <p:txBody>
          <a:bodyPr vert="horz" wrap="square" lIns="92927" tIns="46463" rIns="92927" bIns="46463" numCol="1" anchor="b" anchorCtr="0" compatLnSpc="1">
            <a:prstTxWarp prst="textNoShape">
              <a:avLst/>
            </a:prstTxWarp>
          </a:bodyPr>
          <a:lstStyle>
            <a:lvl1pPr>
              <a:defRPr sz="1200"/>
            </a:lvl1pPr>
          </a:lstStyle>
          <a:p>
            <a:pPr>
              <a:defRPr/>
            </a:pPr>
            <a:endParaRPr lang="en-US" dirty="0"/>
          </a:p>
        </p:txBody>
      </p:sp>
      <p:sp>
        <p:nvSpPr>
          <p:cNvPr id="8197" name="Rectangle 1029"/>
          <p:cNvSpPr>
            <a:spLocks noGrp="1" noChangeArrowheads="1"/>
          </p:cNvSpPr>
          <p:nvPr>
            <p:ph type="sldNum" sz="quarter" idx="3"/>
          </p:nvPr>
        </p:nvSpPr>
        <p:spPr bwMode="auto">
          <a:xfrm>
            <a:off x="3941878" y="8843328"/>
            <a:ext cx="3012961" cy="465772"/>
          </a:xfrm>
          <a:prstGeom prst="rect">
            <a:avLst/>
          </a:prstGeom>
          <a:noFill/>
          <a:ln w="9525">
            <a:noFill/>
            <a:miter lim="800000"/>
            <a:headEnd/>
            <a:tailEnd/>
          </a:ln>
          <a:effectLst/>
        </p:spPr>
        <p:txBody>
          <a:bodyPr vert="horz" wrap="square" lIns="92927" tIns="46463" rIns="92927" bIns="46463" numCol="1" anchor="b" anchorCtr="0" compatLnSpc="1">
            <a:prstTxWarp prst="textNoShape">
              <a:avLst/>
            </a:prstTxWarp>
          </a:bodyPr>
          <a:lstStyle>
            <a:lvl1pPr algn="r">
              <a:defRPr sz="1200"/>
            </a:lvl1pPr>
          </a:lstStyle>
          <a:p>
            <a:pPr>
              <a:defRPr/>
            </a:pPr>
            <a:fld id="{0AD57CDE-AC6D-4212-86D2-AAD41C0A0F72}" type="slidenum">
              <a:rPr lang="en-US"/>
              <a:pPr>
                <a:defRPr/>
              </a:pPr>
              <a:t>‹#›</a:t>
            </a:fld>
            <a:endParaRPr lang="en-US" dirty="0"/>
          </a:p>
        </p:txBody>
      </p:sp>
    </p:spTree>
    <p:extLst>
      <p:ext uri="{BB962C8B-B14F-4D97-AF65-F5344CB8AC3E}">
        <p14:creationId xmlns:p14="http://schemas.microsoft.com/office/powerpoint/2010/main" val="225263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4566" cy="465773"/>
          </a:xfrm>
          <a:prstGeom prst="rect">
            <a:avLst/>
          </a:prstGeom>
          <a:noFill/>
          <a:ln w="9525">
            <a:noFill/>
            <a:miter lim="800000"/>
            <a:headEnd/>
            <a:tailEnd/>
          </a:ln>
          <a:effectLst/>
        </p:spPr>
        <p:txBody>
          <a:bodyPr vert="horz" wrap="square" lIns="92927" tIns="46463" rIns="92927" bIns="46463" numCol="1" anchor="t" anchorCtr="0" compatLnSpc="1">
            <a:prstTxWarp prst="textNoShape">
              <a:avLst/>
            </a:prstTxWarp>
          </a:bodyPr>
          <a:lstStyle>
            <a:lvl1pPr>
              <a:defRPr sz="1200"/>
            </a:lvl1pPr>
          </a:lstStyle>
          <a:p>
            <a:pPr>
              <a:defRPr/>
            </a:pPr>
            <a:endParaRPr lang="en-US" dirty="0"/>
          </a:p>
        </p:txBody>
      </p:sp>
      <p:sp>
        <p:nvSpPr>
          <p:cNvPr id="6147" name="Rectangle 3"/>
          <p:cNvSpPr>
            <a:spLocks noGrp="1" noChangeArrowheads="1"/>
          </p:cNvSpPr>
          <p:nvPr>
            <p:ph type="dt" idx="1"/>
          </p:nvPr>
        </p:nvSpPr>
        <p:spPr bwMode="auto">
          <a:xfrm>
            <a:off x="3941878" y="0"/>
            <a:ext cx="3012961" cy="465773"/>
          </a:xfrm>
          <a:prstGeom prst="rect">
            <a:avLst/>
          </a:prstGeom>
          <a:noFill/>
          <a:ln w="9525">
            <a:noFill/>
            <a:miter lim="800000"/>
            <a:headEnd/>
            <a:tailEnd/>
          </a:ln>
          <a:effectLst/>
        </p:spPr>
        <p:txBody>
          <a:bodyPr vert="horz" wrap="square" lIns="92927" tIns="46463" rIns="92927" bIns="46463" numCol="1" anchor="t" anchorCtr="0" compatLnSpc="1">
            <a:prstTxWarp prst="textNoShape">
              <a:avLst/>
            </a:prstTxWarp>
          </a:bodyPr>
          <a:lstStyle>
            <a:lvl1pPr algn="r">
              <a:defRPr sz="1200"/>
            </a:lvl1pPr>
          </a:lstStyle>
          <a:p>
            <a:pPr>
              <a:defRPr/>
            </a:pPr>
            <a:endParaRPr lang="en-US" dirty="0"/>
          </a:p>
        </p:txBody>
      </p:sp>
      <p:sp>
        <p:nvSpPr>
          <p:cNvPr id="76804" name="Rectangle 4"/>
          <p:cNvSpPr>
            <a:spLocks noGrp="1" noRot="1" noChangeAspect="1" noChangeArrowheads="1" noTextEdit="1"/>
          </p:cNvSpPr>
          <p:nvPr>
            <p:ph type="sldImg" idx="2"/>
          </p:nvPr>
        </p:nvSpPr>
        <p:spPr bwMode="auto">
          <a:xfrm>
            <a:off x="1150938"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27312" y="4422459"/>
            <a:ext cx="5100215" cy="4188778"/>
          </a:xfrm>
          <a:prstGeom prst="rect">
            <a:avLst/>
          </a:prstGeom>
          <a:noFill/>
          <a:ln w="9525">
            <a:noFill/>
            <a:miter lim="800000"/>
            <a:headEnd/>
            <a:tailEnd/>
          </a:ln>
          <a:effectLst/>
        </p:spPr>
        <p:txBody>
          <a:bodyPr vert="horz" wrap="square" lIns="92927" tIns="46463" rIns="92927" bIns="464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3328"/>
            <a:ext cx="3014566" cy="465772"/>
          </a:xfrm>
          <a:prstGeom prst="rect">
            <a:avLst/>
          </a:prstGeom>
          <a:noFill/>
          <a:ln w="9525">
            <a:noFill/>
            <a:miter lim="800000"/>
            <a:headEnd/>
            <a:tailEnd/>
          </a:ln>
          <a:effectLst/>
        </p:spPr>
        <p:txBody>
          <a:bodyPr vert="horz" wrap="square" lIns="92927" tIns="46463" rIns="92927" bIns="46463" numCol="1" anchor="b" anchorCtr="0" compatLnSpc="1">
            <a:prstTxWarp prst="textNoShape">
              <a:avLst/>
            </a:prstTxWarp>
          </a:bodyPr>
          <a:lstStyle>
            <a:lvl1pPr>
              <a:defRPr sz="1200"/>
            </a:lvl1pPr>
          </a:lstStyle>
          <a:p>
            <a:pPr>
              <a:defRPr/>
            </a:pPr>
            <a:endParaRPr lang="en-US" dirty="0"/>
          </a:p>
        </p:txBody>
      </p:sp>
      <p:sp>
        <p:nvSpPr>
          <p:cNvPr id="6151" name="Rectangle 7"/>
          <p:cNvSpPr>
            <a:spLocks noGrp="1" noChangeArrowheads="1"/>
          </p:cNvSpPr>
          <p:nvPr>
            <p:ph type="sldNum" sz="quarter" idx="5"/>
          </p:nvPr>
        </p:nvSpPr>
        <p:spPr bwMode="auto">
          <a:xfrm>
            <a:off x="3941878" y="8843328"/>
            <a:ext cx="3012961" cy="465772"/>
          </a:xfrm>
          <a:prstGeom prst="rect">
            <a:avLst/>
          </a:prstGeom>
          <a:noFill/>
          <a:ln w="9525">
            <a:noFill/>
            <a:miter lim="800000"/>
            <a:headEnd/>
            <a:tailEnd/>
          </a:ln>
          <a:effectLst/>
        </p:spPr>
        <p:txBody>
          <a:bodyPr vert="horz" wrap="square" lIns="92927" tIns="46463" rIns="92927" bIns="46463" numCol="1" anchor="b" anchorCtr="0" compatLnSpc="1">
            <a:prstTxWarp prst="textNoShape">
              <a:avLst/>
            </a:prstTxWarp>
          </a:bodyPr>
          <a:lstStyle>
            <a:lvl1pPr algn="r">
              <a:defRPr sz="1200"/>
            </a:lvl1pPr>
          </a:lstStyle>
          <a:p>
            <a:pPr>
              <a:defRPr/>
            </a:pPr>
            <a:fld id="{712FA95F-0821-4C12-99BF-4EFAC7853118}" type="slidenum">
              <a:rPr lang="en-US"/>
              <a:pPr>
                <a:defRPr/>
              </a:pPr>
              <a:t>‹#›</a:t>
            </a:fld>
            <a:endParaRPr lang="en-US" dirty="0"/>
          </a:p>
        </p:txBody>
      </p:sp>
    </p:spTree>
    <p:extLst>
      <p:ext uri="{BB962C8B-B14F-4D97-AF65-F5344CB8AC3E}">
        <p14:creationId xmlns:p14="http://schemas.microsoft.com/office/powerpoint/2010/main" val="3892559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Osaka" pitchFamily="-64" charset="-128"/>
        <a:cs typeface="Osaka" pitchFamily="-64" charset="-128"/>
      </a:defRPr>
    </a:lvl1pPr>
    <a:lvl2pPr marL="457200" algn="l" rtl="0" eaLnBrk="0" fontAlgn="base" hangingPunct="0">
      <a:spcBef>
        <a:spcPct val="30000"/>
      </a:spcBef>
      <a:spcAft>
        <a:spcPct val="0"/>
      </a:spcAft>
      <a:defRPr sz="1200" kern="1200">
        <a:solidFill>
          <a:schemeClr val="tx1"/>
        </a:solidFill>
        <a:latin typeface="Times" charset="0"/>
        <a:ea typeface="Osaka" pitchFamily="-64" charset="-128"/>
        <a:cs typeface="Osaka" pitchFamily="-64" charset="-128"/>
      </a:defRPr>
    </a:lvl2pPr>
    <a:lvl3pPr marL="914400" algn="l" rtl="0" eaLnBrk="0" fontAlgn="base" hangingPunct="0">
      <a:spcBef>
        <a:spcPct val="30000"/>
      </a:spcBef>
      <a:spcAft>
        <a:spcPct val="0"/>
      </a:spcAft>
      <a:defRPr sz="1200" kern="1200">
        <a:solidFill>
          <a:schemeClr val="tx1"/>
        </a:solidFill>
        <a:latin typeface="Times" charset="0"/>
        <a:ea typeface="Osaka" pitchFamily="-64" charset="-128"/>
        <a:cs typeface="Osaka" pitchFamily="-64" charset="-128"/>
      </a:defRPr>
    </a:lvl3pPr>
    <a:lvl4pPr marL="1371600" algn="l" rtl="0" eaLnBrk="0" fontAlgn="base" hangingPunct="0">
      <a:spcBef>
        <a:spcPct val="30000"/>
      </a:spcBef>
      <a:spcAft>
        <a:spcPct val="0"/>
      </a:spcAft>
      <a:defRPr sz="1200" kern="1200">
        <a:solidFill>
          <a:schemeClr val="tx1"/>
        </a:solidFill>
        <a:latin typeface="Times" charset="0"/>
        <a:ea typeface="Osaka" pitchFamily="-64" charset="-128"/>
        <a:cs typeface="Osaka" pitchFamily="-64" charset="-128"/>
      </a:defRPr>
    </a:lvl4pPr>
    <a:lvl5pPr marL="1828800" algn="l" rtl="0" eaLnBrk="0" fontAlgn="base" hangingPunct="0">
      <a:spcBef>
        <a:spcPct val="30000"/>
      </a:spcBef>
      <a:spcAft>
        <a:spcPct val="0"/>
      </a:spcAft>
      <a:defRPr sz="1200" kern="1200">
        <a:solidFill>
          <a:schemeClr val="tx1"/>
        </a:solidFill>
        <a:latin typeface="Times" charset="0"/>
        <a:ea typeface="Osaka" pitchFamily="-64" charset="-128"/>
        <a:cs typeface="Osaka" pitchFamily="-6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0B1E7BD6-F819-4949-B05C-08031C96469D}" type="slidenum">
              <a:rPr lang="en-US" sz="1200">
                <a:latin typeface="Times New Roman" pitchFamily="18" charset="0"/>
                <a:cs typeface="Arial" pitchFamily="34" charset="0"/>
              </a:rPr>
              <a:pPr/>
              <a:t>1</a:t>
            </a:fld>
            <a:endParaRPr lang="en-US" sz="1200" dirty="0">
              <a:latin typeface="Times New Roman" pitchFamily="18" charset="0"/>
              <a:cs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E42F1534-CFA2-45FB-B88F-6FEC5C4D6737}" type="slidenum">
              <a:rPr lang="en-US" sz="1200">
                <a:latin typeface="Times New Roman" pitchFamily="18" charset="0"/>
                <a:cs typeface="Arial" pitchFamily="34" charset="0"/>
              </a:rPr>
              <a:pPr/>
              <a:t>27</a:t>
            </a:fld>
            <a:endParaRPr lang="en-US" sz="1200" dirty="0">
              <a:latin typeface="Times New Roman" pitchFamily="18" charset="0"/>
              <a:cs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CEC43B7B-F2CA-474D-94E4-31945AE300DD}" type="slidenum">
              <a:rPr lang="en-US" sz="1200">
                <a:latin typeface="Times New Roman" pitchFamily="18" charset="0"/>
                <a:cs typeface="Arial" pitchFamily="34" charset="0"/>
              </a:rPr>
              <a:pPr/>
              <a:t>34</a:t>
            </a:fld>
            <a:endParaRPr lang="en-US" sz="1200" dirty="0">
              <a:latin typeface="Times New Roman" pitchFamily="18" charset="0"/>
              <a:cs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D9DA2D56-CC3A-45D8-848D-4538E42D4EEE}" type="slidenum">
              <a:rPr lang="en-US" sz="1200">
                <a:latin typeface="Times New Roman" pitchFamily="18" charset="0"/>
                <a:cs typeface="Arial" pitchFamily="34" charset="0"/>
              </a:rPr>
              <a:pPr/>
              <a:t>35</a:t>
            </a:fld>
            <a:endParaRPr lang="en-US" sz="1200" dirty="0">
              <a:latin typeface="Times New Roman" pitchFamily="18" charset="0"/>
              <a:cs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D0BF73CE-5F1A-4AEE-853B-A5AE8E2A350C}" type="slidenum">
              <a:rPr lang="en-US" sz="1200">
                <a:latin typeface="Times New Roman" pitchFamily="18" charset="0"/>
                <a:cs typeface="Arial" pitchFamily="34" charset="0"/>
              </a:rPr>
              <a:pPr/>
              <a:t>42</a:t>
            </a:fld>
            <a:endParaRPr lang="en-US" sz="1200" dirty="0">
              <a:latin typeface="Times New Roman" pitchFamily="18" charset="0"/>
              <a:cs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81C4BB8E-8192-41FB-B3C4-0E1929952F80}" type="slidenum">
              <a:rPr lang="en-US" sz="1200">
                <a:latin typeface="Times New Roman" pitchFamily="18" charset="0"/>
                <a:cs typeface="Arial" pitchFamily="34" charset="0"/>
              </a:rPr>
              <a:pPr/>
              <a:t>43</a:t>
            </a:fld>
            <a:endParaRPr lang="en-US" sz="1200" dirty="0">
              <a:latin typeface="Times New Roman" pitchFamily="18"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F72F15C9-5EA9-4FEC-B36C-88433EA5AF8B}" type="slidenum">
              <a:rPr lang="en-US" sz="1200">
                <a:latin typeface="Times New Roman" pitchFamily="18" charset="0"/>
                <a:cs typeface="Arial" pitchFamily="34" charset="0"/>
              </a:rPr>
              <a:pPr/>
              <a:t>46</a:t>
            </a:fld>
            <a:endParaRPr lang="en-US" sz="1200" dirty="0">
              <a:latin typeface="Times New Roman" pitchFamily="18" charset="0"/>
              <a:cs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0F106011-BA66-4CA8-B164-4E6BD972EA27}" type="slidenum">
              <a:rPr lang="en-US" sz="1200">
                <a:latin typeface="Times New Roman" pitchFamily="18" charset="0"/>
                <a:cs typeface="Arial" pitchFamily="34" charset="0"/>
              </a:rPr>
              <a:pPr/>
              <a:t>47</a:t>
            </a:fld>
            <a:endParaRPr lang="en-US" sz="1200" dirty="0">
              <a:latin typeface="Times New Roman" pitchFamily="18" charset="0"/>
              <a:cs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87D5C58A-EA6C-4A68-BA5C-01C4995770FD}" type="slidenum">
              <a:rPr lang="en-US" sz="1200">
                <a:latin typeface="Times New Roman" pitchFamily="18" charset="0"/>
                <a:cs typeface="Arial" pitchFamily="34" charset="0"/>
              </a:rPr>
              <a:pPr/>
              <a:t>54</a:t>
            </a:fld>
            <a:endParaRPr lang="en-US" sz="1200" dirty="0">
              <a:latin typeface="Times New Roman" pitchFamily="18" charset="0"/>
              <a:cs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563C64F2-D9BD-46FD-9682-D734A0F505E7}" type="slidenum">
              <a:rPr lang="en-US" sz="1200">
                <a:latin typeface="Times New Roman" pitchFamily="18" charset="0"/>
                <a:cs typeface="Arial" pitchFamily="34" charset="0"/>
              </a:rPr>
              <a:pPr/>
              <a:t>55</a:t>
            </a:fld>
            <a:endParaRPr lang="en-US" sz="1200" dirty="0">
              <a:latin typeface="Times New Roman" pitchFamily="18"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9A91E5AD-14D5-4BFD-A68D-C8101852D99D}" type="slidenum">
              <a:rPr lang="en-US" sz="1200">
                <a:latin typeface="Times New Roman" pitchFamily="18" charset="0"/>
                <a:cs typeface="Arial" pitchFamily="34" charset="0"/>
              </a:rPr>
              <a:pPr/>
              <a:t>56</a:t>
            </a:fld>
            <a:endParaRPr lang="en-US" sz="1200" dirty="0">
              <a:latin typeface="Times New Roman" pitchFamily="18" charset="0"/>
              <a:cs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A6D9D812-A89C-4FD2-813C-0946012D0752}" type="slidenum">
              <a:rPr lang="en-US" sz="1200">
                <a:latin typeface="Times New Roman" pitchFamily="18" charset="0"/>
                <a:cs typeface="Arial" pitchFamily="34" charset="0"/>
              </a:rPr>
              <a:pPr/>
              <a:t>57</a:t>
            </a:fld>
            <a:endParaRPr lang="en-US" sz="1200" dirty="0">
              <a:latin typeface="Times New Roman" pitchFamily="18" charset="0"/>
              <a:cs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799C2C4F-2ED0-408E-9A82-6E554D9D33F0}" type="slidenum">
              <a:rPr lang="en-US" sz="1200">
                <a:latin typeface="Times New Roman" pitchFamily="18" charset="0"/>
                <a:cs typeface="Arial" pitchFamily="34" charset="0"/>
              </a:rPr>
              <a:pPr/>
              <a:t>60</a:t>
            </a:fld>
            <a:endParaRPr lang="en-US" sz="1200" dirty="0">
              <a:latin typeface="Times New Roman" pitchFamily="18" charset="0"/>
              <a:cs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74A79707-EDC3-4B43-B8AC-8B7926070DBE}" type="slidenum">
              <a:rPr lang="en-US" sz="1200">
                <a:latin typeface="Times New Roman" pitchFamily="18" charset="0"/>
                <a:cs typeface="Arial" pitchFamily="34" charset="0"/>
              </a:rPr>
              <a:pPr/>
              <a:t>62</a:t>
            </a:fld>
            <a:endParaRPr lang="en-US" sz="1200" dirty="0">
              <a:latin typeface="Times New Roman" pitchFamily="18"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C680C1B0-48BB-46D5-9A0B-6C973C48F22B}" type="slidenum">
              <a:rPr lang="en-US" sz="1200">
                <a:latin typeface="Times New Roman" pitchFamily="18" charset="0"/>
                <a:cs typeface="Arial" pitchFamily="34" charset="0"/>
              </a:rPr>
              <a:pPr/>
              <a:t>63</a:t>
            </a:fld>
            <a:endParaRPr lang="en-US" sz="1200" dirty="0">
              <a:latin typeface="Times New Roman" pitchFamily="18" charset="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424BB726-9BF1-40A9-B536-31C5CBB897AA}" type="slidenum">
              <a:rPr lang="en-US" sz="1200">
                <a:latin typeface="Times New Roman" pitchFamily="18" charset="0"/>
                <a:cs typeface="Arial" pitchFamily="34" charset="0"/>
              </a:rPr>
              <a:pPr/>
              <a:t>64</a:t>
            </a:fld>
            <a:endParaRPr lang="en-US" sz="1200" dirty="0">
              <a:latin typeface="Times New Roman" pitchFamily="18" charset="0"/>
              <a:cs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393BDC0E-F656-4286-88A7-3265068F93F5}" type="slidenum">
              <a:rPr lang="en-US" sz="1200">
                <a:latin typeface="Times New Roman" pitchFamily="18" charset="0"/>
                <a:cs typeface="Arial" pitchFamily="34" charset="0"/>
              </a:rPr>
              <a:pPr/>
              <a:t>65</a:t>
            </a:fld>
            <a:endParaRPr lang="en-US" sz="1200" dirty="0">
              <a:latin typeface="Times New Roman" pitchFamily="18" charset="0"/>
              <a:cs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430802F7-F66C-4770-B2B6-B65575E87DD4}" type="slidenum">
              <a:rPr lang="en-US" sz="1200">
                <a:latin typeface="Times New Roman" pitchFamily="18" charset="0"/>
                <a:cs typeface="Arial" pitchFamily="34" charset="0"/>
              </a:rPr>
              <a:pPr/>
              <a:t>66</a:t>
            </a:fld>
            <a:endParaRPr lang="en-US" sz="1200" dirty="0">
              <a:latin typeface="Times New Roman" pitchFamily="18"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6FAAEDB2-B98C-4330-9357-DC64E209BF7C}" type="slidenum">
              <a:rPr lang="en-US" sz="1200">
                <a:latin typeface="Times New Roman" pitchFamily="18" charset="0"/>
                <a:cs typeface="Arial" pitchFamily="34" charset="0"/>
              </a:rPr>
              <a:pPr/>
              <a:t>67</a:t>
            </a:fld>
            <a:endParaRPr lang="en-US" sz="1200" dirty="0">
              <a:latin typeface="Times New Roman" pitchFamily="18" charset="0"/>
              <a:cs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20D12D04-2E60-4DCB-BD7C-05D68D649D34}" type="slidenum">
              <a:rPr lang="en-US" sz="1200">
                <a:latin typeface="Times New Roman" pitchFamily="18" charset="0"/>
                <a:cs typeface="Arial" pitchFamily="34" charset="0"/>
              </a:rPr>
              <a:pPr/>
              <a:t>68</a:t>
            </a:fld>
            <a:endParaRPr lang="en-US" sz="1200" dirty="0">
              <a:latin typeface="Times New Roman" pitchFamily="18" charset="0"/>
              <a:cs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1C42D2FE-1BDF-4B2C-8A34-E9733AB7D20F}" type="slidenum">
              <a:rPr lang="en-US" sz="1200">
                <a:latin typeface="Times New Roman" pitchFamily="18" charset="0"/>
                <a:cs typeface="Arial" pitchFamily="34" charset="0"/>
              </a:rPr>
              <a:pPr/>
              <a:t>69</a:t>
            </a:fld>
            <a:endParaRPr lang="en-US" sz="1200" dirty="0">
              <a:latin typeface="Times New Roman" pitchFamily="18" charset="0"/>
              <a:cs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en-US" sz="1600" b="1" dirty="0"/>
              <a:t>This is a very important part of the equation.</a:t>
            </a:r>
          </a:p>
          <a:p>
            <a:pPr>
              <a:spcBef>
                <a:spcPct val="0"/>
              </a:spcBef>
            </a:pPr>
            <a:endParaRPr lang="en-US" altLang="en-US" sz="1600" b="1" dirty="0"/>
          </a:p>
          <a:p>
            <a:pPr>
              <a:spcBef>
                <a:spcPct val="0"/>
              </a:spcBef>
            </a:pPr>
            <a:r>
              <a:rPr lang="en-US" altLang="en-US" sz="1600" b="1" dirty="0"/>
              <a:t>May mean the difference.</a:t>
            </a:r>
            <a:endParaRPr lang="en-US" altLang="en-US" sz="2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3148D868-C8A3-4230-82AD-3DE0441DCE06}" type="slidenum">
              <a:rPr lang="en-US" sz="1200">
                <a:latin typeface="Times New Roman" pitchFamily="18" charset="0"/>
                <a:cs typeface="Arial" pitchFamily="34" charset="0"/>
              </a:rPr>
              <a:pPr/>
              <a:t>10</a:t>
            </a:fld>
            <a:endParaRPr lang="en-US" sz="1200" dirty="0">
              <a:latin typeface="Times New Roman" pitchFamily="18" charset="0"/>
              <a:cs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6813" indent="-287236">
              <a:defRPr sz="2400">
                <a:solidFill>
                  <a:schemeClr val="tx1"/>
                </a:solidFill>
                <a:latin typeface="Times" charset="0"/>
                <a:ea typeface="Osaka" pitchFamily="-64" charset="-128"/>
              </a:defRPr>
            </a:lvl2pPr>
            <a:lvl3pPr marL="1148944" indent="-229789">
              <a:defRPr sz="2400">
                <a:solidFill>
                  <a:schemeClr val="tx1"/>
                </a:solidFill>
                <a:latin typeface="Times" charset="0"/>
                <a:ea typeface="Osaka" pitchFamily="-64" charset="-128"/>
              </a:defRPr>
            </a:lvl3pPr>
            <a:lvl4pPr marL="1608521" indent="-229789">
              <a:defRPr sz="2400">
                <a:solidFill>
                  <a:schemeClr val="tx1"/>
                </a:solidFill>
                <a:latin typeface="Times" charset="0"/>
                <a:ea typeface="Osaka" pitchFamily="-64" charset="-128"/>
              </a:defRPr>
            </a:lvl4pPr>
            <a:lvl5pPr marL="2068098" indent="-229789">
              <a:defRPr sz="2400">
                <a:solidFill>
                  <a:schemeClr val="tx1"/>
                </a:solidFill>
                <a:latin typeface="Times" charset="0"/>
                <a:ea typeface="Osaka" pitchFamily="-64" charset="-128"/>
              </a:defRPr>
            </a:lvl5pPr>
            <a:lvl6pPr marL="2527676" indent="-229789" eaLnBrk="0" fontAlgn="base" hangingPunct="0">
              <a:spcBef>
                <a:spcPct val="0"/>
              </a:spcBef>
              <a:spcAft>
                <a:spcPct val="0"/>
              </a:spcAft>
              <a:defRPr sz="2400">
                <a:solidFill>
                  <a:schemeClr val="tx1"/>
                </a:solidFill>
                <a:latin typeface="Times" charset="0"/>
                <a:ea typeface="Osaka" pitchFamily="-64" charset="-128"/>
              </a:defRPr>
            </a:lvl6pPr>
            <a:lvl7pPr marL="2987253" indent="-229789" eaLnBrk="0" fontAlgn="base" hangingPunct="0">
              <a:spcBef>
                <a:spcPct val="0"/>
              </a:spcBef>
              <a:spcAft>
                <a:spcPct val="0"/>
              </a:spcAft>
              <a:defRPr sz="2400">
                <a:solidFill>
                  <a:schemeClr val="tx1"/>
                </a:solidFill>
                <a:latin typeface="Times" charset="0"/>
                <a:ea typeface="Osaka" pitchFamily="-64" charset="-128"/>
              </a:defRPr>
            </a:lvl7pPr>
            <a:lvl8pPr marL="3446831" indent="-229789" eaLnBrk="0" fontAlgn="base" hangingPunct="0">
              <a:spcBef>
                <a:spcPct val="0"/>
              </a:spcBef>
              <a:spcAft>
                <a:spcPct val="0"/>
              </a:spcAft>
              <a:defRPr sz="2400">
                <a:solidFill>
                  <a:schemeClr val="tx1"/>
                </a:solidFill>
                <a:latin typeface="Times" charset="0"/>
                <a:ea typeface="Osaka" pitchFamily="-64" charset="-128"/>
              </a:defRPr>
            </a:lvl8pPr>
            <a:lvl9pPr marL="3906408" indent="-229789" eaLnBrk="0" fontAlgn="base" hangingPunct="0">
              <a:spcBef>
                <a:spcPct val="0"/>
              </a:spcBef>
              <a:spcAft>
                <a:spcPct val="0"/>
              </a:spcAft>
              <a:defRPr sz="2400">
                <a:solidFill>
                  <a:schemeClr val="tx1"/>
                </a:solidFill>
                <a:latin typeface="Times" charset="0"/>
                <a:ea typeface="Osaka" pitchFamily="-64" charset="-128"/>
              </a:defRPr>
            </a:lvl9pPr>
          </a:lstStyle>
          <a:p>
            <a:fld id="{92B50FE0-D84A-475D-ADCA-AA0D5689B8B3}" type="slidenum">
              <a:rPr lang="en-US" sz="1200">
                <a:latin typeface="Times New Roman" pitchFamily="18" charset="0"/>
                <a:cs typeface="Arial" pitchFamily="34" charset="0"/>
              </a:rPr>
              <a:pPr/>
              <a:t>11</a:t>
            </a:fld>
            <a:endParaRPr lang="en-US" sz="1200" dirty="0">
              <a:latin typeface="Times New Roman" pitchFamily="18" charset="0"/>
              <a:cs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76200"/>
            <a:ext cx="9144000" cy="5791200"/>
          </a:xfrm>
          <a:prstGeom prst="rect">
            <a:avLst/>
          </a:prstGeom>
          <a:gradFill rotWithShape="0">
            <a:gsLst>
              <a:gs pos="0">
                <a:schemeClr val="tx1"/>
              </a:gs>
              <a:gs pos="100000">
                <a:srgbClr val="3333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Rectangle 7"/>
          <p:cNvSpPr>
            <a:spLocks noChangeArrowheads="1"/>
          </p:cNvSpPr>
          <p:nvPr userDrawn="1"/>
        </p:nvSpPr>
        <p:spPr bwMode="auto">
          <a:xfrm>
            <a:off x="0" y="5638800"/>
            <a:ext cx="9144000" cy="1219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Line 10"/>
          <p:cNvSpPr>
            <a:spLocks noChangeShapeType="1"/>
          </p:cNvSpPr>
          <p:nvPr userDrawn="1"/>
        </p:nvSpPr>
        <p:spPr bwMode="auto">
          <a:xfrm>
            <a:off x="0" y="5638800"/>
            <a:ext cx="9144000" cy="0"/>
          </a:xfrm>
          <a:prstGeom prst="line">
            <a:avLst/>
          </a:prstGeom>
          <a:noFill/>
          <a:ln w="6350">
            <a:solidFill>
              <a:srgbClr val="4D4D4D"/>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7"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019800"/>
            <a:ext cx="9683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00200"/>
            <a:ext cx="7772400" cy="1143000"/>
          </a:xfrm>
        </p:spPr>
        <p:txBody>
          <a:bodyPr anchor="ctr"/>
          <a:lstStyle>
            <a:lvl1pPr algn="ctr">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 typeface="Wingdings" charset="2"/>
              <a:buNone/>
              <a:defRPr>
                <a:solidFill>
                  <a:srgbClr val="CCCCCC"/>
                </a:solidFill>
              </a:defRPr>
            </a:lvl1pPr>
          </a:lstStyle>
          <a:p>
            <a:r>
              <a:rPr lang="en-US"/>
              <a:t>Click to edit Master subtitle style</a:t>
            </a:r>
          </a:p>
        </p:txBody>
      </p:sp>
    </p:spTree>
    <p:extLst>
      <p:ext uri="{BB962C8B-B14F-4D97-AF65-F5344CB8AC3E}">
        <p14:creationId xmlns:p14="http://schemas.microsoft.com/office/powerpoint/2010/main" val="411555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C60089FC-BDB5-4C92-8FFC-47A9A152FA6A}" type="slidenum">
              <a:rPr lang="en-US"/>
              <a:pPr>
                <a:defRPr/>
              </a:pPr>
              <a:t>‹#›</a:t>
            </a:fld>
            <a:endParaRPr lang="en-US" dirty="0"/>
          </a:p>
        </p:txBody>
      </p:sp>
      <p:sp>
        <p:nvSpPr>
          <p:cNvPr id="6" name="Rectangle 18"/>
          <p:cNvSpPr>
            <a:spLocks noGrp="1" noChangeArrowheads="1"/>
          </p:cNvSpPr>
          <p:nvPr>
            <p:ph type="dt" sz="half" idx="12"/>
          </p:nvPr>
        </p:nvSpPr>
        <p:spPr>
          <a:ln/>
        </p:spPr>
        <p:txBody>
          <a:bodyPr/>
          <a:lstStyle>
            <a:lvl1pPr>
              <a:defRPr/>
            </a:lvl1pPr>
          </a:lstStyle>
          <a:p>
            <a:pPr>
              <a:defRPr/>
            </a:pPr>
            <a:fld id="{DCFAE0E4-2F90-46B4-83CD-6C0F8C36A17C}" type="datetime1">
              <a:rPr lang="en-US"/>
              <a:pPr>
                <a:defRPr/>
              </a:pPr>
              <a:t>2/4/15</a:t>
            </a:fld>
            <a:endParaRPr lang="en-US" dirty="0"/>
          </a:p>
        </p:txBody>
      </p:sp>
    </p:spTree>
    <p:extLst>
      <p:ext uri="{BB962C8B-B14F-4D97-AF65-F5344CB8AC3E}">
        <p14:creationId xmlns:p14="http://schemas.microsoft.com/office/powerpoint/2010/main" val="115181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0"/>
            <a:ext cx="19812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62000"/>
            <a:ext cx="57912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85C7AC57-A99B-40D8-B114-58DCBAB5E398}" type="slidenum">
              <a:rPr lang="en-US"/>
              <a:pPr>
                <a:defRPr/>
              </a:pPr>
              <a:t>‹#›</a:t>
            </a:fld>
            <a:endParaRPr lang="en-US" dirty="0"/>
          </a:p>
        </p:txBody>
      </p:sp>
      <p:sp>
        <p:nvSpPr>
          <p:cNvPr id="6" name="Rectangle 18"/>
          <p:cNvSpPr>
            <a:spLocks noGrp="1" noChangeArrowheads="1"/>
          </p:cNvSpPr>
          <p:nvPr>
            <p:ph type="dt" sz="half" idx="12"/>
          </p:nvPr>
        </p:nvSpPr>
        <p:spPr>
          <a:ln/>
        </p:spPr>
        <p:txBody>
          <a:bodyPr/>
          <a:lstStyle>
            <a:lvl1pPr>
              <a:defRPr/>
            </a:lvl1pPr>
          </a:lstStyle>
          <a:p>
            <a:pPr>
              <a:defRPr/>
            </a:pPr>
            <a:fld id="{C1233831-2660-4505-ADD5-BF8480D653D7}" type="datetime1">
              <a:rPr lang="en-US"/>
              <a:pPr>
                <a:defRPr/>
              </a:pPr>
              <a:t>2/4/15</a:t>
            </a:fld>
            <a:endParaRPr lang="en-US" dirty="0"/>
          </a:p>
        </p:txBody>
      </p:sp>
    </p:spTree>
    <p:extLst>
      <p:ext uri="{BB962C8B-B14F-4D97-AF65-F5344CB8AC3E}">
        <p14:creationId xmlns:p14="http://schemas.microsoft.com/office/powerpoint/2010/main" val="252532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7" name="Rectangle 6"/>
          <p:cNvSpPr>
            <a:spLocks noGrp="1" noChangeArrowheads="1"/>
          </p:cNvSpPr>
          <p:nvPr>
            <p:ph type="sldNum" sz="quarter" idx="11"/>
          </p:nvPr>
        </p:nvSpPr>
        <p:spPr>
          <a:ln/>
        </p:spPr>
        <p:txBody>
          <a:bodyPr/>
          <a:lstStyle>
            <a:lvl1pPr>
              <a:defRPr/>
            </a:lvl1pPr>
          </a:lstStyle>
          <a:p>
            <a:pPr>
              <a:defRPr/>
            </a:pPr>
            <a:fld id="{ED1EFB7A-96A8-47BC-8CAC-723D8FA5040C}" type="slidenum">
              <a:rPr lang="en-US"/>
              <a:pPr>
                <a:defRPr/>
              </a:pPr>
              <a:t>‹#›</a:t>
            </a:fld>
            <a:endParaRPr lang="en-US" dirty="0"/>
          </a:p>
        </p:txBody>
      </p:sp>
      <p:sp>
        <p:nvSpPr>
          <p:cNvPr id="8" name="Rectangle 18"/>
          <p:cNvSpPr>
            <a:spLocks noGrp="1" noChangeArrowheads="1"/>
          </p:cNvSpPr>
          <p:nvPr>
            <p:ph type="dt" sz="half" idx="12"/>
          </p:nvPr>
        </p:nvSpPr>
        <p:spPr>
          <a:ln/>
        </p:spPr>
        <p:txBody>
          <a:bodyPr/>
          <a:lstStyle>
            <a:lvl1pPr>
              <a:defRPr/>
            </a:lvl1pPr>
          </a:lstStyle>
          <a:p>
            <a:pPr>
              <a:defRPr/>
            </a:pPr>
            <a:fld id="{1D18ABE1-A153-4102-A547-9AB15E13682A}" type="datetime1">
              <a:rPr lang="en-US"/>
              <a:pPr>
                <a:defRPr/>
              </a:pPr>
              <a:t>2/4/15</a:t>
            </a:fld>
            <a:endParaRPr lang="en-US" dirty="0"/>
          </a:p>
        </p:txBody>
      </p:sp>
    </p:spTree>
    <p:extLst>
      <p:ext uri="{BB962C8B-B14F-4D97-AF65-F5344CB8AC3E}">
        <p14:creationId xmlns:p14="http://schemas.microsoft.com/office/powerpoint/2010/main" val="241226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CA9D729E-BCFB-40B1-881A-62B954B0E9FF}" type="slidenum">
              <a:rPr lang="en-US"/>
              <a:pPr>
                <a:defRPr/>
              </a:pPr>
              <a:t>‹#›</a:t>
            </a:fld>
            <a:endParaRPr lang="en-US" dirty="0"/>
          </a:p>
        </p:txBody>
      </p:sp>
      <p:sp>
        <p:nvSpPr>
          <p:cNvPr id="6" name="Rectangle 18"/>
          <p:cNvSpPr>
            <a:spLocks noGrp="1" noChangeArrowheads="1"/>
          </p:cNvSpPr>
          <p:nvPr>
            <p:ph type="dt" sz="half" idx="12"/>
          </p:nvPr>
        </p:nvSpPr>
        <p:spPr>
          <a:ln/>
        </p:spPr>
        <p:txBody>
          <a:bodyPr/>
          <a:lstStyle>
            <a:lvl1pPr>
              <a:defRPr/>
            </a:lvl1pPr>
          </a:lstStyle>
          <a:p>
            <a:pPr>
              <a:defRPr/>
            </a:pPr>
            <a:fld id="{E7749C1F-F57F-4201-BB9A-FD98E580D5DB}" type="datetime1">
              <a:rPr lang="en-US"/>
              <a:pPr>
                <a:defRPr/>
              </a:pPr>
              <a:t>2/4/15</a:t>
            </a:fld>
            <a:endParaRPr lang="en-US" dirty="0"/>
          </a:p>
        </p:txBody>
      </p:sp>
    </p:spTree>
    <p:extLst>
      <p:ext uri="{BB962C8B-B14F-4D97-AF65-F5344CB8AC3E}">
        <p14:creationId xmlns:p14="http://schemas.microsoft.com/office/powerpoint/2010/main" val="217327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71D9E80A-9AF2-44EF-BE38-5450AC85D273}" type="slidenum">
              <a:rPr lang="en-US"/>
              <a:pPr>
                <a:defRPr/>
              </a:pPr>
              <a:t>‹#›</a:t>
            </a:fld>
            <a:endParaRPr lang="en-US" dirty="0"/>
          </a:p>
        </p:txBody>
      </p:sp>
      <p:sp>
        <p:nvSpPr>
          <p:cNvPr id="6" name="Rectangle 18"/>
          <p:cNvSpPr>
            <a:spLocks noGrp="1" noChangeArrowheads="1"/>
          </p:cNvSpPr>
          <p:nvPr>
            <p:ph type="dt" sz="half" idx="12"/>
          </p:nvPr>
        </p:nvSpPr>
        <p:spPr>
          <a:ln/>
        </p:spPr>
        <p:txBody>
          <a:bodyPr/>
          <a:lstStyle>
            <a:lvl1pPr>
              <a:defRPr/>
            </a:lvl1pPr>
          </a:lstStyle>
          <a:p>
            <a:pPr>
              <a:defRPr/>
            </a:pPr>
            <a:fld id="{AD6F0742-7387-4D38-947E-0FF7A58651E2}" type="datetime1">
              <a:rPr lang="en-US"/>
              <a:pPr>
                <a:defRPr/>
              </a:pPr>
              <a:t>2/4/15</a:t>
            </a:fld>
            <a:endParaRPr lang="en-US" dirty="0"/>
          </a:p>
        </p:txBody>
      </p:sp>
    </p:spTree>
    <p:extLst>
      <p:ext uri="{BB962C8B-B14F-4D97-AF65-F5344CB8AC3E}">
        <p14:creationId xmlns:p14="http://schemas.microsoft.com/office/powerpoint/2010/main" val="235124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7E4A641C-1EAE-4C9B-8F4D-3BF2BAE685FD}" type="slidenum">
              <a:rPr lang="en-US"/>
              <a:pPr>
                <a:defRPr/>
              </a:pPr>
              <a:t>‹#›</a:t>
            </a:fld>
            <a:endParaRPr lang="en-US" dirty="0"/>
          </a:p>
        </p:txBody>
      </p:sp>
      <p:sp>
        <p:nvSpPr>
          <p:cNvPr id="7" name="Rectangle 18"/>
          <p:cNvSpPr>
            <a:spLocks noGrp="1" noChangeArrowheads="1"/>
          </p:cNvSpPr>
          <p:nvPr>
            <p:ph type="dt" sz="half" idx="12"/>
          </p:nvPr>
        </p:nvSpPr>
        <p:spPr>
          <a:ln/>
        </p:spPr>
        <p:txBody>
          <a:bodyPr/>
          <a:lstStyle>
            <a:lvl1pPr>
              <a:defRPr/>
            </a:lvl1pPr>
          </a:lstStyle>
          <a:p>
            <a:pPr>
              <a:defRPr/>
            </a:pPr>
            <a:fld id="{8AB0C186-8CE3-4B20-A607-470E2B4F3338}" type="datetime1">
              <a:rPr lang="en-US"/>
              <a:pPr>
                <a:defRPr/>
              </a:pPr>
              <a:t>2/4/15</a:t>
            </a:fld>
            <a:endParaRPr lang="en-US" dirty="0"/>
          </a:p>
        </p:txBody>
      </p:sp>
    </p:spTree>
    <p:extLst>
      <p:ext uri="{BB962C8B-B14F-4D97-AF65-F5344CB8AC3E}">
        <p14:creationId xmlns:p14="http://schemas.microsoft.com/office/powerpoint/2010/main" val="406683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8" name="Rectangle 6"/>
          <p:cNvSpPr>
            <a:spLocks noGrp="1" noChangeArrowheads="1"/>
          </p:cNvSpPr>
          <p:nvPr>
            <p:ph type="sldNum" sz="quarter" idx="11"/>
          </p:nvPr>
        </p:nvSpPr>
        <p:spPr>
          <a:ln/>
        </p:spPr>
        <p:txBody>
          <a:bodyPr/>
          <a:lstStyle>
            <a:lvl1pPr>
              <a:defRPr/>
            </a:lvl1pPr>
          </a:lstStyle>
          <a:p>
            <a:pPr>
              <a:defRPr/>
            </a:pPr>
            <a:fld id="{1F7084BB-4D9E-4D39-87EB-9A42C647CBD6}" type="slidenum">
              <a:rPr lang="en-US"/>
              <a:pPr>
                <a:defRPr/>
              </a:pPr>
              <a:t>‹#›</a:t>
            </a:fld>
            <a:endParaRPr lang="en-US" dirty="0"/>
          </a:p>
        </p:txBody>
      </p:sp>
      <p:sp>
        <p:nvSpPr>
          <p:cNvPr id="9" name="Rectangle 18"/>
          <p:cNvSpPr>
            <a:spLocks noGrp="1" noChangeArrowheads="1"/>
          </p:cNvSpPr>
          <p:nvPr>
            <p:ph type="dt" sz="half" idx="12"/>
          </p:nvPr>
        </p:nvSpPr>
        <p:spPr>
          <a:ln/>
        </p:spPr>
        <p:txBody>
          <a:bodyPr/>
          <a:lstStyle>
            <a:lvl1pPr>
              <a:defRPr/>
            </a:lvl1pPr>
          </a:lstStyle>
          <a:p>
            <a:pPr>
              <a:defRPr/>
            </a:pPr>
            <a:fld id="{062E7C24-A90D-40FA-8AB9-6C4096F3D585}" type="datetime1">
              <a:rPr lang="en-US"/>
              <a:pPr>
                <a:defRPr/>
              </a:pPr>
              <a:t>2/4/15</a:t>
            </a:fld>
            <a:endParaRPr lang="en-US" dirty="0"/>
          </a:p>
        </p:txBody>
      </p:sp>
    </p:spTree>
    <p:extLst>
      <p:ext uri="{BB962C8B-B14F-4D97-AF65-F5344CB8AC3E}">
        <p14:creationId xmlns:p14="http://schemas.microsoft.com/office/powerpoint/2010/main" val="331355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4" name="Rectangle 6"/>
          <p:cNvSpPr>
            <a:spLocks noGrp="1" noChangeArrowheads="1"/>
          </p:cNvSpPr>
          <p:nvPr>
            <p:ph type="sldNum" sz="quarter" idx="11"/>
          </p:nvPr>
        </p:nvSpPr>
        <p:spPr>
          <a:ln/>
        </p:spPr>
        <p:txBody>
          <a:bodyPr/>
          <a:lstStyle>
            <a:lvl1pPr>
              <a:defRPr/>
            </a:lvl1pPr>
          </a:lstStyle>
          <a:p>
            <a:pPr>
              <a:defRPr/>
            </a:pPr>
            <a:fld id="{3C4B6D93-30E8-4CE1-BA7E-0B284A60A24F}" type="slidenum">
              <a:rPr lang="en-US"/>
              <a:pPr>
                <a:defRPr/>
              </a:pPr>
              <a:t>‹#›</a:t>
            </a:fld>
            <a:endParaRPr lang="en-US" dirty="0"/>
          </a:p>
        </p:txBody>
      </p:sp>
      <p:sp>
        <p:nvSpPr>
          <p:cNvPr id="5" name="Rectangle 18"/>
          <p:cNvSpPr>
            <a:spLocks noGrp="1" noChangeArrowheads="1"/>
          </p:cNvSpPr>
          <p:nvPr>
            <p:ph type="dt" sz="half" idx="12"/>
          </p:nvPr>
        </p:nvSpPr>
        <p:spPr>
          <a:ln/>
        </p:spPr>
        <p:txBody>
          <a:bodyPr/>
          <a:lstStyle>
            <a:lvl1pPr>
              <a:defRPr/>
            </a:lvl1pPr>
          </a:lstStyle>
          <a:p>
            <a:pPr>
              <a:defRPr/>
            </a:pPr>
            <a:fld id="{C8077C64-BF72-406F-B8F8-5CF8796FB163}" type="datetime1">
              <a:rPr lang="en-US"/>
              <a:pPr>
                <a:defRPr/>
              </a:pPr>
              <a:t>2/4/15</a:t>
            </a:fld>
            <a:endParaRPr lang="en-US" dirty="0"/>
          </a:p>
        </p:txBody>
      </p:sp>
    </p:spTree>
    <p:extLst>
      <p:ext uri="{BB962C8B-B14F-4D97-AF65-F5344CB8AC3E}">
        <p14:creationId xmlns:p14="http://schemas.microsoft.com/office/powerpoint/2010/main" val="91812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3" name="Rectangle 6"/>
          <p:cNvSpPr>
            <a:spLocks noGrp="1" noChangeArrowheads="1"/>
          </p:cNvSpPr>
          <p:nvPr>
            <p:ph type="sldNum" sz="quarter" idx="11"/>
          </p:nvPr>
        </p:nvSpPr>
        <p:spPr>
          <a:ln/>
        </p:spPr>
        <p:txBody>
          <a:bodyPr/>
          <a:lstStyle>
            <a:lvl1pPr>
              <a:defRPr/>
            </a:lvl1pPr>
          </a:lstStyle>
          <a:p>
            <a:pPr>
              <a:defRPr/>
            </a:pPr>
            <a:fld id="{E941A0E3-5AFD-4353-8278-6F413C2B92F5}" type="slidenum">
              <a:rPr lang="en-US"/>
              <a:pPr>
                <a:defRPr/>
              </a:pPr>
              <a:t>‹#›</a:t>
            </a:fld>
            <a:endParaRPr lang="en-US" dirty="0"/>
          </a:p>
        </p:txBody>
      </p:sp>
      <p:sp>
        <p:nvSpPr>
          <p:cNvPr id="4" name="Rectangle 18"/>
          <p:cNvSpPr>
            <a:spLocks noGrp="1" noChangeArrowheads="1"/>
          </p:cNvSpPr>
          <p:nvPr>
            <p:ph type="dt" sz="half" idx="12"/>
          </p:nvPr>
        </p:nvSpPr>
        <p:spPr>
          <a:ln/>
        </p:spPr>
        <p:txBody>
          <a:bodyPr/>
          <a:lstStyle>
            <a:lvl1pPr>
              <a:defRPr/>
            </a:lvl1pPr>
          </a:lstStyle>
          <a:p>
            <a:pPr>
              <a:defRPr/>
            </a:pPr>
            <a:fld id="{B92F46A2-3FB5-41C6-8D88-09EE0BB7F2B1}" type="datetime1">
              <a:rPr lang="en-US"/>
              <a:pPr>
                <a:defRPr/>
              </a:pPr>
              <a:t>2/4/15</a:t>
            </a:fld>
            <a:endParaRPr lang="en-US" dirty="0"/>
          </a:p>
        </p:txBody>
      </p:sp>
    </p:spTree>
    <p:extLst>
      <p:ext uri="{BB962C8B-B14F-4D97-AF65-F5344CB8AC3E}">
        <p14:creationId xmlns:p14="http://schemas.microsoft.com/office/powerpoint/2010/main" val="26950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86C7467D-41FB-44FB-8E5C-FC9ADFCC8A18}" type="slidenum">
              <a:rPr lang="en-US"/>
              <a:pPr>
                <a:defRPr/>
              </a:pPr>
              <a:t>‹#›</a:t>
            </a:fld>
            <a:endParaRPr lang="en-US" dirty="0"/>
          </a:p>
        </p:txBody>
      </p:sp>
      <p:sp>
        <p:nvSpPr>
          <p:cNvPr id="7" name="Rectangle 18"/>
          <p:cNvSpPr>
            <a:spLocks noGrp="1" noChangeArrowheads="1"/>
          </p:cNvSpPr>
          <p:nvPr>
            <p:ph type="dt" sz="half" idx="12"/>
          </p:nvPr>
        </p:nvSpPr>
        <p:spPr>
          <a:ln/>
        </p:spPr>
        <p:txBody>
          <a:bodyPr/>
          <a:lstStyle>
            <a:lvl1pPr>
              <a:defRPr/>
            </a:lvl1pPr>
          </a:lstStyle>
          <a:p>
            <a:pPr>
              <a:defRPr/>
            </a:pPr>
            <a:fld id="{5FBF7F13-E7A5-4DDD-A169-F1EB720AAB06}" type="datetime1">
              <a:rPr lang="en-US"/>
              <a:pPr>
                <a:defRPr/>
              </a:pPr>
              <a:t>2/4/15</a:t>
            </a:fld>
            <a:endParaRPr lang="en-US" dirty="0"/>
          </a:p>
        </p:txBody>
      </p:sp>
    </p:spTree>
    <p:extLst>
      <p:ext uri="{BB962C8B-B14F-4D97-AF65-F5344CB8AC3E}">
        <p14:creationId xmlns:p14="http://schemas.microsoft.com/office/powerpoint/2010/main" val="344070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Trustees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ABDDADBB-9AED-4E69-8ACE-A8CF9C7215CC}" type="slidenum">
              <a:rPr lang="en-US"/>
              <a:pPr>
                <a:defRPr/>
              </a:pPr>
              <a:t>‹#›</a:t>
            </a:fld>
            <a:endParaRPr lang="en-US" dirty="0"/>
          </a:p>
        </p:txBody>
      </p:sp>
      <p:sp>
        <p:nvSpPr>
          <p:cNvPr id="7" name="Rectangle 18"/>
          <p:cNvSpPr>
            <a:spLocks noGrp="1" noChangeArrowheads="1"/>
          </p:cNvSpPr>
          <p:nvPr>
            <p:ph type="dt" sz="half" idx="12"/>
          </p:nvPr>
        </p:nvSpPr>
        <p:spPr>
          <a:ln/>
        </p:spPr>
        <p:txBody>
          <a:bodyPr/>
          <a:lstStyle>
            <a:lvl1pPr>
              <a:defRPr/>
            </a:lvl1pPr>
          </a:lstStyle>
          <a:p>
            <a:pPr>
              <a:defRPr/>
            </a:pPr>
            <a:fld id="{6433C2E6-DB6B-4228-B993-D670AD61596C}" type="datetime1">
              <a:rPr lang="en-US"/>
              <a:pPr>
                <a:defRPr/>
              </a:pPr>
              <a:t>2/4/15</a:t>
            </a:fld>
            <a:endParaRPr lang="en-US" dirty="0"/>
          </a:p>
        </p:txBody>
      </p:sp>
    </p:spTree>
    <p:extLst>
      <p:ext uri="{BB962C8B-B14F-4D97-AF65-F5344CB8AC3E}">
        <p14:creationId xmlns:p14="http://schemas.microsoft.com/office/powerpoint/2010/main" val="10133410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42863"/>
            <a:ext cx="9144000" cy="347663"/>
          </a:xfrm>
          <a:prstGeom prst="rect">
            <a:avLst/>
          </a:prstGeom>
          <a:gradFill rotWithShape="0">
            <a:gsLst>
              <a:gs pos="0">
                <a:srgbClr val="333333"/>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7" name="Rectangle 2"/>
          <p:cNvSpPr>
            <a:spLocks noGrp="1" noChangeArrowheads="1"/>
          </p:cNvSpPr>
          <p:nvPr>
            <p:ph type="title"/>
          </p:nvPr>
        </p:nvSpPr>
        <p:spPr bwMode="auto">
          <a:xfrm>
            <a:off x="609600" y="7620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This is the title of this slide.</a:t>
            </a:r>
          </a:p>
        </p:txBody>
      </p:sp>
      <p:sp>
        <p:nvSpPr>
          <p:cNvPr id="1028" name="Rectangle 3"/>
          <p:cNvSpPr>
            <a:spLocks noGrp="1" noChangeArrowheads="1"/>
          </p:cNvSpPr>
          <p:nvPr>
            <p:ph type="body" idx="1"/>
          </p:nvPr>
        </p:nvSpPr>
        <p:spPr bwMode="auto">
          <a:xfrm>
            <a:off x="609600" y="1828800"/>
            <a:ext cx="792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09600" y="0"/>
            <a:ext cx="510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defRPr>
            </a:lvl1pPr>
          </a:lstStyle>
          <a:p>
            <a:pPr>
              <a:defRPr/>
            </a:pPr>
            <a:r>
              <a:rPr lang="en-US" dirty="0"/>
              <a:t>Trustees Presentation</a:t>
            </a:r>
          </a:p>
        </p:txBody>
      </p:sp>
      <p:sp>
        <p:nvSpPr>
          <p:cNvPr id="1030" name="Rectangle 6"/>
          <p:cNvSpPr>
            <a:spLocks noGrp="1" noChangeArrowheads="1"/>
          </p:cNvSpPr>
          <p:nvPr>
            <p:ph type="sldNum" sz="quarter" idx="4"/>
          </p:nvPr>
        </p:nvSpPr>
        <p:spPr bwMode="auto">
          <a:xfrm>
            <a:off x="7086600" y="5903913"/>
            <a:ext cx="1447800" cy="685800"/>
          </a:xfrm>
          <a:prstGeom prst="rect">
            <a:avLst/>
          </a:prstGeom>
          <a:noFill/>
          <a:ln w="9525">
            <a:noFill/>
            <a:miter lim="800000"/>
            <a:headEnd/>
            <a:tailEnd/>
          </a:ln>
          <a:effectLst/>
        </p:spPr>
        <p:txBody>
          <a:bodyPr vert="horz" wrap="none" lIns="91440" tIns="0" rIns="91440" bIns="0" numCol="1" anchor="t" anchorCtr="0" compatLnSpc="1">
            <a:prstTxWarp prst="textNoShape">
              <a:avLst/>
            </a:prstTxWarp>
          </a:bodyPr>
          <a:lstStyle>
            <a:lvl1pPr algn="r">
              <a:defRPr sz="4400" b="1">
                <a:solidFill>
                  <a:srgbClr val="D9D9D9"/>
                </a:solidFill>
                <a:latin typeface="Arial" charset="0"/>
              </a:defRPr>
            </a:lvl1pPr>
          </a:lstStyle>
          <a:p>
            <a:pPr>
              <a:defRPr/>
            </a:pPr>
            <a:fld id="{74FA8814-8869-4EE3-97E6-3A096E391FE4}" type="slidenum">
              <a:rPr lang="en-US"/>
              <a:pPr>
                <a:defRPr/>
              </a:pPr>
              <a:t>‹#›</a:t>
            </a:fld>
            <a:endParaRPr lang="en-US" dirty="0"/>
          </a:p>
        </p:txBody>
      </p:sp>
      <p:sp>
        <p:nvSpPr>
          <p:cNvPr id="1042" name="Rectangle 18"/>
          <p:cNvSpPr>
            <a:spLocks noGrp="1" noChangeArrowheads="1"/>
          </p:cNvSpPr>
          <p:nvPr>
            <p:ph type="dt" sz="half" idx="2"/>
          </p:nvPr>
        </p:nvSpPr>
        <p:spPr bwMode="auto">
          <a:xfrm>
            <a:off x="6629400" y="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080"/>
                </a:solidFill>
                <a:latin typeface="Arial" charset="0"/>
              </a:defRPr>
            </a:lvl1pPr>
          </a:lstStyle>
          <a:p>
            <a:pPr>
              <a:defRPr/>
            </a:pPr>
            <a:fld id="{74C9699A-7A5B-4CCD-A80D-91BB59566E1B}" type="datetime1">
              <a:rPr lang="en-US"/>
              <a:pPr>
                <a:defRPr/>
              </a:pPr>
              <a:t>2/4/15</a:t>
            </a:fld>
            <a:endParaRPr lang="en-US" dirty="0"/>
          </a:p>
        </p:txBody>
      </p:sp>
      <p:pic>
        <p:nvPicPr>
          <p:cNvPr id="1032"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 y="6019800"/>
            <a:ext cx="9683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hf sldNum="0" hdr="0" ftr="0" dt="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ea typeface="Osaka" pitchFamily="-64" charset="-128"/>
          <a:cs typeface="Osaka" pitchFamily="-64" charset="-128"/>
        </a:defRPr>
      </a:lvl2pPr>
      <a:lvl3pPr algn="l" rtl="0" eaLnBrk="0" fontAlgn="base" hangingPunct="0">
        <a:spcBef>
          <a:spcPct val="0"/>
        </a:spcBef>
        <a:spcAft>
          <a:spcPct val="0"/>
        </a:spcAft>
        <a:defRPr sz="3600">
          <a:solidFill>
            <a:schemeClr val="tx1"/>
          </a:solidFill>
          <a:latin typeface="Arial" charset="0"/>
          <a:ea typeface="Osaka" pitchFamily="-64" charset="-128"/>
          <a:cs typeface="Osaka" pitchFamily="-64" charset="-128"/>
        </a:defRPr>
      </a:lvl3pPr>
      <a:lvl4pPr algn="l" rtl="0" eaLnBrk="0" fontAlgn="base" hangingPunct="0">
        <a:spcBef>
          <a:spcPct val="0"/>
        </a:spcBef>
        <a:spcAft>
          <a:spcPct val="0"/>
        </a:spcAft>
        <a:defRPr sz="3600">
          <a:solidFill>
            <a:schemeClr val="tx1"/>
          </a:solidFill>
          <a:latin typeface="Arial" charset="0"/>
          <a:ea typeface="Osaka" pitchFamily="-64" charset="-128"/>
          <a:cs typeface="Osaka" pitchFamily="-64" charset="-128"/>
        </a:defRPr>
      </a:lvl4pPr>
      <a:lvl5pPr algn="l" rtl="0" eaLnBrk="0" fontAlgn="base" hangingPunct="0">
        <a:spcBef>
          <a:spcPct val="0"/>
        </a:spcBef>
        <a:spcAft>
          <a:spcPct val="0"/>
        </a:spcAft>
        <a:defRPr sz="3600">
          <a:solidFill>
            <a:schemeClr val="tx1"/>
          </a:solidFill>
          <a:latin typeface="Arial" charset="0"/>
          <a:ea typeface="Osaka" pitchFamily="-64" charset="-128"/>
          <a:cs typeface="Osaka" pitchFamily="-64" charset="-128"/>
        </a:defRPr>
      </a:lvl5pPr>
      <a:lvl6pPr marL="457200" algn="l" rtl="0" fontAlgn="base">
        <a:spcBef>
          <a:spcPct val="0"/>
        </a:spcBef>
        <a:spcAft>
          <a:spcPct val="0"/>
        </a:spcAft>
        <a:defRPr sz="3600">
          <a:solidFill>
            <a:schemeClr val="tx1"/>
          </a:solidFill>
          <a:latin typeface="Arial" charset="0"/>
          <a:ea typeface="Osaka" pitchFamily="-64" charset="-128"/>
          <a:cs typeface="Osaka" pitchFamily="-64" charset="-128"/>
        </a:defRPr>
      </a:lvl6pPr>
      <a:lvl7pPr marL="914400" algn="l" rtl="0" fontAlgn="base">
        <a:spcBef>
          <a:spcPct val="0"/>
        </a:spcBef>
        <a:spcAft>
          <a:spcPct val="0"/>
        </a:spcAft>
        <a:defRPr sz="3600">
          <a:solidFill>
            <a:schemeClr val="tx1"/>
          </a:solidFill>
          <a:latin typeface="Arial" charset="0"/>
          <a:ea typeface="Osaka" pitchFamily="-64" charset="-128"/>
          <a:cs typeface="Osaka" pitchFamily="-64" charset="-128"/>
        </a:defRPr>
      </a:lvl7pPr>
      <a:lvl8pPr marL="1371600" algn="l" rtl="0" fontAlgn="base">
        <a:spcBef>
          <a:spcPct val="0"/>
        </a:spcBef>
        <a:spcAft>
          <a:spcPct val="0"/>
        </a:spcAft>
        <a:defRPr sz="3600">
          <a:solidFill>
            <a:schemeClr val="tx1"/>
          </a:solidFill>
          <a:latin typeface="Arial" charset="0"/>
          <a:ea typeface="Osaka" pitchFamily="-64" charset="-128"/>
          <a:cs typeface="Osaka" pitchFamily="-64" charset="-128"/>
        </a:defRPr>
      </a:lvl8pPr>
      <a:lvl9pPr marL="1828800" algn="l" rtl="0" fontAlgn="base">
        <a:spcBef>
          <a:spcPct val="0"/>
        </a:spcBef>
        <a:spcAft>
          <a:spcPct val="0"/>
        </a:spcAft>
        <a:defRPr sz="3600">
          <a:solidFill>
            <a:schemeClr val="tx1"/>
          </a:solidFill>
          <a:latin typeface="Arial" charset="0"/>
          <a:ea typeface="Osaka" pitchFamily="-64" charset="-128"/>
          <a:cs typeface="Osaka" pitchFamily="-64" charset="-128"/>
        </a:defRPr>
      </a:lvl9pPr>
    </p:titleStyle>
    <p:bodyStyle>
      <a:lvl1pPr marL="342900" indent="-342900" algn="l" rtl="0" eaLnBrk="0" fontAlgn="base" hangingPunct="0">
        <a:spcBef>
          <a:spcPct val="20000"/>
        </a:spcBef>
        <a:spcAft>
          <a:spcPct val="0"/>
        </a:spcAft>
        <a:buClr>
          <a:srgbClr val="2675B4"/>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2675B4"/>
        </a:buClr>
        <a:buFont typeface="Wingdings" pitchFamily="2"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2675B4"/>
        </a:buClr>
        <a:buFont typeface="Wingdings" pitchFamily="2"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2675B4"/>
        </a:buClr>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2675B4"/>
        </a:buClr>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Clr>
          <a:srgbClr val="2675B4"/>
        </a:buClr>
        <a:buFont typeface="Wingdings" charset="2"/>
        <a:buChar char="§"/>
        <a:defRPr>
          <a:solidFill>
            <a:schemeClr val="tx1"/>
          </a:solidFill>
          <a:latin typeface="+mn-lt"/>
          <a:ea typeface="+mn-ea"/>
          <a:cs typeface="+mn-cs"/>
        </a:defRPr>
      </a:lvl6pPr>
      <a:lvl7pPr marL="2971800" indent="-228600" algn="l" rtl="0" fontAlgn="base">
        <a:spcBef>
          <a:spcPct val="20000"/>
        </a:spcBef>
        <a:spcAft>
          <a:spcPct val="0"/>
        </a:spcAft>
        <a:buClr>
          <a:srgbClr val="2675B4"/>
        </a:buClr>
        <a:buFont typeface="Wingdings" charset="2"/>
        <a:buChar char="§"/>
        <a:defRPr>
          <a:solidFill>
            <a:schemeClr val="tx1"/>
          </a:solidFill>
          <a:latin typeface="+mn-lt"/>
          <a:ea typeface="+mn-ea"/>
          <a:cs typeface="+mn-cs"/>
        </a:defRPr>
      </a:lvl7pPr>
      <a:lvl8pPr marL="3429000" indent="-228600" algn="l" rtl="0" fontAlgn="base">
        <a:spcBef>
          <a:spcPct val="20000"/>
        </a:spcBef>
        <a:spcAft>
          <a:spcPct val="0"/>
        </a:spcAft>
        <a:buClr>
          <a:srgbClr val="2675B4"/>
        </a:buClr>
        <a:buFont typeface="Wingdings" charset="2"/>
        <a:buChar char="§"/>
        <a:defRPr>
          <a:solidFill>
            <a:schemeClr val="tx1"/>
          </a:solidFill>
          <a:latin typeface="+mn-lt"/>
          <a:ea typeface="+mn-ea"/>
          <a:cs typeface="+mn-cs"/>
        </a:defRPr>
      </a:lvl8pPr>
      <a:lvl9pPr marL="3886200" indent="-228600" algn="l" rtl="0" fontAlgn="base">
        <a:spcBef>
          <a:spcPct val="20000"/>
        </a:spcBef>
        <a:spcAft>
          <a:spcPct val="0"/>
        </a:spcAft>
        <a:buClr>
          <a:srgbClr val="2675B4"/>
        </a:buClr>
        <a:buFont typeface="Wingdings" charset="2"/>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audio" Target="../media/audio1.wav"/><Relationship Id="rId5" Type="http://schemas.openxmlformats.org/officeDocument/2006/relationships/oleObject" Target="../embeddings/oleObject3.bin"/><Relationship Id="rId6" Type="http://schemas.openxmlformats.org/officeDocument/2006/relationships/image" Target="../media/image10.png"/><Relationship Id="rId7" Type="http://schemas.openxmlformats.org/officeDocument/2006/relationships/oleObject" Target="../embeddings/oleObject4.bin"/><Relationship Id="rId8" Type="http://schemas.openxmlformats.org/officeDocument/2006/relationships/image" Target="../media/image11.png"/><Relationship Id="rId9" Type="http://schemas.openxmlformats.org/officeDocument/2006/relationships/oleObject" Target="../embeddings/oleObject5.bin"/><Relationship Id="rId10"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1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2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8.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audio" Target="../media/audio2.wav"/><Relationship Id="rId5" Type="http://schemas.openxmlformats.org/officeDocument/2006/relationships/oleObject" Target="../embeddings/oleObject9.bin"/><Relationship Id="rId6" Type="http://schemas.openxmlformats.org/officeDocument/2006/relationships/image" Target="../media/image30.png"/><Relationship Id="rId7" Type="http://schemas.openxmlformats.org/officeDocument/2006/relationships/oleObject" Target="../embeddings/oleObject10.bin"/><Relationship Id="rId8" Type="http://schemas.openxmlformats.org/officeDocument/2006/relationships/image" Target="../media/image31.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1.bin"/><Relationship Id="rId5" Type="http://schemas.openxmlformats.org/officeDocument/2006/relationships/image" Target="../media/image32.png"/><Relationship Id="rId6" Type="http://schemas.openxmlformats.org/officeDocument/2006/relationships/oleObject" Target="../embeddings/oleObject12.bin"/><Relationship Id="rId7" Type="http://schemas.openxmlformats.org/officeDocument/2006/relationships/image" Target="../media/image33.wmf"/><Relationship Id="rId8" Type="http://schemas.openxmlformats.org/officeDocument/2006/relationships/oleObject" Target="../embeddings/oleObject13.bin"/><Relationship Id="rId9" Type="http://schemas.openxmlformats.org/officeDocument/2006/relationships/image" Target="../media/image34.pn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4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u.edu/ehs/plans/management-plans/laser-safety/"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143000" y="1143000"/>
            <a:ext cx="6400800" cy="838200"/>
          </a:xfrm>
        </p:spPr>
        <p:txBody>
          <a:bodyPr/>
          <a:lstStyle/>
          <a:p>
            <a:pPr eaLnBrk="1" hangingPunct="1">
              <a:buFont typeface="Wingdings" pitchFamily="2" charset="2"/>
              <a:buNone/>
            </a:pPr>
            <a:r>
              <a:rPr lang="en-US" sz="4400" dirty="0" smtClean="0"/>
              <a:t>       </a:t>
            </a:r>
            <a:r>
              <a:rPr lang="en-US" sz="4400" b="1" dirty="0" smtClean="0">
                <a:solidFill>
                  <a:srgbClr val="FF0000"/>
                </a:solidFill>
              </a:rPr>
              <a:t>Boston University </a:t>
            </a:r>
          </a:p>
          <a:p>
            <a:pPr eaLnBrk="1" hangingPunct="1">
              <a:buFont typeface="Wingdings" pitchFamily="2" charset="2"/>
              <a:buNone/>
            </a:pPr>
            <a:endParaRPr lang="en-US" dirty="0" smtClean="0"/>
          </a:p>
          <a:p>
            <a:pPr eaLnBrk="1" hangingPunct="1">
              <a:buFont typeface="Wingdings" pitchFamily="2" charset="2"/>
              <a:buNone/>
            </a:pPr>
            <a:r>
              <a:rPr lang="en-US" sz="2000" dirty="0" smtClean="0"/>
              <a:t> </a:t>
            </a:r>
          </a:p>
          <a:p>
            <a:pPr eaLnBrk="1" hangingPunct="1">
              <a:buFont typeface="Wingdings" pitchFamily="2" charset="2"/>
              <a:buNone/>
            </a:pPr>
            <a:endParaRPr lang="en-US" sz="2000" dirty="0" smtClean="0"/>
          </a:p>
        </p:txBody>
      </p:sp>
      <p:sp>
        <p:nvSpPr>
          <p:cNvPr id="3075" name="Rectangle 3"/>
          <p:cNvSpPr>
            <a:spLocks noGrp="1" noChangeArrowheads="1"/>
          </p:cNvSpPr>
          <p:nvPr>
            <p:ph type="ctrTitle"/>
          </p:nvPr>
        </p:nvSpPr>
        <p:spPr>
          <a:xfrm>
            <a:off x="685800" y="2667000"/>
            <a:ext cx="7772400" cy="1143000"/>
          </a:xfrm>
        </p:spPr>
        <p:txBody>
          <a:bodyPr/>
          <a:lstStyle/>
          <a:p>
            <a:pPr eaLnBrk="1" hangingPunct="1"/>
            <a:r>
              <a:rPr lang="en-US" b="1" dirty="0" smtClean="0">
                <a:solidFill>
                  <a:srgbClr val="FF0000"/>
                </a:solidFill>
              </a:rPr>
              <a:t>Laser Safety</a:t>
            </a:r>
            <a:r>
              <a:rPr lang="en-US" sz="2400" b="1" dirty="0" smtClean="0">
                <a:solidFill>
                  <a:srgbClr val="FF0000"/>
                </a:solidFill>
              </a:rPr>
              <a:t/>
            </a:r>
            <a:br>
              <a:rPr lang="en-US" sz="2400" b="1" dirty="0" smtClean="0">
                <a:solidFill>
                  <a:srgbClr val="FF0000"/>
                </a:solidFill>
              </a:rPr>
            </a:br>
            <a:r>
              <a:rPr lang="en-US" sz="2400" dirty="0" smtClean="0"/>
              <a:t/>
            </a:r>
            <a:br>
              <a:rPr lang="en-US" sz="2400" dirty="0" smtClean="0"/>
            </a:br>
            <a:r>
              <a:rPr lang="en-US" sz="2000" dirty="0" smtClean="0"/>
              <a:t> </a:t>
            </a:r>
            <a:br>
              <a:rPr lang="en-US" sz="2000" dirty="0" smtClean="0"/>
            </a:b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sz="3400" dirty="0" smtClean="0"/>
              <a:t>		    </a:t>
            </a:r>
            <a:r>
              <a:rPr lang="en-US" sz="2800" b="1" dirty="0" smtClean="0"/>
              <a:t>Basic Laser Safety</a:t>
            </a:r>
          </a:p>
        </p:txBody>
      </p:sp>
      <p:sp>
        <p:nvSpPr>
          <p:cNvPr id="8195" name="Rectangle 1027"/>
          <p:cNvSpPr>
            <a:spLocks noGrp="1" noChangeArrowheads="1"/>
          </p:cNvSpPr>
          <p:nvPr>
            <p:ph type="body" sz="half" idx="1"/>
          </p:nvPr>
        </p:nvSpPr>
        <p:spPr>
          <a:xfrm>
            <a:off x="457200" y="990600"/>
            <a:ext cx="4572000" cy="5140325"/>
          </a:xfrm>
        </p:spPr>
        <p:txBody>
          <a:bodyPr/>
          <a:lstStyle/>
          <a:p>
            <a:pPr marL="0" indent="0" eaLnBrk="1" hangingPunct="1">
              <a:buFont typeface="Wingdings" pitchFamily="2" charset="2"/>
              <a:buNone/>
              <a:defRPr/>
            </a:pPr>
            <a:r>
              <a:rPr lang="en-US" dirty="0" smtClean="0"/>
              <a:t> What is a Laser?</a:t>
            </a:r>
          </a:p>
          <a:p>
            <a:pPr marL="344487" lvl="1" indent="0" eaLnBrk="1" hangingPunct="1">
              <a:buFont typeface="Wingdings" pitchFamily="2" charset="2"/>
              <a:buNone/>
              <a:defRPr/>
            </a:pPr>
            <a:r>
              <a:rPr lang="en-US" sz="2400" b="1" dirty="0" smtClean="0">
                <a:solidFill>
                  <a:srgbClr val="FF3300"/>
                </a:solidFill>
              </a:rPr>
              <a:t>L</a:t>
            </a:r>
            <a:r>
              <a:rPr lang="en-US" sz="2400" dirty="0" smtClean="0"/>
              <a:t>ight </a:t>
            </a:r>
          </a:p>
          <a:p>
            <a:pPr marL="344487" lvl="1" indent="0" eaLnBrk="1" hangingPunct="1">
              <a:buFont typeface="Wingdings" pitchFamily="2" charset="2"/>
              <a:buNone/>
              <a:defRPr/>
            </a:pPr>
            <a:r>
              <a:rPr lang="en-US" sz="2400" b="1" dirty="0" smtClean="0">
                <a:solidFill>
                  <a:srgbClr val="FF3300"/>
                </a:solidFill>
              </a:rPr>
              <a:t>A</a:t>
            </a:r>
            <a:r>
              <a:rPr lang="en-US" sz="2400" dirty="0" smtClean="0"/>
              <a:t>mplification by </a:t>
            </a:r>
          </a:p>
          <a:p>
            <a:pPr marL="344487" lvl="1" indent="0" eaLnBrk="1" hangingPunct="1">
              <a:buFont typeface="Wingdings" pitchFamily="2" charset="2"/>
              <a:buNone/>
              <a:defRPr/>
            </a:pPr>
            <a:r>
              <a:rPr lang="en-US" sz="2400" b="1" dirty="0" smtClean="0">
                <a:solidFill>
                  <a:srgbClr val="FF3300"/>
                </a:solidFill>
              </a:rPr>
              <a:t>S</a:t>
            </a:r>
            <a:r>
              <a:rPr lang="en-US" sz="2400" dirty="0" smtClean="0"/>
              <a:t>timulated </a:t>
            </a:r>
          </a:p>
          <a:p>
            <a:pPr marL="344487" lvl="1" indent="0" eaLnBrk="1" hangingPunct="1">
              <a:buFont typeface="Wingdings" pitchFamily="2" charset="2"/>
              <a:buNone/>
              <a:defRPr/>
            </a:pPr>
            <a:r>
              <a:rPr lang="en-US" sz="2400" b="1" dirty="0" smtClean="0">
                <a:solidFill>
                  <a:srgbClr val="FF3300"/>
                </a:solidFill>
              </a:rPr>
              <a:t>E</a:t>
            </a:r>
            <a:r>
              <a:rPr lang="en-US" sz="2400" dirty="0" smtClean="0"/>
              <a:t>mission of </a:t>
            </a:r>
          </a:p>
          <a:p>
            <a:pPr marL="344487" lvl="1" indent="0" eaLnBrk="1" hangingPunct="1">
              <a:buFont typeface="Wingdings" pitchFamily="2" charset="2"/>
              <a:buNone/>
              <a:defRPr/>
            </a:pPr>
            <a:r>
              <a:rPr lang="en-US" sz="2400" b="1" dirty="0" smtClean="0">
                <a:solidFill>
                  <a:srgbClr val="FF3300"/>
                </a:solidFill>
              </a:rPr>
              <a:t>R</a:t>
            </a:r>
            <a:r>
              <a:rPr lang="en-US" sz="2400" dirty="0" smtClean="0"/>
              <a:t>adiation</a:t>
            </a:r>
          </a:p>
          <a:p>
            <a:pPr lvl="1" eaLnBrk="1" hangingPunct="1">
              <a:defRPr/>
            </a:pPr>
            <a:endParaRPr lang="en-US" sz="2400" dirty="0" smtClean="0"/>
          </a:p>
          <a:p>
            <a:pPr lvl="1" eaLnBrk="1" hangingPunct="1">
              <a:buClr>
                <a:srgbClr val="FF0000"/>
              </a:buClr>
              <a:buSzPct val="80000"/>
              <a:defRPr/>
            </a:pPr>
            <a:r>
              <a:rPr lang="en-US" sz="2400" dirty="0" smtClean="0"/>
              <a:t>The energy generated by a laser is in or near the optical portion of the electromagnetic spectrum</a:t>
            </a:r>
          </a:p>
        </p:txBody>
      </p:sp>
      <p:pic>
        <p:nvPicPr>
          <p:cNvPr id="11268" name="Picture 10" descr="optica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62600" y="4419600"/>
            <a:ext cx="3213100" cy="1455738"/>
          </a:xfrm>
          <a:noFill/>
        </p:spPr>
      </p:pic>
      <p:sp>
        <p:nvSpPr>
          <p:cNvPr id="11269" name="TextBox 4"/>
          <p:cNvSpPr txBox="1">
            <a:spLocks noChangeArrowheads="1"/>
          </p:cNvSpPr>
          <p:nvPr/>
        </p:nvSpPr>
        <p:spPr bwMode="auto">
          <a:xfrm>
            <a:off x="304800" y="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400" dirty="0">
                <a:solidFill>
                  <a:schemeClr val="bg1"/>
                </a:solidFill>
              </a:rPr>
              <a:t>     Laser</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pectrum_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633538"/>
            <a:ext cx="80772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571500" y="3657600"/>
            <a:ext cx="80010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800100" indent="-34290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algn="ctr">
              <a:spcBef>
                <a:spcPts val="500"/>
              </a:spcBef>
              <a:spcAft>
                <a:spcPts val="500"/>
              </a:spcAft>
            </a:pPr>
            <a:r>
              <a:rPr lang="en-US" b="1" dirty="0">
                <a:latin typeface="Arial" pitchFamily="34" charset="0"/>
                <a:cs typeface="Arial" pitchFamily="34" charset="0"/>
              </a:rPr>
              <a:t>The optical spectrum</a:t>
            </a:r>
          </a:p>
          <a:p>
            <a:pPr>
              <a:spcBef>
                <a:spcPts val="500"/>
              </a:spcBef>
              <a:spcAft>
                <a:spcPts val="500"/>
              </a:spcAft>
            </a:pPr>
            <a:r>
              <a:rPr lang="en-US" dirty="0">
                <a:latin typeface="Arial" pitchFamily="34" charset="0"/>
                <a:cs typeface="Arial" pitchFamily="34" charset="0"/>
              </a:rPr>
              <a:t>Laser light is nonionizing and ranges from the: </a:t>
            </a:r>
          </a:p>
          <a:p>
            <a:pPr lvl="1">
              <a:spcBef>
                <a:spcPts val="500"/>
              </a:spcBef>
              <a:spcAft>
                <a:spcPts val="500"/>
              </a:spcAft>
              <a:buClr>
                <a:srgbClr val="FF0000"/>
              </a:buClr>
              <a:buSzPct val="80000"/>
              <a:buFont typeface="Wingdings" pitchFamily="2" charset="2"/>
              <a:buChar char="§"/>
            </a:pPr>
            <a:r>
              <a:rPr lang="en-US" dirty="0">
                <a:latin typeface="Arial" pitchFamily="34" charset="0"/>
                <a:cs typeface="Arial" pitchFamily="34" charset="0"/>
              </a:rPr>
              <a:t>ultra-violet (100 - 400nm)</a:t>
            </a:r>
          </a:p>
          <a:p>
            <a:pPr lvl="1">
              <a:spcBef>
                <a:spcPts val="500"/>
              </a:spcBef>
              <a:spcAft>
                <a:spcPts val="500"/>
              </a:spcAft>
              <a:buClr>
                <a:srgbClr val="FF0000"/>
              </a:buClr>
              <a:buSzPct val="80000"/>
              <a:buFont typeface="Wingdings" pitchFamily="2" charset="2"/>
              <a:buChar char="§"/>
            </a:pPr>
            <a:r>
              <a:rPr lang="en-US" dirty="0">
                <a:latin typeface="Arial" pitchFamily="34" charset="0"/>
                <a:cs typeface="Arial" pitchFamily="34" charset="0"/>
              </a:rPr>
              <a:t>visible (400 - 700nm), and </a:t>
            </a:r>
          </a:p>
          <a:p>
            <a:pPr lvl="1">
              <a:spcBef>
                <a:spcPts val="500"/>
              </a:spcBef>
              <a:spcAft>
                <a:spcPts val="500"/>
              </a:spcAft>
              <a:buClr>
                <a:srgbClr val="FF0000"/>
              </a:buClr>
              <a:buSzPct val="80000"/>
              <a:buFont typeface="Wingdings" pitchFamily="2" charset="2"/>
              <a:buChar char="§"/>
            </a:pPr>
            <a:r>
              <a:rPr lang="en-US" dirty="0">
                <a:latin typeface="Arial" pitchFamily="34" charset="0"/>
                <a:cs typeface="Arial" pitchFamily="34" charset="0"/>
              </a:rPr>
              <a:t>infrared (700nm - 1mm).</a:t>
            </a:r>
            <a:endParaRPr lang="en-US" dirty="0">
              <a:latin typeface="Times New Roman" pitchFamily="18" charset="0"/>
              <a:cs typeface="Arial" pitchFamily="34" charset="0"/>
            </a:endParaRPr>
          </a:p>
          <a:p>
            <a:pPr>
              <a:spcBef>
                <a:spcPct val="50000"/>
              </a:spcBef>
            </a:pPr>
            <a:endParaRPr lang="en-US" dirty="0">
              <a:latin typeface="Times New Roman" pitchFamily="18" charset="0"/>
              <a:cs typeface="Arial" pitchFamily="34" charset="0"/>
            </a:endParaRPr>
          </a:p>
        </p:txBody>
      </p:sp>
      <p:sp>
        <p:nvSpPr>
          <p:cNvPr id="10244"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3400" dirty="0">
                <a:solidFill>
                  <a:schemeClr val="tx2"/>
                </a:solidFill>
                <a:latin typeface="+mn-lt"/>
              </a:rPr>
              <a:t>          </a:t>
            </a:r>
            <a:r>
              <a:rPr lang="en-US" sz="2800" dirty="0">
                <a:solidFill>
                  <a:schemeClr val="tx2"/>
                </a:solidFill>
                <a:latin typeface="+mn-lt"/>
              </a:rPr>
              <a:t>Basic Laser Safety - EM Spectrum</a:t>
            </a:r>
          </a:p>
        </p:txBody>
      </p:sp>
      <p:sp>
        <p:nvSpPr>
          <p:cNvPr id="12293" name="TextBox 4"/>
          <p:cNvSpPr txBox="1">
            <a:spLocks noChangeArrowheads="1"/>
          </p:cNvSpPr>
          <p:nvPr/>
        </p:nvSpPr>
        <p:spPr bwMode="auto">
          <a:xfrm>
            <a:off x="304800" y="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400" dirty="0">
                <a:solidFill>
                  <a:schemeClr val="bg1"/>
                </a:solidFill>
              </a:rPr>
              <a:t>   Laser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2333625" y="609600"/>
            <a:ext cx="442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FFFFFF"/>
                  </a:outerShdw>
                </a:effectLst>
              </a:rPr>
              <a:t>           </a:t>
            </a:r>
            <a:r>
              <a:rPr lang="en-US" sz="2800" b="1" dirty="0">
                <a:effectLst>
                  <a:outerShdw blurRad="38100" dist="38100" dir="2700000" algn="tl">
                    <a:srgbClr val="FFFFFF"/>
                  </a:outerShdw>
                </a:effectLst>
                <a:latin typeface="+mj-lt"/>
              </a:rPr>
              <a:t>Laser Classification</a:t>
            </a:r>
          </a:p>
        </p:txBody>
      </p:sp>
      <p:sp>
        <p:nvSpPr>
          <p:cNvPr id="13315" name="Text Box 3"/>
          <p:cNvSpPr txBox="1">
            <a:spLocks noChangeArrowheads="1"/>
          </p:cNvSpPr>
          <p:nvPr/>
        </p:nvSpPr>
        <p:spPr bwMode="auto">
          <a:xfrm>
            <a:off x="228600" y="1295400"/>
            <a:ext cx="883920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a:defRPr/>
            </a:pPr>
            <a:r>
              <a:rPr lang="en-US" b="1" dirty="0" smtClean="0">
                <a:latin typeface="+mn-lt"/>
              </a:rPr>
              <a:t>    Class 1</a:t>
            </a:r>
            <a:r>
              <a:rPr lang="en-US" b="1" dirty="0" smtClean="0"/>
              <a:t>-</a:t>
            </a:r>
            <a:r>
              <a:rPr lang="en-US" dirty="0" smtClean="0"/>
              <a:t> </a:t>
            </a:r>
            <a:r>
              <a:rPr lang="en-US" sz="2000" dirty="0" smtClean="0">
                <a:latin typeface="+mn-lt"/>
              </a:rPr>
              <a:t>A class 1 laser is safe under all conditions of normal use. This   </a:t>
            </a:r>
          </a:p>
          <a:p>
            <a:pPr>
              <a:defRPr/>
            </a:pPr>
            <a:r>
              <a:rPr lang="en-US" sz="2000" dirty="0" smtClean="0">
                <a:latin typeface="+mn-lt"/>
              </a:rPr>
              <a:t>     means the maximum permissible exposure (MPE) cannot be exceeded</a:t>
            </a:r>
          </a:p>
          <a:p>
            <a:pPr>
              <a:defRPr/>
            </a:pPr>
            <a:endParaRPr lang="en-US" sz="2000" dirty="0" smtClean="0">
              <a:latin typeface="+mn-lt"/>
            </a:endParaRPr>
          </a:p>
          <a:p>
            <a:pPr>
              <a:defRPr/>
            </a:pPr>
            <a:r>
              <a:rPr lang="en-US" b="1" dirty="0" smtClean="0">
                <a:latin typeface="+mn-lt"/>
              </a:rPr>
              <a:t>    Class 1M- </a:t>
            </a:r>
            <a:r>
              <a:rPr lang="en-US" sz="2000" dirty="0" smtClean="0">
                <a:latin typeface="+mn-lt"/>
              </a:rPr>
              <a:t>A Class 1M laser is safe for all conditions of use except  </a:t>
            </a:r>
          </a:p>
          <a:p>
            <a:pPr>
              <a:defRPr/>
            </a:pPr>
            <a:r>
              <a:rPr lang="en-US" sz="2000" dirty="0" smtClean="0">
                <a:latin typeface="+mn-lt"/>
              </a:rPr>
              <a:t>     when passed through magnifying optics such as microscopes and </a:t>
            </a:r>
          </a:p>
          <a:p>
            <a:pPr>
              <a:defRPr/>
            </a:pPr>
            <a:r>
              <a:rPr lang="en-US" sz="2000" dirty="0" smtClean="0">
                <a:latin typeface="+mn-lt"/>
              </a:rPr>
              <a:t>     telescopes. Class 1M lasers produce large-diameter beams, or beams </a:t>
            </a:r>
          </a:p>
          <a:p>
            <a:pPr>
              <a:defRPr/>
            </a:pPr>
            <a:r>
              <a:rPr lang="en-US" sz="2000" dirty="0" smtClean="0">
                <a:latin typeface="+mn-lt"/>
              </a:rPr>
              <a:t>     that are divergent. The MPE for a Class 1M laser cannot normally be </a:t>
            </a:r>
          </a:p>
          <a:p>
            <a:pPr>
              <a:defRPr/>
            </a:pPr>
            <a:r>
              <a:rPr lang="en-US" sz="2000" dirty="0" smtClean="0">
                <a:latin typeface="+mn-lt"/>
              </a:rPr>
              <a:t>     exceeded unless focusing or imaging optics are used to narrow the beam. </a:t>
            </a:r>
          </a:p>
          <a:p>
            <a:pPr>
              <a:defRPr/>
            </a:pPr>
            <a:r>
              <a:rPr lang="en-US" sz="2000" dirty="0" smtClean="0">
                <a:latin typeface="+mn-lt"/>
              </a:rPr>
              <a:t>     If the beam is refocused, the hazard of Class 1M lasers may be increased </a:t>
            </a:r>
          </a:p>
          <a:p>
            <a:pPr>
              <a:defRPr/>
            </a:pPr>
            <a:r>
              <a:rPr lang="en-US" sz="2000" dirty="0" smtClean="0">
                <a:latin typeface="+mn-lt"/>
              </a:rPr>
              <a:t>     and the product class may be changed. A laser can be classified as Class   </a:t>
            </a:r>
          </a:p>
          <a:p>
            <a:pPr>
              <a:defRPr/>
            </a:pPr>
            <a:r>
              <a:rPr lang="en-US" sz="2000" dirty="0" smtClean="0">
                <a:latin typeface="+mn-lt"/>
              </a:rPr>
              <a:t>    1M if the total output power is below class 3B but the power that can pass </a:t>
            </a:r>
          </a:p>
          <a:p>
            <a:pPr>
              <a:defRPr/>
            </a:pPr>
            <a:r>
              <a:rPr lang="en-US" sz="2000" dirty="0" smtClean="0">
                <a:latin typeface="+mn-lt"/>
              </a:rPr>
              <a:t>     through the pupil of the eye is within Class 1.</a:t>
            </a:r>
          </a:p>
        </p:txBody>
      </p:sp>
      <p:sp>
        <p:nvSpPr>
          <p:cNvPr id="5" name="TextBox 4"/>
          <p:cNvSpPr txBox="1"/>
          <p:nvPr/>
        </p:nvSpPr>
        <p:spPr>
          <a:xfrm>
            <a:off x="304800" y="0"/>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Lasers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347913" y="301625"/>
            <a:ext cx="442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FFFFFF"/>
                  </a:outerShdw>
                </a:effectLst>
              </a:rPr>
              <a:t>           </a:t>
            </a:r>
            <a:r>
              <a:rPr lang="en-US" sz="2800" b="1" dirty="0">
                <a:effectLst>
                  <a:outerShdw blurRad="38100" dist="38100" dir="2700000" algn="tl">
                    <a:srgbClr val="FFFFFF"/>
                  </a:outerShdw>
                </a:effectLst>
                <a:latin typeface="+mj-lt"/>
              </a:rPr>
              <a:t>Laser Classification</a:t>
            </a:r>
          </a:p>
        </p:txBody>
      </p:sp>
      <p:sp>
        <p:nvSpPr>
          <p:cNvPr id="6" name="Rectangle 5"/>
          <p:cNvSpPr/>
          <p:nvPr/>
        </p:nvSpPr>
        <p:spPr>
          <a:xfrm>
            <a:off x="533400" y="1166813"/>
            <a:ext cx="8458200" cy="2370137"/>
          </a:xfrm>
          <a:prstGeom prst="rect">
            <a:avLst/>
          </a:prstGeom>
        </p:spPr>
        <p:txBody>
          <a:bodyPr>
            <a:spAutoFit/>
          </a:bodyPr>
          <a:lstStyle/>
          <a:p>
            <a:pPr>
              <a:defRPr/>
            </a:pPr>
            <a:r>
              <a:rPr lang="en-US" b="1" dirty="0">
                <a:latin typeface="+mn-lt"/>
              </a:rPr>
              <a:t>Class 2- </a:t>
            </a:r>
            <a:r>
              <a:rPr lang="en-US" sz="2000" dirty="0">
                <a:latin typeface="+mn-lt"/>
              </a:rPr>
              <a:t>A laser is safe because the blink reflex will limit the exposure to no more than 0.25 seconds. It only applies to visible-light lasers (400–700 nm). Class-2 lasers are limited to 1 mW continuous wave, or more if the emission time is less than 0.25 seconds or if the light is not spatially coherent. Intentional suppression of the blink reflex could lead to eye injury.</a:t>
            </a:r>
          </a:p>
          <a:p>
            <a:pPr>
              <a:defRPr/>
            </a:pPr>
            <a:r>
              <a:rPr lang="en-US" dirty="0">
                <a:latin typeface="+mn-lt"/>
              </a:rPr>
              <a:t> </a:t>
            </a:r>
          </a:p>
        </p:txBody>
      </p:sp>
      <p:sp>
        <p:nvSpPr>
          <p:cNvPr id="7" name="Rectangle 6"/>
          <p:cNvSpPr/>
          <p:nvPr/>
        </p:nvSpPr>
        <p:spPr>
          <a:xfrm>
            <a:off x="533400" y="3352800"/>
            <a:ext cx="8458200" cy="1384300"/>
          </a:xfrm>
          <a:prstGeom prst="rect">
            <a:avLst/>
          </a:prstGeom>
        </p:spPr>
        <p:txBody>
          <a:bodyPr>
            <a:spAutoFit/>
          </a:bodyPr>
          <a:lstStyle/>
          <a:p>
            <a:pPr>
              <a:defRPr/>
            </a:pPr>
            <a:r>
              <a:rPr lang="en-US" b="1" dirty="0">
                <a:latin typeface="+mn-lt"/>
              </a:rPr>
              <a:t>Class 2M- </a:t>
            </a:r>
            <a:r>
              <a:rPr lang="en-US" sz="2000" dirty="0">
                <a:latin typeface="+mn-lt"/>
              </a:rPr>
              <a:t>A Class 2M laser is safe because of the blink reflex if not viewed through optical instruments. As with class 1M, this applies to laser beams with a large diameter or large divergence, for which the amount of light passing through the pupil cannot exceed the limits for class 2.</a:t>
            </a:r>
          </a:p>
        </p:txBody>
      </p:sp>
      <p:sp>
        <p:nvSpPr>
          <p:cNvPr id="8" name="TextBox 7"/>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Lasers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96925"/>
            <a:ext cx="8763000" cy="6678751"/>
          </a:xfrm>
          <a:prstGeom prst="rect">
            <a:avLst/>
          </a:prstGeom>
        </p:spPr>
        <p:txBody>
          <a:bodyPr>
            <a:spAutoFit/>
          </a:bodyPr>
          <a:lstStyle/>
          <a:p>
            <a:pPr>
              <a:defRPr/>
            </a:pPr>
            <a:endParaRPr lang="en-US" sz="2000" b="1" dirty="0"/>
          </a:p>
          <a:p>
            <a:pPr>
              <a:defRPr/>
            </a:pPr>
            <a:r>
              <a:rPr lang="en-US" b="1" dirty="0">
                <a:latin typeface="+mn-lt"/>
              </a:rPr>
              <a:t>  Class 3R- </a:t>
            </a:r>
            <a:r>
              <a:rPr lang="en-US" sz="2000" dirty="0">
                <a:latin typeface="+mn-lt"/>
              </a:rPr>
              <a:t>A Class 3R laser is considered safe if handled carefully, with   </a:t>
            </a:r>
          </a:p>
          <a:p>
            <a:pPr>
              <a:defRPr/>
            </a:pPr>
            <a:r>
              <a:rPr lang="en-US" sz="2000" dirty="0">
                <a:latin typeface="+mn-lt"/>
              </a:rPr>
              <a:t>   restricted beam viewing. With a class 3R laser, the MPE can be exceeded, </a:t>
            </a:r>
          </a:p>
          <a:p>
            <a:pPr>
              <a:defRPr/>
            </a:pPr>
            <a:r>
              <a:rPr lang="en-US" sz="2000" dirty="0">
                <a:latin typeface="+mn-lt"/>
              </a:rPr>
              <a:t>   but with a low risk of injury. Visible continuous lasers in Class 3R are </a:t>
            </a:r>
          </a:p>
          <a:p>
            <a:pPr>
              <a:defRPr/>
            </a:pPr>
            <a:r>
              <a:rPr lang="en-US" sz="2000" dirty="0">
                <a:latin typeface="+mn-lt"/>
              </a:rPr>
              <a:t>   limited to 5 mW. For other wavelengths and for pulsed lasers, other limits </a:t>
            </a:r>
          </a:p>
          <a:p>
            <a:pPr>
              <a:defRPr/>
            </a:pPr>
            <a:r>
              <a:rPr lang="en-US" sz="2000" dirty="0">
                <a:latin typeface="+mn-lt"/>
              </a:rPr>
              <a:t>   apply.</a:t>
            </a:r>
          </a:p>
          <a:p>
            <a:pPr>
              <a:defRPr/>
            </a:pPr>
            <a:endParaRPr lang="en-US" sz="2000" dirty="0">
              <a:latin typeface="+mn-lt"/>
            </a:endParaRPr>
          </a:p>
          <a:p>
            <a:pPr>
              <a:defRPr/>
            </a:pPr>
            <a:r>
              <a:rPr lang="en-US" b="1" dirty="0">
                <a:latin typeface="+mn-lt"/>
              </a:rPr>
              <a:t>   Class 3B- </a:t>
            </a:r>
            <a:r>
              <a:rPr lang="en-US" sz="2000" dirty="0">
                <a:latin typeface="+mn-lt"/>
              </a:rPr>
              <a:t>A Class 3B laser is hazardous if the eye is exposed directly,  </a:t>
            </a:r>
          </a:p>
          <a:p>
            <a:pPr>
              <a:defRPr/>
            </a:pPr>
            <a:r>
              <a:rPr lang="en-US" sz="2000" dirty="0">
                <a:latin typeface="+mn-lt"/>
              </a:rPr>
              <a:t>    </a:t>
            </a:r>
            <a:r>
              <a:rPr lang="en-US" sz="2000" dirty="0" smtClean="0">
                <a:latin typeface="+mn-lt"/>
              </a:rPr>
              <a:t>or reflected but </a:t>
            </a:r>
            <a:r>
              <a:rPr lang="en-US" sz="2000" dirty="0">
                <a:latin typeface="+mn-lt"/>
              </a:rPr>
              <a:t>diffuse reflections such as from paper or other matte </a:t>
            </a:r>
            <a:r>
              <a:rPr lang="en-US" sz="2000" dirty="0" smtClean="0">
                <a:latin typeface="+mn-lt"/>
              </a:rPr>
              <a:t> </a:t>
            </a:r>
          </a:p>
          <a:p>
            <a:pPr>
              <a:defRPr/>
            </a:pPr>
            <a:r>
              <a:rPr lang="en-US" sz="2000" dirty="0">
                <a:latin typeface="+mn-lt"/>
              </a:rPr>
              <a:t> </a:t>
            </a:r>
            <a:r>
              <a:rPr lang="en-US" sz="2000" dirty="0" smtClean="0">
                <a:latin typeface="+mn-lt"/>
              </a:rPr>
              <a:t>   surfaces </a:t>
            </a:r>
            <a:r>
              <a:rPr lang="en-US" sz="2000" dirty="0">
                <a:latin typeface="+mn-lt"/>
              </a:rPr>
              <a:t>are not </a:t>
            </a:r>
            <a:r>
              <a:rPr lang="en-US" sz="2000" dirty="0" smtClean="0">
                <a:latin typeface="+mn-lt"/>
              </a:rPr>
              <a:t>harmful</a:t>
            </a:r>
            <a:r>
              <a:rPr lang="en-US" sz="2000" dirty="0">
                <a:latin typeface="+mn-lt"/>
              </a:rPr>
              <a:t>. Continuous lasers in the wavelength range from </a:t>
            </a:r>
            <a:r>
              <a:rPr lang="en-US" sz="2000" dirty="0" smtClean="0">
                <a:latin typeface="+mn-lt"/>
              </a:rPr>
              <a:t>  </a:t>
            </a:r>
          </a:p>
          <a:p>
            <a:pPr>
              <a:defRPr/>
            </a:pPr>
            <a:r>
              <a:rPr lang="en-US" sz="2000" dirty="0">
                <a:latin typeface="+mn-lt"/>
              </a:rPr>
              <a:t> </a:t>
            </a:r>
            <a:r>
              <a:rPr lang="en-US" sz="2000" dirty="0" smtClean="0">
                <a:latin typeface="+mn-lt"/>
              </a:rPr>
              <a:t>   315</a:t>
            </a:r>
            <a:r>
              <a:rPr lang="en-US" sz="2000" dirty="0">
                <a:latin typeface="+mn-lt"/>
              </a:rPr>
              <a:t> nm to far </a:t>
            </a:r>
            <a:r>
              <a:rPr lang="en-US" sz="2000" dirty="0" smtClean="0">
                <a:latin typeface="+mn-lt"/>
              </a:rPr>
              <a:t>infrared </a:t>
            </a:r>
            <a:r>
              <a:rPr lang="en-US" sz="2000" dirty="0">
                <a:latin typeface="+mn-lt"/>
              </a:rPr>
              <a:t>are limited to 0.5 W. For pulsed lasers between 400 </a:t>
            </a:r>
            <a:endParaRPr lang="en-US" sz="2000" dirty="0" smtClean="0">
              <a:latin typeface="+mn-lt"/>
            </a:endParaRPr>
          </a:p>
          <a:p>
            <a:pPr>
              <a:defRPr/>
            </a:pPr>
            <a:r>
              <a:rPr lang="en-US" sz="2000" dirty="0">
                <a:latin typeface="+mn-lt"/>
              </a:rPr>
              <a:t> </a:t>
            </a:r>
            <a:r>
              <a:rPr lang="en-US" sz="2000" dirty="0" smtClean="0">
                <a:latin typeface="+mn-lt"/>
              </a:rPr>
              <a:t>   and </a:t>
            </a:r>
            <a:r>
              <a:rPr lang="en-US" sz="2000" dirty="0">
                <a:latin typeface="+mn-lt"/>
              </a:rPr>
              <a:t>700 nm, </a:t>
            </a:r>
            <a:r>
              <a:rPr lang="en-US" sz="2000" dirty="0" smtClean="0">
                <a:latin typeface="+mn-lt"/>
              </a:rPr>
              <a:t>the </a:t>
            </a:r>
            <a:r>
              <a:rPr lang="en-US" sz="2000" dirty="0">
                <a:latin typeface="+mn-lt"/>
              </a:rPr>
              <a:t>limit is 30 mW. Other limits apply to other wavelengths </a:t>
            </a:r>
            <a:r>
              <a:rPr lang="en-US" sz="2000" dirty="0" smtClean="0">
                <a:latin typeface="+mn-lt"/>
              </a:rPr>
              <a:t>  </a:t>
            </a:r>
          </a:p>
          <a:p>
            <a:pPr>
              <a:defRPr/>
            </a:pPr>
            <a:r>
              <a:rPr lang="en-US" sz="2000" dirty="0">
                <a:latin typeface="+mn-lt"/>
              </a:rPr>
              <a:t> </a:t>
            </a:r>
            <a:r>
              <a:rPr lang="en-US" sz="2000" dirty="0" smtClean="0">
                <a:latin typeface="+mn-lt"/>
              </a:rPr>
              <a:t>   and </a:t>
            </a:r>
            <a:r>
              <a:rPr lang="en-US" sz="2000" dirty="0">
                <a:latin typeface="+mn-lt"/>
              </a:rPr>
              <a:t>to ultra </a:t>
            </a:r>
            <a:r>
              <a:rPr lang="en-US" sz="2000" dirty="0" smtClean="0">
                <a:latin typeface="+mn-lt"/>
              </a:rPr>
              <a:t>short </a:t>
            </a:r>
            <a:r>
              <a:rPr lang="en-US" sz="2000" dirty="0">
                <a:latin typeface="+mn-lt"/>
              </a:rPr>
              <a:t>lasers. Protective eyewear is typically required where </a:t>
            </a:r>
            <a:endParaRPr lang="en-US" sz="2000" dirty="0" smtClean="0">
              <a:latin typeface="+mn-lt"/>
            </a:endParaRPr>
          </a:p>
          <a:p>
            <a:pPr>
              <a:defRPr/>
            </a:pPr>
            <a:r>
              <a:rPr lang="en-US" sz="2000" dirty="0">
                <a:latin typeface="+mn-lt"/>
              </a:rPr>
              <a:t> </a:t>
            </a:r>
            <a:r>
              <a:rPr lang="en-US" sz="2000" dirty="0" smtClean="0">
                <a:latin typeface="+mn-lt"/>
              </a:rPr>
              <a:t>   direct </a:t>
            </a:r>
            <a:r>
              <a:rPr lang="en-US" sz="2000" dirty="0">
                <a:latin typeface="+mn-lt"/>
              </a:rPr>
              <a:t>viewing </a:t>
            </a:r>
            <a:r>
              <a:rPr lang="en-US" sz="2000" dirty="0" smtClean="0">
                <a:latin typeface="+mn-lt"/>
              </a:rPr>
              <a:t>of </a:t>
            </a:r>
            <a:r>
              <a:rPr lang="en-US" sz="2000" dirty="0">
                <a:latin typeface="+mn-lt"/>
              </a:rPr>
              <a:t>a class 3B laser beam may occur. Class-3B lasers must </a:t>
            </a:r>
            <a:endParaRPr lang="en-US" sz="2000" dirty="0" smtClean="0">
              <a:latin typeface="+mn-lt"/>
            </a:endParaRPr>
          </a:p>
          <a:p>
            <a:pPr>
              <a:defRPr/>
            </a:pPr>
            <a:r>
              <a:rPr lang="en-US" sz="2000" dirty="0">
                <a:latin typeface="+mn-lt"/>
              </a:rPr>
              <a:t> </a:t>
            </a:r>
            <a:r>
              <a:rPr lang="en-US" sz="2000" dirty="0" smtClean="0">
                <a:latin typeface="+mn-lt"/>
              </a:rPr>
              <a:t>   be </a:t>
            </a:r>
            <a:r>
              <a:rPr lang="en-US" sz="2000" dirty="0">
                <a:latin typeface="+mn-lt"/>
              </a:rPr>
              <a:t>equipped </a:t>
            </a:r>
            <a:r>
              <a:rPr lang="en-US" sz="2000" dirty="0" smtClean="0">
                <a:latin typeface="+mn-lt"/>
              </a:rPr>
              <a:t>with </a:t>
            </a:r>
            <a:r>
              <a:rPr lang="en-US" sz="2000" dirty="0">
                <a:latin typeface="+mn-lt"/>
              </a:rPr>
              <a:t>a key switch and a safety interlock.</a:t>
            </a: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p:txBody>
      </p:sp>
      <p:sp>
        <p:nvSpPr>
          <p:cNvPr id="3" name="TextBox 2"/>
          <p:cNvSpPr txBox="1"/>
          <p:nvPr/>
        </p:nvSpPr>
        <p:spPr>
          <a:xfrm>
            <a:off x="314325" y="563563"/>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Lasers</a:t>
            </a:r>
          </a:p>
        </p:txBody>
      </p:sp>
      <p:sp>
        <p:nvSpPr>
          <p:cNvPr id="4" name="TextBox 3"/>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Lasers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ChangeArrowheads="1"/>
          </p:cNvSpPr>
          <p:nvPr/>
        </p:nvSpPr>
        <p:spPr bwMode="auto">
          <a:xfrm>
            <a:off x="533400" y="381000"/>
            <a:ext cx="8153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b="1" dirty="0"/>
          </a:p>
          <a:p>
            <a:pPr>
              <a:defRPr/>
            </a:pPr>
            <a:endParaRPr lang="en-US" b="1" dirty="0"/>
          </a:p>
          <a:p>
            <a:pPr>
              <a:defRPr/>
            </a:pPr>
            <a:r>
              <a:rPr lang="en-US" b="1" dirty="0">
                <a:latin typeface="+mn-lt"/>
              </a:rPr>
              <a:t>Class 4 </a:t>
            </a:r>
            <a:r>
              <a:rPr lang="en-US" dirty="0" smtClean="0">
                <a:latin typeface="+mn-lt"/>
              </a:rPr>
              <a:t>lasers as a result of direct, reflected, or diffuse, reflecting beams, include </a:t>
            </a:r>
            <a:r>
              <a:rPr lang="en-US" dirty="0">
                <a:latin typeface="+mn-lt"/>
              </a:rPr>
              <a:t>all lasers with beam power greater than class 3B. By definition, a class-4 laser can burn the skin, in addition to potentially devastating and permanent eye damage as a result of direct or diffuse beam viewing. These lasers may ignite combustible materials, and thus may represent a fire risk.</a:t>
            </a:r>
          </a:p>
          <a:p>
            <a:pPr>
              <a:defRPr/>
            </a:pPr>
            <a:endParaRPr lang="en-US" dirty="0">
              <a:latin typeface="+mn-lt"/>
            </a:endParaRPr>
          </a:p>
          <a:p>
            <a:pPr>
              <a:defRPr/>
            </a:pPr>
            <a:r>
              <a:rPr lang="en-US" b="1" dirty="0">
                <a:latin typeface="+mn-lt"/>
              </a:rPr>
              <a:t>Class 4 </a:t>
            </a:r>
            <a:r>
              <a:rPr lang="en-US" dirty="0">
                <a:latin typeface="+mn-lt"/>
              </a:rPr>
              <a:t>lasers must be equipped with a key switch and a safety interlock. Most industrial, scientific, military, and medical lasers are in this category.</a:t>
            </a:r>
          </a:p>
          <a:p>
            <a:pPr>
              <a:defRPr/>
            </a:pPr>
            <a:endParaRPr lang="en-US" sz="2000" dirty="0">
              <a:latin typeface="+mn-lt"/>
            </a:endParaRPr>
          </a:p>
          <a:p>
            <a:pPr>
              <a:defRPr/>
            </a:pPr>
            <a:endParaRPr lang="en-US" dirty="0"/>
          </a:p>
          <a:p>
            <a:pPr>
              <a:defRPr/>
            </a:pPr>
            <a:r>
              <a:rPr lang="en-US" sz="1200" dirty="0"/>
              <a:t>ANSI 136.1 </a:t>
            </a:r>
          </a:p>
        </p:txBody>
      </p:sp>
      <p:sp>
        <p:nvSpPr>
          <p:cNvPr id="16387"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Text Box 6"/>
          <p:cNvSpPr txBox="1">
            <a:spLocks noChangeArrowheads="1"/>
          </p:cNvSpPr>
          <p:nvPr/>
        </p:nvSpPr>
        <p:spPr bwMode="auto">
          <a:xfrm>
            <a:off x="3009900" y="731043"/>
            <a:ext cx="3306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dirty="0">
                <a:effectLst>
                  <a:outerShdw blurRad="38100" dist="38100" dir="2700000" algn="tl">
                    <a:srgbClr val="FFFFFF"/>
                  </a:outerShdw>
                </a:effectLst>
              </a:rPr>
              <a:t>Diffuse or Specular?</a:t>
            </a:r>
          </a:p>
        </p:txBody>
      </p:sp>
      <p:sp>
        <p:nvSpPr>
          <p:cNvPr id="26628" name="Text Box 7"/>
          <p:cNvSpPr txBox="1">
            <a:spLocks noChangeArrowheads="1"/>
          </p:cNvSpPr>
          <p:nvPr/>
        </p:nvSpPr>
        <p:spPr bwMode="auto">
          <a:xfrm>
            <a:off x="900113" y="22717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endParaRPr lang="en-US" sz="1600" b="1" dirty="0">
              <a:solidFill>
                <a:schemeClr val="bg1"/>
              </a:solidFill>
              <a:latin typeface="Times New Roman" pitchFamily="18" charset="0"/>
              <a:cs typeface="Arial" pitchFamily="34" charset="0"/>
            </a:endParaRPr>
          </a:p>
        </p:txBody>
      </p:sp>
      <p:pic>
        <p:nvPicPr>
          <p:cNvPr id="266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105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85" name="Text Box 9"/>
          <p:cNvSpPr txBox="1">
            <a:spLocks noChangeArrowheads="1"/>
          </p:cNvSpPr>
          <p:nvPr/>
        </p:nvSpPr>
        <p:spPr bwMode="auto">
          <a:xfrm>
            <a:off x="228600" y="4965700"/>
            <a:ext cx="9321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sz="1800" u="sng" dirty="0">
              <a:effectLst>
                <a:outerShdw blurRad="38100" dist="38100" dir="2700000" algn="tl">
                  <a:srgbClr val="FFFFFF"/>
                </a:outerShdw>
              </a:effectLst>
              <a:latin typeface="+mn-lt"/>
            </a:endParaRPr>
          </a:p>
          <a:p>
            <a:pPr>
              <a:defRPr/>
            </a:pPr>
            <a:r>
              <a:rPr lang="en-US" sz="1800" u="sng" dirty="0">
                <a:effectLst>
                  <a:outerShdw blurRad="38100" dist="38100" dir="2700000" algn="tl">
                    <a:srgbClr val="FFFFFF"/>
                  </a:outerShdw>
                </a:effectLst>
                <a:latin typeface="+mn-lt"/>
              </a:rPr>
              <a:t>Specular</a:t>
            </a:r>
            <a:r>
              <a:rPr lang="en-US" sz="1800" dirty="0">
                <a:latin typeface="+mn-lt"/>
              </a:rPr>
              <a:t> - Surface irregularities or roughness is &lt; the incident light wavelength</a:t>
            </a:r>
          </a:p>
          <a:p>
            <a:pPr>
              <a:defRPr/>
            </a:pPr>
            <a:r>
              <a:rPr lang="en-US" sz="1800" u="sng" dirty="0">
                <a:effectLst>
                  <a:outerShdw blurRad="38100" dist="38100" dir="2700000" algn="tl">
                    <a:srgbClr val="FFFFFF"/>
                  </a:outerShdw>
                </a:effectLst>
                <a:latin typeface="+mn-lt"/>
              </a:rPr>
              <a:t>Diffuse</a:t>
            </a:r>
            <a:r>
              <a:rPr lang="en-US" sz="1800" dirty="0">
                <a:latin typeface="+mn-lt"/>
              </a:rPr>
              <a:t> - Surface irregularities or roughness is &gt; the incident light wavelength</a:t>
            </a:r>
          </a:p>
        </p:txBody>
      </p:sp>
      <p:sp>
        <p:nvSpPr>
          <p:cNvPr id="26631"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extLst>
      <p:ext uri="{BB962C8B-B14F-4D97-AF65-F5344CB8AC3E}">
        <p14:creationId xmlns:p14="http://schemas.microsoft.com/office/powerpoint/2010/main" val="26388231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14500" y="18923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27651" name="Text Box 3"/>
          <p:cNvSpPr txBox="1">
            <a:spLocks noChangeArrowheads="1"/>
          </p:cNvSpPr>
          <p:nvPr/>
        </p:nvSpPr>
        <p:spPr bwMode="auto">
          <a:xfrm>
            <a:off x="762000" y="361950"/>
            <a:ext cx="68659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b="1" dirty="0">
                <a:solidFill>
                  <a:srgbClr val="000099"/>
                </a:solidFill>
                <a:latin typeface="Arial" pitchFamily="34" charset="0"/>
              </a:rPr>
              <a:t>	</a:t>
            </a:r>
            <a:r>
              <a:rPr lang="en-US" b="1" dirty="0">
                <a:latin typeface="Arial" pitchFamily="34" charset="0"/>
              </a:rPr>
              <a:t>Not all viewing conditions are the same</a:t>
            </a:r>
            <a:endParaRPr lang="en-US" sz="2800" b="1" dirty="0">
              <a:latin typeface="Arial" pitchFamily="34" charset="0"/>
            </a:endParaRPr>
          </a:p>
        </p:txBody>
      </p:sp>
      <p:grpSp>
        <p:nvGrpSpPr>
          <p:cNvPr id="27652" name="Group 31"/>
          <p:cNvGrpSpPr>
            <a:grpSpLocks/>
          </p:cNvGrpSpPr>
          <p:nvPr/>
        </p:nvGrpSpPr>
        <p:grpSpPr bwMode="auto">
          <a:xfrm>
            <a:off x="2593975" y="4302125"/>
            <a:ext cx="2165350" cy="1006475"/>
            <a:chOff x="4240" y="1396"/>
            <a:chExt cx="3530" cy="1624"/>
          </a:xfrm>
        </p:grpSpPr>
        <p:sp>
          <p:nvSpPr>
            <p:cNvPr id="27682" name="Line 32"/>
            <p:cNvSpPr>
              <a:spLocks noChangeShapeType="1"/>
            </p:cNvSpPr>
            <p:nvPr/>
          </p:nvSpPr>
          <p:spPr bwMode="auto">
            <a:xfrm>
              <a:off x="4600" y="1896"/>
              <a:ext cx="1240" cy="108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3" name="Line 33"/>
            <p:cNvSpPr>
              <a:spLocks noChangeShapeType="1"/>
            </p:cNvSpPr>
            <p:nvPr/>
          </p:nvSpPr>
          <p:spPr bwMode="auto">
            <a:xfrm>
              <a:off x="4920" y="1856"/>
              <a:ext cx="1230" cy="112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4" name="Line 34"/>
            <p:cNvSpPr>
              <a:spLocks noChangeShapeType="1"/>
            </p:cNvSpPr>
            <p:nvPr/>
          </p:nvSpPr>
          <p:spPr bwMode="auto">
            <a:xfrm flipV="1">
              <a:off x="6170" y="2226"/>
              <a:ext cx="1600" cy="72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5" name="Line 35"/>
            <p:cNvSpPr>
              <a:spLocks noChangeShapeType="1"/>
            </p:cNvSpPr>
            <p:nvPr/>
          </p:nvSpPr>
          <p:spPr bwMode="auto">
            <a:xfrm flipV="1">
              <a:off x="5830" y="1396"/>
              <a:ext cx="90" cy="15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6" name="Line 36"/>
            <p:cNvSpPr>
              <a:spLocks noChangeShapeType="1"/>
            </p:cNvSpPr>
            <p:nvPr/>
          </p:nvSpPr>
          <p:spPr bwMode="auto">
            <a:xfrm flipH="1" flipV="1">
              <a:off x="4560" y="1396"/>
              <a:ext cx="920" cy="15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7" name="Line 37"/>
            <p:cNvSpPr>
              <a:spLocks noChangeShapeType="1"/>
            </p:cNvSpPr>
            <p:nvPr/>
          </p:nvSpPr>
          <p:spPr bwMode="auto">
            <a:xfrm>
              <a:off x="4240" y="1856"/>
              <a:ext cx="1240" cy="108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8" name="Line 38"/>
            <p:cNvSpPr>
              <a:spLocks noChangeShapeType="1"/>
            </p:cNvSpPr>
            <p:nvPr/>
          </p:nvSpPr>
          <p:spPr bwMode="auto">
            <a:xfrm flipV="1">
              <a:off x="5290" y="2880"/>
              <a:ext cx="230" cy="1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89" name="Line 39"/>
            <p:cNvSpPr>
              <a:spLocks noChangeShapeType="1"/>
            </p:cNvSpPr>
            <p:nvPr/>
          </p:nvSpPr>
          <p:spPr bwMode="auto">
            <a:xfrm flipV="1">
              <a:off x="5710" y="2940"/>
              <a:ext cx="210" cy="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90" name="Line 40"/>
            <p:cNvSpPr>
              <a:spLocks noChangeShapeType="1"/>
            </p:cNvSpPr>
            <p:nvPr/>
          </p:nvSpPr>
          <p:spPr bwMode="auto">
            <a:xfrm>
              <a:off x="5920" y="2940"/>
              <a:ext cx="380" cy="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91" name="Line 41"/>
            <p:cNvSpPr>
              <a:spLocks noChangeShapeType="1"/>
            </p:cNvSpPr>
            <p:nvPr/>
          </p:nvSpPr>
          <p:spPr bwMode="auto">
            <a:xfrm>
              <a:off x="5530" y="2880"/>
              <a:ext cx="170" cy="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92" name="Line 42"/>
            <p:cNvSpPr>
              <a:spLocks noChangeShapeType="1"/>
            </p:cNvSpPr>
            <p:nvPr/>
          </p:nvSpPr>
          <p:spPr bwMode="auto">
            <a:xfrm flipV="1">
              <a:off x="6320" y="2920"/>
              <a:ext cx="360" cy="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93" name="Line 43"/>
            <p:cNvSpPr>
              <a:spLocks noChangeShapeType="1"/>
            </p:cNvSpPr>
            <p:nvPr/>
          </p:nvSpPr>
          <p:spPr bwMode="auto">
            <a:xfrm>
              <a:off x="4990" y="2950"/>
              <a:ext cx="320" cy="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7653" name="Group 49"/>
          <p:cNvGrpSpPr>
            <a:grpSpLocks/>
          </p:cNvGrpSpPr>
          <p:nvPr/>
        </p:nvGrpSpPr>
        <p:grpSpPr bwMode="auto">
          <a:xfrm>
            <a:off x="1314450" y="1427163"/>
            <a:ext cx="6067425" cy="2241550"/>
            <a:chOff x="1152" y="1199"/>
            <a:chExt cx="3822" cy="1412"/>
          </a:xfrm>
        </p:grpSpPr>
        <p:sp>
          <p:nvSpPr>
            <p:cNvPr id="27657" name="Arc 11"/>
            <p:cNvSpPr>
              <a:spLocks/>
            </p:cNvSpPr>
            <p:nvPr/>
          </p:nvSpPr>
          <p:spPr bwMode="auto">
            <a:xfrm>
              <a:off x="4192" y="1248"/>
              <a:ext cx="184" cy="864"/>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529"/>
                    <a:pt x="11929" y="43199"/>
                    <a:pt x="0" y="43200"/>
                  </a:cubicBezTo>
                </a:path>
                <a:path w="21600" h="43199"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58" name="Arc 12"/>
            <p:cNvSpPr>
              <a:spLocks/>
            </p:cNvSpPr>
            <p:nvPr/>
          </p:nvSpPr>
          <p:spPr bwMode="auto">
            <a:xfrm>
              <a:off x="4232" y="1256"/>
              <a:ext cx="184" cy="864"/>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529"/>
                    <a:pt x="11929" y="43199"/>
                    <a:pt x="0" y="43200"/>
                  </a:cubicBezTo>
                </a:path>
                <a:path w="21600" h="43199"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76200">
              <a:pattFill prst="ltHorz">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59" name="Arc 13"/>
            <p:cNvSpPr>
              <a:spLocks/>
            </p:cNvSpPr>
            <p:nvPr/>
          </p:nvSpPr>
          <p:spPr bwMode="auto">
            <a:xfrm flipH="1">
              <a:off x="2992" y="1248"/>
              <a:ext cx="184" cy="864"/>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529"/>
                    <a:pt x="11929" y="43199"/>
                    <a:pt x="0" y="43200"/>
                  </a:cubicBezTo>
                </a:path>
                <a:path w="21600" h="43199"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60" name="Arc 14"/>
            <p:cNvSpPr>
              <a:spLocks/>
            </p:cNvSpPr>
            <p:nvPr/>
          </p:nvSpPr>
          <p:spPr bwMode="auto">
            <a:xfrm flipH="1">
              <a:off x="3024" y="1256"/>
              <a:ext cx="184" cy="864"/>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529"/>
                    <a:pt x="11929" y="43199"/>
                    <a:pt x="0" y="43200"/>
                  </a:cubicBezTo>
                </a:path>
                <a:path w="21600" h="43199"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76200">
              <a:pattFill prst="ltHorz">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661" name="Line 15"/>
            <p:cNvSpPr>
              <a:spLocks noChangeShapeType="1"/>
            </p:cNvSpPr>
            <p:nvPr/>
          </p:nvSpPr>
          <p:spPr bwMode="auto">
            <a:xfrm flipV="1">
              <a:off x="2480" y="1800"/>
              <a:ext cx="528" cy="4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2" name="Line 16"/>
            <p:cNvSpPr>
              <a:spLocks noChangeShapeType="1"/>
            </p:cNvSpPr>
            <p:nvPr/>
          </p:nvSpPr>
          <p:spPr bwMode="auto">
            <a:xfrm flipH="1" flipV="1">
              <a:off x="2488" y="1352"/>
              <a:ext cx="496" cy="36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3" name="Line 17"/>
            <p:cNvSpPr>
              <a:spLocks noChangeShapeType="1"/>
            </p:cNvSpPr>
            <p:nvPr/>
          </p:nvSpPr>
          <p:spPr bwMode="auto">
            <a:xfrm flipH="1" flipV="1">
              <a:off x="2432" y="1568"/>
              <a:ext cx="552" cy="24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4" name="Line 18"/>
            <p:cNvSpPr>
              <a:spLocks noChangeShapeType="1"/>
            </p:cNvSpPr>
            <p:nvPr/>
          </p:nvSpPr>
          <p:spPr bwMode="auto">
            <a:xfrm flipV="1">
              <a:off x="3832" y="1640"/>
              <a:ext cx="528" cy="4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5" name="Line 21"/>
            <p:cNvSpPr>
              <a:spLocks noChangeShapeType="1"/>
            </p:cNvSpPr>
            <p:nvPr/>
          </p:nvSpPr>
          <p:spPr bwMode="auto">
            <a:xfrm flipV="1">
              <a:off x="2456" y="1712"/>
              <a:ext cx="528" cy="4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6" name="Line 22"/>
            <p:cNvSpPr>
              <a:spLocks noChangeShapeType="1"/>
            </p:cNvSpPr>
            <p:nvPr/>
          </p:nvSpPr>
          <p:spPr bwMode="auto">
            <a:xfrm flipV="1">
              <a:off x="3832" y="1856"/>
              <a:ext cx="528" cy="4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7" name="Line 23"/>
            <p:cNvSpPr>
              <a:spLocks noChangeShapeType="1"/>
            </p:cNvSpPr>
            <p:nvPr/>
          </p:nvSpPr>
          <p:spPr bwMode="auto">
            <a:xfrm flipH="1" flipV="1">
              <a:off x="3760" y="1448"/>
              <a:ext cx="576" cy="20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8" name="Line 24"/>
            <p:cNvSpPr>
              <a:spLocks noChangeShapeType="1"/>
            </p:cNvSpPr>
            <p:nvPr/>
          </p:nvSpPr>
          <p:spPr bwMode="auto">
            <a:xfrm flipH="1" flipV="1">
              <a:off x="3712" y="1496"/>
              <a:ext cx="632" cy="35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69" name="Line 7"/>
            <p:cNvSpPr>
              <a:spLocks noChangeShapeType="1"/>
            </p:cNvSpPr>
            <p:nvPr/>
          </p:nvSpPr>
          <p:spPr bwMode="auto">
            <a:xfrm rot="-5473433">
              <a:off x="1155" y="1751"/>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70" name="Line 8"/>
            <p:cNvSpPr>
              <a:spLocks noChangeShapeType="1"/>
            </p:cNvSpPr>
            <p:nvPr/>
          </p:nvSpPr>
          <p:spPr bwMode="auto">
            <a:xfrm rot="-5473433">
              <a:off x="1188" y="1740"/>
              <a:ext cx="1080" cy="0"/>
            </a:xfrm>
            <a:prstGeom prst="line">
              <a:avLst/>
            </a:prstGeom>
            <a:noFill/>
            <a:ln w="76200">
              <a:pattFill prst="narHorz">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671" name="Line 9"/>
            <p:cNvSpPr>
              <a:spLocks noChangeShapeType="1"/>
            </p:cNvSpPr>
            <p:nvPr/>
          </p:nvSpPr>
          <p:spPr bwMode="auto">
            <a:xfrm rot="-5473433">
              <a:off x="1204" y="1724"/>
              <a:ext cx="480" cy="48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2" name="Line 10"/>
            <p:cNvSpPr>
              <a:spLocks noChangeShapeType="1"/>
            </p:cNvSpPr>
            <p:nvPr/>
          </p:nvSpPr>
          <p:spPr bwMode="auto">
            <a:xfrm rot="16126567" flipV="1">
              <a:off x="1244" y="1396"/>
              <a:ext cx="424" cy="41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3" name="Line 19"/>
            <p:cNvSpPr>
              <a:spLocks noChangeShapeType="1"/>
            </p:cNvSpPr>
            <p:nvPr/>
          </p:nvSpPr>
          <p:spPr bwMode="auto">
            <a:xfrm rot="-5473433">
              <a:off x="1204" y="1628"/>
              <a:ext cx="480" cy="48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4" name="Line 20"/>
            <p:cNvSpPr>
              <a:spLocks noChangeShapeType="1"/>
            </p:cNvSpPr>
            <p:nvPr/>
          </p:nvSpPr>
          <p:spPr bwMode="auto">
            <a:xfrm rot="16126567" flipV="1">
              <a:off x="1261" y="1291"/>
              <a:ext cx="424" cy="41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5" name="Line 25"/>
            <p:cNvSpPr>
              <a:spLocks noChangeShapeType="1"/>
            </p:cNvSpPr>
            <p:nvPr/>
          </p:nvSpPr>
          <p:spPr bwMode="auto">
            <a:xfrm rot="-5473433">
              <a:off x="1204" y="1820"/>
              <a:ext cx="480" cy="48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6" name="Line 26"/>
            <p:cNvSpPr>
              <a:spLocks noChangeShapeType="1"/>
            </p:cNvSpPr>
            <p:nvPr/>
          </p:nvSpPr>
          <p:spPr bwMode="auto">
            <a:xfrm rot="16126567" flipV="1">
              <a:off x="1259" y="1203"/>
              <a:ext cx="424" cy="41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7" name="Line 27"/>
            <p:cNvSpPr>
              <a:spLocks noChangeShapeType="1"/>
            </p:cNvSpPr>
            <p:nvPr/>
          </p:nvSpPr>
          <p:spPr bwMode="auto">
            <a:xfrm flipV="1">
              <a:off x="2480" y="1912"/>
              <a:ext cx="528" cy="4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8" name="Line 28"/>
            <p:cNvSpPr>
              <a:spLocks noChangeShapeType="1"/>
            </p:cNvSpPr>
            <p:nvPr/>
          </p:nvSpPr>
          <p:spPr bwMode="auto">
            <a:xfrm flipH="1" flipV="1">
              <a:off x="2392" y="1776"/>
              <a:ext cx="616" cy="14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79" name="Line 29"/>
            <p:cNvSpPr>
              <a:spLocks noChangeShapeType="1"/>
            </p:cNvSpPr>
            <p:nvPr/>
          </p:nvSpPr>
          <p:spPr bwMode="auto">
            <a:xfrm flipV="1">
              <a:off x="3824" y="1744"/>
              <a:ext cx="528" cy="42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0" name="Line 30"/>
            <p:cNvSpPr>
              <a:spLocks noChangeShapeType="1"/>
            </p:cNvSpPr>
            <p:nvPr/>
          </p:nvSpPr>
          <p:spPr bwMode="auto">
            <a:xfrm flipH="1" flipV="1">
              <a:off x="3720" y="1472"/>
              <a:ext cx="648" cy="28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7681" name="Text Box 44"/>
            <p:cNvSpPr txBox="1">
              <a:spLocks noChangeArrowheads="1"/>
            </p:cNvSpPr>
            <p:nvPr/>
          </p:nvSpPr>
          <p:spPr bwMode="auto">
            <a:xfrm>
              <a:off x="1152" y="2399"/>
              <a:ext cx="38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sz="1600" b="1" dirty="0">
                  <a:latin typeface="Arial" pitchFamily="34" charset="0"/>
                </a:rPr>
                <a:t>Specular reflection            Convex reflector       Concave reflector </a:t>
              </a:r>
            </a:p>
          </p:txBody>
        </p:sp>
      </p:grpSp>
      <p:sp>
        <p:nvSpPr>
          <p:cNvPr id="27654" name="Text Box 45"/>
          <p:cNvSpPr txBox="1">
            <a:spLocks noChangeArrowheads="1"/>
          </p:cNvSpPr>
          <p:nvPr/>
        </p:nvSpPr>
        <p:spPr bwMode="auto">
          <a:xfrm>
            <a:off x="2776538" y="5545138"/>
            <a:ext cx="1697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sz="1600" b="1" dirty="0">
                <a:latin typeface="Arial" pitchFamily="34" charset="0"/>
              </a:rPr>
              <a:t>Diffuse reflection</a:t>
            </a:r>
            <a:endParaRPr lang="en-US" sz="1600" b="1" dirty="0">
              <a:latin typeface="Times New Roman" pitchFamily="18" charset="0"/>
            </a:endParaRPr>
          </a:p>
        </p:txBody>
      </p:sp>
      <p:sp>
        <p:nvSpPr>
          <p:cNvPr id="27655" name="Text Box 46"/>
          <p:cNvSpPr txBox="1">
            <a:spLocks noChangeArrowheads="1"/>
          </p:cNvSpPr>
          <p:nvPr/>
        </p:nvSpPr>
        <p:spPr bwMode="auto">
          <a:xfrm>
            <a:off x="5842000" y="4816475"/>
            <a:ext cx="2692400" cy="1016000"/>
          </a:xfrm>
          <a:prstGeom prst="rect">
            <a:avLst/>
          </a:prstGeom>
          <a:noFill/>
          <a:ln w="952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sz="1200" b="1" dirty="0">
                <a:latin typeface="Arial" pitchFamily="34" charset="0"/>
              </a:rPr>
              <a:t>Whether a reflection is specular or diffuse for a given surface depends on the laser wavelength. “Smooth” is relative to the laser wavelength</a:t>
            </a:r>
            <a:r>
              <a:rPr lang="en-US" sz="1200" b="1" dirty="0">
                <a:latin typeface="Times New Roman" pitchFamily="18" charset="0"/>
              </a:rPr>
              <a:t>.</a:t>
            </a:r>
          </a:p>
        </p:txBody>
      </p:sp>
      <p:sp>
        <p:nvSpPr>
          <p:cNvPr id="27656"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extLst>
      <p:ext uri="{BB962C8B-B14F-4D97-AF65-F5344CB8AC3E}">
        <p14:creationId xmlns:p14="http://schemas.microsoft.com/office/powerpoint/2010/main" val="122069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1219200" y="212725"/>
            <a:ext cx="6858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dirty="0">
                <a:effectLst>
                  <a:outerShdw blurRad="38100" dist="38100" dir="2700000" algn="tl">
                    <a:srgbClr val="FFFFFF"/>
                  </a:outerShdw>
                </a:effectLst>
                <a:latin typeface="+mn-lt"/>
              </a:rPr>
              <a:t>Laser Components</a:t>
            </a:r>
          </a:p>
        </p:txBody>
      </p:sp>
      <p:sp>
        <p:nvSpPr>
          <p:cNvPr id="143365" name="Text Box 5"/>
          <p:cNvSpPr txBox="1">
            <a:spLocks noChangeArrowheads="1"/>
          </p:cNvSpPr>
          <p:nvPr/>
        </p:nvSpPr>
        <p:spPr bwMode="auto">
          <a:xfrm>
            <a:off x="533400" y="3733800"/>
            <a:ext cx="38100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C3300"/>
              </a:buClr>
              <a:buFont typeface="Monotype Sorts" pitchFamily="2" charset="2"/>
              <a:buNone/>
              <a:defRPr/>
            </a:pPr>
            <a:r>
              <a:rPr lang="en-US" sz="1400" b="1" u="sng" dirty="0" smtClean="0">
                <a:latin typeface="+mn-lt"/>
              </a:rPr>
              <a:t>Optical Resonator</a:t>
            </a:r>
            <a:endParaRPr lang="en-US" sz="1400" b="1" dirty="0" smtClean="0">
              <a:latin typeface="+mn-lt"/>
            </a:endParaRPr>
          </a:p>
          <a:p>
            <a:pPr marL="285750" indent="-285750" eaLnBrk="1" hangingPunct="1">
              <a:buClr>
                <a:srgbClr val="CC3300"/>
              </a:buClr>
              <a:buSzPct val="65000"/>
              <a:buFont typeface="Wingdings" pitchFamily="2" charset="2"/>
              <a:buChar char="§"/>
              <a:defRPr/>
            </a:pPr>
            <a:r>
              <a:rPr lang="en-US" sz="1400" dirty="0" smtClean="0">
                <a:latin typeface="+mn-lt"/>
              </a:rPr>
              <a:t>Mirror</a:t>
            </a:r>
          </a:p>
          <a:p>
            <a:pPr marL="285750" indent="-285750" eaLnBrk="1" hangingPunct="1">
              <a:buClr>
                <a:srgbClr val="CC3300"/>
              </a:buClr>
              <a:buSzPct val="65000"/>
              <a:buFont typeface="Wingdings" pitchFamily="2" charset="2"/>
              <a:buChar char="§"/>
              <a:defRPr/>
            </a:pPr>
            <a:r>
              <a:rPr lang="en-US" sz="1400" dirty="0" smtClean="0">
                <a:latin typeface="+mn-lt"/>
              </a:rPr>
              <a:t>Partially reflective mirror </a:t>
            </a:r>
          </a:p>
        </p:txBody>
      </p:sp>
      <p:graphicFrame>
        <p:nvGraphicFramePr>
          <p:cNvPr id="143368" name="Object 8"/>
          <p:cNvGraphicFramePr>
            <a:graphicFrameLocks noChangeAspect="1"/>
          </p:cNvGraphicFramePr>
          <p:nvPr/>
        </p:nvGraphicFramePr>
        <p:xfrm>
          <a:off x="4192588" y="1219200"/>
          <a:ext cx="4725987" cy="2559050"/>
        </p:xfrm>
        <a:graphic>
          <a:graphicData uri="http://schemas.openxmlformats.org/presentationml/2006/ole">
            <mc:AlternateContent xmlns:mc="http://schemas.openxmlformats.org/markup-compatibility/2006">
              <mc:Choice xmlns:v="urn:schemas-microsoft-com:vml" Requires="v">
                <p:oleObj spid="_x0000_s17714" name="Bitmap Image" r:id="rId5" imgW="4009524" imgH="2172003" progId="Paint.Picture">
                  <p:embed/>
                </p:oleObj>
              </mc:Choice>
              <mc:Fallback>
                <p:oleObj name="Bitmap Image" r:id="rId5" imgW="4009524" imgH="2172003"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588" y="1219200"/>
                        <a:ext cx="4725987"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69" name="Text Box 9"/>
          <p:cNvSpPr txBox="1">
            <a:spLocks noChangeArrowheads="1"/>
          </p:cNvSpPr>
          <p:nvPr/>
        </p:nvSpPr>
        <p:spPr bwMode="auto">
          <a:xfrm>
            <a:off x="533400" y="909638"/>
            <a:ext cx="35782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400" b="1" u="sng" dirty="0" smtClean="0">
                <a:latin typeface="+mn-lt"/>
              </a:rPr>
              <a:t>Active Medium</a:t>
            </a:r>
            <a:r>
              <a:rPr lang="en-US" sz="1400" b="1" u="sng" dirty="0" smtClean="0">
                <a:solidFill>
                  <a:schemeClr val="bg1"/>
                </a:solidFill>
                <a:latin typeface="+mn-lt"/>
              </a:rPr>
              <a:t> </a:t>
            </a:r>
          </a:p>
          <a:p>
            <a:pPr marL="285750" indent="-285750" eaLnBrk="1" hangingPunct="1">
              <a:buClr>
                <a:srgbClr val="CC3300"/>
              </a:buClr>
              <a:buSzPct val="65000"/>
              <a:buFont typeface="Wingdings" pitchFamily="2" charset="2"/>
              <a:buChar char="§"/>
              <a:defRPr/>
            </a:pPr>
            <a:r>
              <a:rPr lang="en-US" sz="1400" dirty="0" smtClean="0">
                <a:latin typeface="+mn-lt"/>
              </a:rPr>
              <a:t>Solid State-operate in pulsed or CW mode</a:t>
            </a:r>
          </a:p>
          <a:p>
            <a:pPr marL="285750" indent="-285750" eaLnBrk="1" hangingPunct="1">
              <a:buClr>
                <a:srgbClr val="CC3300"/>
              </a:buClr>
              <a:buSzPct val="65000"/>
              <a:buFont typeface="Wingdings" pitchFamily="2" charset="2"/>
              <a:buChar char="§"/>
              <a:defRPr/>
            </a:pPr>
            <a:r>
              <a:rPr lang="en-US" sz="1400" dirty="0" smtClean="0">
                <a:latin typeface="+mn-lt"/>
              </a:rPr>
              <a:t>Semiconductor</a:t>
            </a:r>
          </a:p>
          <a:p>
            <a:pPr marL="285750" indent="-285750" eaLnBrk="1" hangingPunct="1">
              <a:buClr>
                <a:srgbClr val="CC3300"/>
              </a:buClr>
              <a:buSzPct val="65000"/>
              <a:buFont typeface="Wingdings" pitchFamily="2" charset="2"/>
              <a:buChar char="§"/>
              <a:defRPr/>
            </a:pPr>
            <a:r>
              <a:rPr lang="en-US" sz="1400" dirty="0" smtClean="0">
                <a:latin typeface="+mn-lt"/>
              </a:rPr>
              <a:t>Gas - CW Co2, Argon, HeNe, Excimer</a:t>
            </a:r>
          </a:p>
          <a:p>
            <a:pPr marL="285750" indent="-285750" eaLnBrk="1" hangingPunct="1">
              <a:buClr>
                <a:srgbClr val="CC3300"/>
              </a:buClr>
              <a:buSzPct val="65000"/>
              <a:buFont typeface="Wingdings" pitchFamily="2" charset="2"/>
              <a:buChar char="§"/>
              <a:defRPr/>
            </a:pPr>
            <a:r>
              <a:rPr lang="en-US" sz="1400" dirty="0" smtClean="0">
                <a:latin typeface="+mn-lt"/>
              </a:rPr>
              <a:t>Liquid (dye)  (CW or pulsed)</a:t>
            </a:r>
            <a:endParaRPr lang="en-US" sz="1400" b="1" dirty="0" smtClean="0">
              <a:latin typeface="+mn-lt"/>
            </a:endParaRPr>
          </a:p>
        </p:txBody>
      </p:sp>
      <p:sp>
        <p:nvSpPr>
          <p:cNvPr id="143370" name="Text Box 10"/>
          <p:cNvSpPr txBox="1">
            <a:spLocks noChangeArrowheads="1"/>
          </p:cNvSpPr>
          <p:nvPr/>
        </p:nvSpPr>
        <p:spPr bwMode="auto">
          <a:xfrm>
            <a:off x="533400" y="2533650"/>
            <a:ext cx="27003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CC3300"/>
              </a:buClr>
              <a:buFont typeface="Monotype Sorts" pitchFamily="2" charset="2"/>
              <a:buNone/>
              <a:defRPr/>
            </a:pPr>
            <a:r>
              <a:rPr lang="en-US" sz="1400" b="1" u="sng" dirty="0" smtClean="0">
                <a:latin typeface="+mn-lt"/>
              </a:rPr>
              <a:t>Excitation Mechanism </a:t>
            </a:r>
            <a:r>
              <a:rPr lang="en-US" sz="1400" u="sng" dirty="0" smtClean="0">
                <a:solidFill>
                  <a:schemeClr val="bg1"/>
                </a:solidFill>
                <a:latin typeface="+mn-lt"/>
              </a:rPr>
              <a:t>(Pump)</a:t>
            </a:r>
          </a:p>
          <a:p>
            <a:pPr marL="285750" indent="-285750" eaLnBrk="1" hangingPunct="1">
              <a:buClr>
                <a:srgbClr val="CC3300"/>
              </a:buClr>
              <a:buSzPct val="65000"/>
              <a:buFont typeface="Wingdings" pitchFamily="2" charset="2"/>
              <a:buChar char="§"/>
              <a:defRPr/>
            </a:pPr>
            <a:r>
              <a:rPr lang="en-US" sz="1400" dirty="0" smtClean="0">
                <a:latin typeface="+mn-lt"/>
              </a:rPr>
              <a:t>Optical</a:t>
            </a:r>
          </a:p>
          <a:p>
            <a:pPr marL="285750" indent="-285750" eaLnBrk="1" hangingPunct="1">
              <a:buClr>
                <a:srgbClr val="CC3300"/>
              </a:buClr>
              <a:buSzPct val="65000"/>
              <a:buFont typeface="Wingdings" pitchFamily="2" charset="2"/>
              <a:buChar char="§"/>
              <a:defRPr/>
            </a:pPr>
            <a:r>
              <a:rPr lang="en-US" sz="1400" dirty="0" smtClean="0">
                <a:latin typeface="+mn-lt"/>
              </a:rPr>
              <a:t>Electrical </a:t>
            </a:r>
          </a:p>
          <a:p>
            <a:pPr marL="285750" indent="-285750" eaLnBrk="1" hangingPunct="1">
              <a:buClr>
                <a:srgbClr val="CC3300"/>
              </a:buClr>
              <a:buSzPct val="65000"/>
              <a:buFont typeface="Wingdings" pitchFamily="2" charset="2"/>
              <a:buChar char="§"/>
              <a:defRPr/>
            </a:pPr>
            <a:r>
              <a:rPr lang="en-US" sz="1400" dirty="0" smtClean="0">
                <a:latin typeface="+mn-lt"/>
              </a:rPr>
              <a:t>Chemical</a:t>
            </a:r>
          </a:p>
          <a:p>
            <a:pPr eaLnBrk="1" hangingPunct="1">
              <a:buSzPct val="60000"/>
              <a:buFont typeface="Wingdings" pitchFamily="2" charset="2"/>
              <a:buChar char="Ø"/>
              <a:defRPr/>
            </a:pPr>
            <a:endParaRPr lang="en-US" sz="1600" b="1" dirty="0" smtClean="0">
              <a:latin typeface="Times New Roman" pitchFamily="18" charset="0"/>
            </a:endParaRPr>
          </a:p>
        </p:txBody>
      </p:sp>
      <p:graphicFrame>
        <p:nvGraphicFramePr>
          <p:cNvPr id="143371" name="Object 11"/>
          <p:cNvGraphicFramePr>
            <a:graphicFrameLocks noChangeAspect="1"/>
          </p:cNvGraphicFramePr>
          <p:nvPr/>
        </p:nvGraphicFramePr>
        <p:xfrm>
          <a:off x="4270375" y="4114800"/>
          <a:ext cx="1862138" cy="1598613"/>
        </p:xfrm>
        <a:graphic>
          <a:graphicData uri="http://schemas.openxmlformats.org/presentationml/2006/ole">
            <mc:AlternateContent xmlns:mc="http://schemas.openxmlformats.org/markup-compatibility/2006">
              <mc:Choice xmlns:v="urn:schemas-microsoft-com:vml" Requires="v">
                <p:oleObj spid="_x0000_s17715" name="Photo Editor Photo" r:id="rId7" imgW="2352381" imgH="2019048" progId="MSPhotoEd.3">
                  <p:embed/>
                </p:oleObj>
              </mc:Choice>
              <mc:Fallback>
                <p:oleObj name="Photo Editor Photo" r:id="rId7" imgW="2352381" imgH="2019048" progId="MSPhotoEd.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375" y="4114800"/>
                        <a:ext cx="1862138"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72" name="Object 12"/>
          <p:cNvGraphicFramePr>
            <a:graphicFrameLocks noChangeAspect="1"/>
          </p:cNvGraphicFramePr>
          <p:nvPr/>
        </p:nvGraphicFramePr>
        <p:xfrm>
          <a:off x="4191000" y="4075113"/>
          <a:ext cx="4718050" cy="2301875"/>
        </p:xfrm>
        <a:graphic>
          <a:graphicData uri="http://schemas.openxmlformats.org/presentationml/2006/ole">
            <mc:AlternateContent xmlns:mc="http://schemas.openxmlformats.org/markup-compatibility/2006">
              <mc:Choice xmlns:v="urn:schemas-microsoft-com:vml" Requires="v">
                <p:oleObj spid="_x0000_s17716" name="Bitmap Image" r:id="rId9" imgW="4095238" imgH="1980952" progId="Paint.Picture">
                  <p:embed/>
                </p:oleObj>
              </mc:Choice>
              <mc:Fallback>
                <p:oleObj name="Bitmap Image" r:id="rId9" imgW="4095238" imgH="1980952" progId="Paint.Picture">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075113"/>
                        <a:ext cx="471805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5"/>
          <p:cNvSpPr txBox="1">
            <a:spLocks noChangeArrowheads="1"/>
          </p:cNvSpPr>
          <p:nvPr/>
        </p:nvSpPr>
        <p:spPr bwMode="auto">
          <a:xfrm>
            <a:off x="508000" y="4572000"/>
            <a:ext cx="3810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buClr>
                <a:srgbClr val="FF0000"/>
              </a:buClr>
              <a:buSzPct val="80000"/>
              <a:defRPr/>
            </a:pPr>
            <a:r>
              <a:rPr lang="en-US" sz="1400" b="1" u="sng" dirty="0" smtClean="0">
                <a:latin typeface="+mn-lt"/>
              </a:rPr>
              <a:t> Semiconductor (Diode)</a:t>
            </a:r>
          </a:p>
          <a:p>
            <a:pPr eaLnBrk="1" hangingPunct="1">
              <a:buClr>
                <a:srgbClr val="FF0000"/>
              </a:buClr>
              <a:buSzPct val="80000"/>
              <a:buFont typeface="Wingdings" pitchFamily="2" charset="2"/>
              <a:buChar char="§"/>
              <a:defRPr/>
            </a:pPr>
            <a:r>
              <a:rPr lang="en-US" sz="1400" u="sng" dirty="0" smtClean="0">
                <a:latin typeface="+mn-lt"/>
              </a:rPr>
              <a:t>GaAlAs- 750-950mm range</a:t>
            </a:r>
          </a:p>
          <a:p>
            <a:pPr eaLnBrk="1" hangingPunct="1">
              <a:buClr>
                <a:srgbClr val="FF0000"/>
              </a:buClr>
              <a:buSzPct val="80000"/>
              <a:buFont typeface="Wingdings" pitchFamily="2" charset="2"/>
              <a:buChar char="§"/>
              <a:defRPr/>
            </a:pPr>
            <a:r>
              <a:rPr lang="en-US" sz="1400" u="sng" dirty="0" smtClean="0">
                <a:latin typeface="+mn-lt"/>
              </a:rPr>
              <a:t>InGaAsP (Indium Phosphate 1100-1650 nm</a:t>
            </a:r>
            <a:endParaRPr lang="en-US" sz="1400" dirty="0" smtClean="0">
              <a:latin typeface="+mn-lt"/>
            </a:endParaRPr>
          </a:p>
        </p:txBody>
      </p:sp>
      <p:sp>
        <p:nvSpPr>
          <p:cNvPr id="10" name="TextBox 9"/>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Laser Systems</a:t>
            </a:r>
            <a:r>
              <a:rPr lang="en-US" sz="1200" dirty="0">
                <a:solidFill>
                  <a:schemeClr val="bg1"/>
                </a:solidFill>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9"/>
                                        </p:tgtEl>
                                        <p:attrNameLst>
                                          <p:attrName>style.visibility</p:attrName>
                                        </p:attrNameLst>
                                      </p:cBhvr>
                                      <p:to>
                                        <p:strVal val="visible"/>
                                      </p:to>
                                    </p:set>
                                    <p:anim calcmode="lin" valueType="num">
                                      <p:cBhvr additive="base">
                                        <p:cTn id="7" dur="500" fill="hold"/>
                                        <p:tgtEl>
                                          <p:spTgt spid="143369"/>
                                        </p:tgtEl>
                                        <p:attrNameLst>
                                          <p:attrName>ppt_x</p:attrName>
                                        </p:attrNameLst>
                                      </p:cBhvr>
                                      <p:tavLst>
                                        <p:tav tm="0">
                                          <p:val>
                                            <p:strVal val="0-#ppt_w/2"/>
                                          </p:val>
                                        </p:tav>
                                        <p:tav tm="100000">
                                          <p:val>
                                            <p:strVal val="#ppt_x"/>
                                          </p:val>
                                        </p:tav>
                                      </p:tavLst>
                                    </p:anim>
                                    <p:anim calcmode="lin" valueType="num">
                                      <p:cBhvr additive="base">
                                        <p:cTn id="8" dur="500" fill="hold"/>
                                        <p:tgtEl>
                                          <p:spTgt spid="1433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2000"/>
                                  </p:stCondLst>
                                  <p:childTnLst>
                                    <p:set>
                                      <p:cBhvr>
                                        <p:cTn id="11" dur="1" fill="hold">
                                          <p:stCondLst>
                                            <p:cond delay="0"/>
                                          </p:stCondLst>
                                        </p:cTn>
                                        <p:tgtEl>
                                          <p:spTgt spid="143368"/>
                                        </p:tgtEl>
                                        <p:attrNameLst>
                                          <p:attrName>style.visibility</p:attrName>
                                        </p:attrNameLst>
                                      </p:cBhvr>
                                      <p:to>
                                        <p:strVal val="visible"/>
                                      </p:to>
                                    </p:set>
                                    <p:anim calcmode="lin" valueType="num">
                                      <p:cBhvr additive="base">
                                        <p:cTn id="12" dur="500" fill="hold"/>
                                        <p:tgtEl>
                                          <p:spTgt spid="143368"/>
                                        </p:tgtEl>
                                        <p:attrNameLst>
                                          <p:attrName>ppt_x</p:attrName>
                                        </p:attrNameLst>
                                      </p:cBhvr>
                                      <p:tavLst>
                                        <p:tav tm="0">
                                          <p:val>
                                            <p:strVal val="0-#ppt_w/2"/>
                                          </p:val>
                                        </p:tav>
                                        <p:tav tm="100000">
                                          <p:val>
                                            <p:strVal val="#ppt_x"/>
                                          </p:val>
                                        </p:tav>
                                      </p:tavLst>
                                    </p:anim>
                                    <p:anim calcmode="lin" valueType="num">
                                      <p:cBhvr additive="base">
                                        <p:cTn id="13" dur="500" fill="hold"/>
                                        <p:tgtEl>
                                          <p:spTgt spid="14336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370"/>
                                        </p:tgtEl>
                                        <p:attrNameLst>
                                          <p:attrName>style.visibility</p:attrName>
                                        </p:attrNameLst>
                                      </p:cBhvr>
                                      <p:to>
                                        <p:strVal val="visible"/>
                                      </p:to>
                                    </p:set>
                                    <p:anim calcmode="lin" valueType="num">
                                      <p:cBhvr additive="base">
                                        <p:cTn id="18" dur="500" fill="hold"/>
                                        <p:tgtEl>
                                          <p:spTgt spid="143370"/>
                                        </p:tgtEl>
                                        <p:attrNameLst>
                                          <p:attrName>ppt_x</p:attrName>
                                        </p:attrNameLst>
                                      </p:cBhvr>
                                      <p:tavLst>
                                        <p:tav tm="0">
                                          <p:val>
                                            <p:strVal val="0-#ppt_w/2"/>
                                          </p:val>
                                        </p:tav>
                                        <p:tav tm="100000">
                                          <p:val>
                                            <p:strVal val="#ppt_x"/>
                                          </p:val>
                                        </p:tav>
                                      </p:tavLst>
                                    </p:anim>
                                    <p:anim calcmode="lin" valueType="num">
                                      <p:cBhvr additive="base">
                                        <p:cTn id="19" dur="500" fill="hold"/>
                                        <p:tgtEl>
                                          <p:spTgt spid="14337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43371"/>
                                        </p:tgtEl>
                                        <p:attrNameLst>
                                          <p:attrName>style.visibility</p:attrName>
                                        </p:attrNameLst>
                                      </p:cBhvr>
                                      <p:to>
                                        <p:strVal val="visible"/>
                                      </p:to>
                                    </p:set>
                                    <p:anim calcmode="lin" valueType="num">
                                      <p:cBhvr additive="base">
                                        <p:cTn id="24" dur="500" fill="hold"/>
                                        <p:tgtEl>
                                          <p:spTgt spid="143371"/>
                                        </p:tgtEl>
                                        <p:attrNameLst>
                                          <p:attrName>ppt_x</p:attrName>
                                        </p:attrNameLst>
                                      </p:cBhvr>
                                      <p:tavLst>
                                        <p:tav tm="0">
                                          <p:val>
                                            <p:strVal val="0-#ppt_w/2"/>
                                          </p:val>
                                        </p:tav>
                                        <p:tav tm="100000">
                                          <p:val>
                                            <p:strVal val="#ppt_x"/>
                                          </p:val>
                                        </p:tav>
                                      </p:tavLst>
                                    </p:anim>
                                    <p:anim calcmode="lin" valueType="num">
                                      <p:cBhvr additive="base">
                                        <p:cTn id="25" dur="500" fill="hold"/>
                                        <p:tgtEl>
                                          <p:spTgt spid="1433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humping[1].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43372"/>
                                        </p:tgtEl>
                                        <p:attrNameLst>
                                          <p:attrName>style.visibility</p:attrName>
                                        </p:attrNameLst>
                                      </p:cBhvr>
                                      <p:to>
                                        <p:strVal val="visible"/>
                                      </p:to>
                                    </p:set>
                                    <p:anim calcmode="lin" valueType="num">
                                      <p:cBhvr additive="base">
                                        <p:cTn id="30" dur="500" fill="hold"/>
                                        <p:tgtEl>
                                          <p:spTgt spid="143372"/>
                                        </p:tgtEl>
                                        <p:attrNameLst>
                                          <p:attrName>ppt_x</p:attrName>
                                        </p:attrNameLst>
                                      </p:cBhvr>
                                      <p:tavLst>
                                        <p:tav tm="0">
                                          <p:val>
                                            <p:strVal val="0-#ppt_w/2"/>
                                          </p:val>
                                        </p:tav>
                                        <p:tav tm="100000">
                                          <p:val>
                                            <p:strVal val="#ppt_x"/>
                                          </p:val>
                                        </p:tav>
                                      </p:tavLst>
                                    </p:anim>
                                    <p:anim calcmode="lin" valueType="num">
                                      <p:cBhvr additive="base">
                                        <p:cTn id="31" dur="500" fill="hold"/>
                                        <p:tgtEl>
                                          <p:spTgt spid="14337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3365"/>
                                        </p:tgtEl>
                                        <p:attrNameLst>
                                          <p:attrName>style.visibility</p:attrName>
                                        </p:attrNameLst>
                                      </p:cBhvr>
                                      <p:to>
                                        <p:strVal val="visible"/>
                                      </p:to>
                                    </p:set>
                                    <p:anim calcmode="lin" valueType="num">
                                      <p:cBhvr additive="base">
                                        <p:cTn id="36" dur="500" fill="hold"/>
                                        <p:tgtEl>
                                          <p:spTgt spid="143365"/>
                                        </p:tgtEl>
                                        <p:attrNameLst>
                                          <p:attrName>ppt_x</p:attrName>
                                        </p:attrNameLst>
                                      </p:cBhvr>
                                      <p:tavLst>
                                        <p:tav tm="0">
                                          <p:val>
                                            <p:strVal val="0-#ppt_w/2"/>
                                          </p:val>
                                        </p:tav>
                                        <p:tav tm="100000">
                                          <p:val>
                                            <p:strVal val="#ppt_x"/>
                                          </p:val>
                                        </p:tav>
                                      </p:tavLst>
                                    </p:anim>
                                    <p:anim calcmode="lin" valueType="num">
                                      <p:cBhvr additive="base">
                                        <p:cTn id="37"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utoUpdateAnimBg="0"/>
      <p:bldP spid="143369" grpId="0" autoUpdateAnimBg="0"/>
      <p:bldP spid="143370" grpId="0"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143000" y="457200"/>
            <a:ext cx="5759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FFFFFF"/>
                  </a:outerShdw>
                </a:effectLst>
              </a:rPr>
              <a:t>                </a:t>
            </a:r>
            <a:r>
              <a:rPr lang="en-US" b="1" dirty="0">
                <a:effectLst>
                  <a:outerShdw blurRad="38100" dist="38100" dir="2700000" algn="tl">
                    <a:srgbClr val="FFFFFF"/>
                  </a:outerShdw>
                </a:effectLst>
                <a:latin typeface="+mn-lt"/>
              </a:rPr>
              <a:t>Characteristics of Laser Light</a:t>
            </a:r>
          </a:p>
        </p:txBody>
      </p:sp>
      <p:sp>
        <p:nvSpPr>
          <p:cNvPr id="139267" name="Text Box 3"/>
          <p:cNvSpPr txBox="1">
            <a:spLocks noChangeArrowheads="1"/>
          </p:cNvSpPr>
          <p:nvPr/>
        </p:nvSpPr>
        <p:spPr bwMode="auto">
          <a:xfrm>
            <a:off x="685800" y="1447800"/>
            <a:ext cx="75438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Clr>
                <a:srgbClr val="CC3300"/>
              </a:buClr>
              <a:buSzPct val="80000"/>
              <a:buFont typeface="Wingdings" pitchFamily="2" charset="2"/>
              <a:buChar char="§"/>
              <a:defRPr/>
            </a:pPr>
            <a:r>
              <a:rPr lang="en-US" sz="2000" b="1" dirty="0" smtClean="0">
                <a:latin typeface="+mn-lt"/>
              </a:rPr>
              <a:t>Monochromatic</a:t>
            </a:r>
            <a:r>
              <a:rPr lang="en-US" sz="2000" dirty="0" smtClean="0">
                <a:latin typeface="+mn-lt"/>
              </a:rPr>
              <a:t> - all light produced by the laser is of one wavelength or color. Exceptions included multiline gas lasers </a:t>
            </a:r>
          </a:p>
          <a:p>
            <a:pPr eaLnBrk="1" hangingPunct="1">
              <a:buClr>
                <a:srgbClr val="CC3300"/>
              </a:buClr>
              <a:buSzPct val="80000"/>
              <a:defRPr/>
            </a:pPr>
            <a:r>
              <a:rPr lang="en-US" sz="2000" dirty="0">
                <a:latin typeface="+mn-lt"/>
              </a:rPr>
              <a:t> </a:t>
            </a:r>
            <a:r>
              <a:rPr lang="en-US" sz="2000" dirty="0" smtClean="0">
                <a:latin typeface="+mn-lt"/>
              </a:rPr>
              <a:t>    and new white-light lasers.     </a:t>
            </a:r>
          </a:p>
          <a:p>
            <a:pPr eaLnBrk="1" hangingPunct="1">
              <a:buClr>
                <a:srgbClr val="CC3300"/>
              </a:buClr>
              <a:buSzPct val="80000"/>
              <a:defRPr/>
            </a:pPr>
            <a:r>
              <a:rPr lang="en-US" sz="2000" dirty="0" smtClean="0">
                <a:latin typeface="+mn-lt"/>
              </a:rPr>
              <a:t>      ex. Nd:YAG (532,1064nm)</a:t>
            </a:r>
          </a:p>
          <a:p>
            <a:pPr marL="342900" indent="-342900" eaLnBrk="1" hangingPunct="1">
              <a:buClr>
                <a:srgbClr val="CC3300"/>
              </a:buClr>
              <a:buSzPct val="80000"/>
              <a:buFont typeface="Wingdings" pitchFamily="2" charset="2"/>
              <a:buChar char="§"/>
              <a:defRPr/>
            </a:pPr>
            <a:endParaRPr lang="en-US" sz="2000" dirty="0" smtClean="0">
              <a:latin typeface="+mn-lt"/>
            </a:endParaRPr>
          </a:p>
          <a:p>
            <a:pPr marL="342900" indent="-342900" eaLnBrk="1" hangingPunct="1">
              <a:buClr>
                <a:srgbClr val="CC3300"/>
              </a:buClr>
              <a:buSzPct val="80000"/>
              <a:buFont typeface="Wingdings" pitchFamily="2" charset="2"/>
              <a:buChar char="§"/>
              <a:defRPr/>
            </a:pPr>
            <a:r>
              <a:rPr lang="en-US" sz="2000" b="1" dirty="0" smtClean="0">
                <a:latin typeface="+mn-lt"/>
              </a:rPr>
              <a:t>Directional</a:t>
            </a:r>
            <a:r>
              <a:rPr lang="en-US" sz="2000" dirty="0" smtClean="0">
                <a:latin typeface="+mn-lt"/>
              </a:rPr>
              <a:t> - collimated (divergence~1mRad) photons (stimulated) traveling in the same direction</a:t>
            </a:r>
          </a:p>
          <a:p>
            <a:pPr marL="342900" indent="-342900" eaLnBrk="1" hangingPunct="1">
              <a:buClr>
                <a:srgbClr val="CC3300"/>
              </a:buClr>
              <a:buSzPct val="80000"/>
              <a:buFont typeface="Wingdings" pitchFamily="2" charset="2"/>
              <a:buChar char="§"/>
              <a:defRPr/>
            </a:pPr>
            <a:endParaRPr lang="en-US" sz="2000" dirty="0" smtClean="0">
              <a:latin typeface="+mn-lt"/>
            </a:endParaRPr>
          </a:p>
          <a:p>
            <a:pPr marL="342900" indent="-342900" eaLnBrk="1" hangingPunct="1">
              <a:buClr>
                <a:srgbClr val="CC3300"/>
              </a:buClr>
              <a:buSzPct val="80000"/>
              <a:buFont typeface="Wingdings" pitchFamily="2" charset="2"/>
              <a:buChar char="§"/>
              <a:defRPr/>
            </a:pPr>
            <a:r>
              <a:rPr lang="en-US" sz="2000" b="1" dirty="0" smtClean="0">
                <a:latin typeface="+mn-lt"/>
              </a:rPr>
              <a:t>Coherent</a:t>
            </a:r>
            <a:r>
              <a:rPr lang="en-US" sz="2000" dirty="0" smtClean="0">
                <a:latin typeface="+mn-lt"/>
              </a:rPr>
              <a:t> - all peaks of sinusoidal waves (photon) are in phase with each other  </a:t>
            </a:r>
          </a:p>
          <a:p>
            <a:pPr marL="342900" indent="-342900" eaLnBrk="1" hangingPunct="1">
              <a:buClr>
                <a:srgbClr val="CC3300"/>
              </a:buClr>
              <a:buSzPct val="80000"/>
              <a:buFont typeface="Wingdings" pitchFamily="2" charset="2"/>
              <a:buChar char="§"/>
              <a:defRPr/>
            </a:pPr>
            <a:endParaRPr lang="en-US" dirty="0" smtClean="0">
              <a:latin typeface="+mn-lt"/>
            </a:endParaRPr>
          </a:p>
          <a:p>
            <a:pPr marL="342900" indent="-342900" eaLnBrk="1" hangingPunct="1">
              <a:buClr>
                <a:srgbClr val="CC3300"/>
              </a:buClr>
              <a:buSzPct val="80000"/>
              <a:buFont typeface="Wingdings" pitchFamily="2" charset="2"/>
              <a:buChar char="§"/>
              <a:defRPr/>
            </a:pPr>
            <a:r>
              <a:rPr lang="en-US" b="1" dirty="0" smtClean="0">
                <a:latin typeface="+mn-lt"/>
              </a:rPr>
              <a:t>Lasers pose more hazard than ordinary light because they focus energy onto a small area </a:t>
            </a:r>
          </a:p>
          <a:p>
            <a:pPr marL="342900" indent="-342900" eaLnBrk="1" hangingPunct="1">
              <a:buClr>
                <a:srgbClr val="CC3300"/>
              </a:buClr>
              <a:buSzPct val="80000"/>
              <a:buFont typeface="Wingdings" pitchFamily="2" charset="2"/>
              <a:buChar char="§"/>
              <a:defRPr/>
            </a:pPr>
            <a:endParaRPr lang="en-US" dirty="0" smtClean="0">
              <a:latin typeface="+mn-lt"/>
            </a:endParaRPr>
          </a:p>
        </p:txBody>
      </p:sp>
      <p:sp>
        <p:nvSpPr>
          <p:cNvPr id="5" name="TextBox 4"/>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Definitions</a:t>
            </a:r>
            <a:r>
              <a:rPr lang="en-US" sz="1200" dirty="0">
                <a:solidFill>
                  <a:schemeClr val="bg1"/>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additive="base">
                                        <p:cTn id="13" dur="500" fill="hold"/>
                                        <p:tgtEl>
                                          <p:spTgt spid="139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9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additive="base">
                                        <p:cTn id="19" dur="500" fill="hold"/>
                                        <p:tgtEl>
                                          <p:spTgt spid="139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9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9267">
                                            <p:txEl>
                                              <p:pRg st="4" end="4"/>
                                            </p:txEl>
                                          </p:spTgt>
                                        </p:tgtEl>
                                        <p:attrNameLst>
                                          <p:attrName>style.visibility</p:attrName>
                                        </p:attrNameLst>
                                      </p:cBhvr>
                                      <p:to>
                                        <p:strVal val="visible"/>
                                      </p:to>
                                    </p:set>
                                    <p:anim calcmode="lin" valueType="num">
                                      <p:cBhvr additive="base">
                                        <p:cTn id="25" dur="500" fill="hold"/>
                                        <p:tgtEl>
                                          <p:spTgt spid="1392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9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9267">
                                            <p:txEl>
                                              <p:pRg st="6" end="6"/>
                                            </p:txEl>
                                          </p:spTgt>
                                        </p:tgtEl>
                                        <p:attrNameLst>
                                          <p:attrName>style.visibility</p:attrName>
                                        </p:attrNameLst>
                                      </p:cBhvr>
                                      <p:to>
                                        <p:strVal val="visible"/>
                                      </p:to>
                                    </p:set>
                                    <p:anim calcmode="lin" valueType="num">
                                      <p:cBhvr additive="base">
                                        <p:cTn id="31" dur="500" fill="hold"/>
                                        <p:tgtEl>
                                          <p:spTgt spid="13926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92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9267">
                                            <p:txEl>
                                              <p:pRg st="8" end="8"/>
                                            </p:txEl>
                                          </p:spTgt>
                                        </p:tgtEl>
                                        <p:attrNameLst>
                                          <p:attrName>style.visibility</p:attrName>
                                        </p:attrNameLst>
                                      </p:cBhvr>
                                      <p:to>
                                        <p:strVal val="visible"/>
                                      </p:to>
                                    </p:set>
                                    <p:anim calcmode="lin" valueType="num">
                                      <p:cBhvr additive="base">
                                        <p:cTn id="37" dur="500" fill="hold"/>
                                        <p:tgtEl>
                                          <p:spTgt spid="139267">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92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609600" y="1143000"/>
            <a:ext cx="8077200" cy="4572000"/>
          </a:xfrm>
        </p:spPr>
        <p:txBody>
          <a:bodyPr/>
          <a:lstStyle/>
          <a:p>
            <a:pPr marL="0" indent="0">
              <a:buNone/>
            </a:pPr>
            <a:r>
              <a:rPr lang="en-US" dirty="0" smtClean="0"/>
              <a:t>Laser Safety Training is offered on line in RIMS and supplemented by your </a:t>
            </a:r>
            <a:r>
              <a:rPr lang="en-US" b="1" dirty="0" smtClean="0"/>
              <a:t>Permit Holder </a:t>
            </a:r>
            <a:r>
              <a:rPr lang="en-US" dirty="0" smtClean="0"/>
              <a:t>on specific laser systems. </a:t>
            </a:r>
          </a:p>
          <a:p>
            <a:pPr marL="0" indent="0">
              <a:buNone/>
            </a:pPr>
            <a:endParaRPr lang="en-US" dirty="0" smtClean="0"/>
          </a:p>
          <a:p>
            <a:pPr marL="0" indent="0">
              <a:buNone/>
            </a:pPr>
            <a:r>
              <a:rPr lang="en-US" dirty="0" smtClean="0"/>
              <a:t>Training is available by the Laser Safety Office</a:t>
            </a:r>
          </a:p>
          <a:p>
            <a:pPr marL="0" indent="0">
              <a:buNone/>
            </a:pPr>
            <a:r>
              <a:rPr lang="en-US" dirty="0" smtClean="0"/>
              <a:t>if requested.</a:t>
            </a:r>
          </a:p>
          <a:p>
            <a:pPr marL="0" indent="0">
              <a:buNone/>
            </a:pPr>
            <a:endParaRPr lang="en-US" dirty="0"/>
          </a:p>
          <a:p>
            <a:pPr marL="0" indent="0">
              <a:buNone/>
            </a:pPr>
            <a:r>
              <a:rPr lang="en-US" sz="1400" dirty="0" smtClean="0"/>
              <a:t>                       The following slide presentation is used for educational purposes</a:t>
            </a:r>
            <a:endParaRPr lang="en-US" dirty="0" smtClean="0"/>
          </a:p>
        </p:txBody>
      </p:sp>
    </p:spTree>
    <p:extLst>
      <p:ext uri="{BB962C8B-B14F-4D97-AF65-F5344CB8AC3E}">
        <p14:creationId xmlns:p14="http://schemas.microsoft.com/office/powerpoint/2010/main" val="382949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454025"/>
            <a:ext cx="3429000" cy="461963"/>
          </a:xfrm>
          <a:prstGeom prst="rect">
            <a:avLst/>
          </a:prstGeom>
        </p:spPr>
        <p:txBody>
          <a:bodyPr>
            <a:spAutoFit/>
          </a:bodyPr>
          <a:lstStyle/>
          <a:p>
            <a:pPr>
              <a:defRPr/>
            </a:pPr>
            <a:r>
              <a:rPr lang="en-US" b="1" dirty="0">
                <a:effectLst>
                  <a:outerShdw blurRad="38100" dist="38100" dir="2700000" algn="tl">
                    <a:srgbClr val="FFFFFF"/>
                  </a:outerShdw>
                </a:effectLst>
                <a:latin typeface="+mj-lt"/>
              </a:rPr>
              <a:t>Operating Parameters</a:t>
            </a:r>
          </a:p>
        </p:txBody>
      </p:sp>
      <p:sp>
        <p:nvSpPr>
          <p:cNvPr id="12291" name="Rectangle 2"/>
          <p:cNvSpPr>
            <a:spLocks noChangeArrowheads="1"/>
          </p:cNvSpPr>
          <p:nvPr/>
        </p:nvSpPr>
        <p:spPr bwMode="auto">
          <a:xfrm>
            <a:off x="762000" y="1295400"/>
            <a:ext cx="6248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F0000"/>
              </a:buClr>
              <a:buSzPct val="80000"/>
              <a:buFont typeface="Wingdings" pitchFamily="2" charset="2"/>
              <a:buChar char="§"/>
              <a:defRPr/>
            </a:pPr>
            <a:r>
              <a:rPr lang="en-US" sz="2000" u="sng" dirty="0">
                <a:latin typeface="+mn-lt"/>
              </a:rPr>
              <a:t>Power</a:t>
            </a:r>
            <a:r>
              <a:rPr lang="en-US" sz="2000" dirty="0">
                <a:latin typeface="+mn-lt"/>
              </a:rPr>
              <a:t> – is the time rate at which energy emitted, transferred, or received (Watts or joules/second)</a:t>
            </a:r>
          </a:p>
          <a:p>
            <a:pPr marL="342900" indent="-342900">
              <a:buClr>
                <a:srgbClr val="FF0000"/>
              </a:buClr>
              <a:buSzPct val="80000"/>
              <a:buFont typeface="Wingdings" pitchFamily="2" charset="2"/>
              <a:buChar char="§"/>
              <a:defRPr/>
            </a:pPr>
            <a:endParaRPr lang="en-US" sz="2000" dirty="0">
              <a:latin typeface="+mn-lt"/>
            </a:endParaRPr>
          </a:p>
          <a:p>
            <a:pPr marL="342900" indent="-342900">
              <a:buClr>
                <a:srgbClr val="FF0000"/>
              </a:buClr>
              <a:buSzPct val="80000"/>
              <a:buFont typeface="Wingdings" pitchFamily="2" charset="2"/>
              <a:buChar char="§"/>
              <a:defRPr/>
            </a:pPr>
            <a:r>
              <a:rPr lang="en-US" sz="2000" u="sng" dirty="0">
                <a:latin typeface="+mn-lt"/>
              </a:rPr>
              <a:t>Spot Size</a:t>
            </a:r>
            <a:r>
              <a:rPr lang="en-US" sz="2000" dirty="0">
                <a:latin typeface="+mn-lt"/>
              </a:rPr>
              <a:t> - describes the diameter of the minimum spot achievable</a:t>
            </a:r>
          </a:p>
          <a:p>
            <a:pPr marL="342900" indent="-342900">
              <a:buClr>
                <a:srgbClr val="FF0000"/>
              </a:buClr>
              <a:buSzPct val="80000"/>
              <a:buFont typeface="Wingdings" pitchFamily="2" charset="2"/>
              <a:buChar char="§"/>
              <a:defRPr/>
            </a:pPr>
            <a:endParaRPr lang="en-US" sz="2000" dirty="0">
              <a:latin typeface="+mn-lt"/>
            </a:endParaRPr>
          </a:p>
          <a:p>
            <a:pPr marL="342900" indent="-342900">
              <a:buClr>
                <a:srgbClr val="FF0000"/>
              </a:buClr>
              <a:buSzPct val="80000"/>
              <a:buFont typeface="Wingdings" pitchFamily="2" charset="2"/>
              <a:buChar char="§"/>
              <a:defRPr/>
            </a:pPr>
            <a:r>
              <a:rPr lang="en-US" sz="2000" u="sng" dirty="0">
                <a:latin typeface="+mn-lt"/>
              </a:rPr>
              <a:t>Exposure Time</a:t>
            </a:r>
            <a:r>
              <a:rPr lang="en-US" sz="2000" dirty="0">
                <a:latin typeface="+mn-lt"/>
              </a:rPr>
              <a:t> - generally given is seconds but also occasionally in milliseconds  </a:t>
            </a:r>
          </a:p>
          <a:p>
            <a:pPr marL="342900" indent="-342900">
              <a:buClr>
                <a:srgbClr val="FF0000"/>
              </a:buClr>
              <a:buSzPct val="80000"/>
              <a:buFont typeface="Wingdings" pitchFamily="2" charset="2"/>
              <a:buChar char="§"/>
              <a:defRPr/>
            </a:pPr>
            <a:endParaRPr lang="en-US" sz="2000" dirty="0">
              <a:latin typeface="+mn-lt"/>
            </a:endParaRPr>
          </a:p>
          <a:p>
            <a:pPr marL="342900" indent="-342900">
              <a:buClr>
                <a:srgbClr val="FF0000"/>
              </a:buClr>
              <a:buSzPct val="80000"/>
              <a:buFont typeface="Wingdings" pitchFamily="2" charset="2"/>
              <a:buChar char="§"/>
              <a:defRPr/>
            </a:pPr>
            <a:r>
              <a:rPr lang="en-US" sz="2000" u="sng" dirty="0">
                <a:latin typeface="+mn-lt"/>
              </a:rPr>
              <a:t>Power Density</a:t>
            </a:r>
            <a:r>
              <a:rPr lang="en-US" sz="2000" dirty="0">
                <a:latin typeface="+mn-lt"/>
              </a:rPr>
              <a:t> - The amount of power concentrated onto a spot (W/cm</a:t>
            </a:r>
            <a:r>
              <a:rPr lang="en-US" sz="2000" baseline="30000" dirty="0">
                <a:latin typeface="+mn-lt"/>
              </a:rPr>
              <a:t>2</a:t>
            </a:r>
            <a:r>
              <a:rPr lang="en-US" sz="2000" dirty="0">
                <a:latin typeface="+mn-lt"/>
              </a:rPr>
              <a:t>)</a:t>
            </a:r>
          </a:p>
          <a:p>
            <a:pPr marL="342900" indent="-342900">
              <a:buClr>
                <a:srgbClr val="FF0000"/>
              </a:buClr>
              <a:buSzPct val="80000"/>
              <a:buFont typeface="Wingdings" pitchFamily="2" charset="2"/>
              <a:buChar char="§"/>
              <a:defRPr/>
            </a:pPr>
            <a:endParaRPr lang="en-US" dirty="0">
              <a:latin typeface="+mn-lt"/>
            </a:endParaRPr>
          </a:p>
          <a:p>
            <a:pPr>
              <a:defRPr/>
            </a:pPr>
            <a:r>
              <a:rPr lang="en-US" dirty="0"/>
              <a:t> </a:t>
            </a:r>
          </a:p>
          <a:p>
            <a:pPr>
              <a:buClr>
                <a:srgbClr val="CC3300"/>
              </a:buClr>
              <a:buSzPct val="60000"/>
              <a:buFont typeface="Wingdings" pitchFamily="2" charset="2"/>
              <a:buNone/>
              <a:defRPr/>
            </a:pPr>
            <a:endParaRPr lang="en-US" dirty="0"/>
          </a:p>
        </p:txBody>
      </p:sp>
      <p:pic>
        <p:nvPicPr>
          <p:cNvPr id="19460" name="Picture 2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19400"/>
            <a:ext cx="15240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Definitions</a:t>
            </a:r>
            <a:r>
              <a:rPr lang="en-US" sz="1200" dirty="0">
                <a:solidFill>
                  <a:schemeClr val="bg1"/>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00200"/>
            <a:ext cx="5029200"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1814513" y="21431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endParaRPr lang="en-US" sz="1600" b="1" dirty="0">
              <a:solidFill>
                <a:schemeClr val="bg1"/>
              </a:solidFill>
              <a:latin typeface="Times New Roman" pitchFamily="18" charset="0"/>
              <a:cs typeface="Arial" pitchFamily="34" charset="0"/>
            </a:endParaRPr>
          </a:p>
        </p:txBody>
      </p:sp>
      <p:sp>
        <p:nvSpPr>
          <p:cNvPr id="12292" name="Text Box 4"/>
          <p:cNvSpPr txBox="1">
            <a:spLocks noChangeArrowheads="1"/>
          </p:cNvSpPr>
          <p:nvPr/>
        </p:nvSpPr>
        <p:spPr bwMode="auto">
          <a:xfrm>
            <a:off x="228600" y="1676400"/>
            <a:ext cx="33528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0000"/>
              </a:buClr>
              <a:buSzPct val="80000"/>
              <a:buFont typeface="Wingdings" pitchFamily="2" charset="2"/>
              <a:buChar char="§"/>
              <a:defRPr/>
            </a:pPr>
            <a:r>
              <a:rPr lang="en-US" sz="2000" u="sng" dirty="0" smtClean="0">
                <a:latin typeface="+mn-lt"/>
              </a:rPr>
              <a:t>Amplitude</a:t>
            </a:r>
            <a:r>
              <a:rPr lang="en-US" sz="2000" dirty="0" smtClean="0">
                <a:latin typeface="+mn-lt"/>
              </a:rPr>
              <a:t> - the height of the wave</a:t>
            </a:r>
          </a:p>
          <a:p>
            <a:pPr eaLnBrk="1" hangingPunct="1">
              <a:buClr>
                <a:srgbClr val="FF0000"/>
              </a:buClr>
              <a:buSzPct val="80000"/>
              <a:buFont typeface="Wingdings" pitchFamily="2" charset="2"/>
              <a:buChar char="§"/>
              <a:defRPr/>
            </a:pPr>
            <a:r>
              <a:rPr lang="en-US" sz="2000" u="sng" dirty="0" smtClean="0">
                <a:latin typeface="+mn-lt"/>
              </a:rPr>
              <a:t>Wavelength(</a:t>
            </a:r>
            <a:r>
              <a:rPr lang="en-US" sz="2000" u="sng" dirty="0" smtClean="0">
                <a:latin typeface="+mn-lt"/>
                <a:sym typeface="Symbol" pitchFamily="18" charset="2"/>
              </a:rPr>
              <a:t>)</a:t>
            </a:r>
            <a:r>
              <a:rPr lang="en-US" sz="2000" u="sng" dirty="0" smtClean="0">
                <a:latin typeface="+mn-lt"/>
              </a:rPr>
              <a:t> </a:t>
            </a:r>
            <a:r>
              <a:rPr lang="en-US" sz="2000" dirty="0" smtClean="0">
                <a:latin typeface="+mn-lt"/>
              </a:rPr>
              <a:t>- the distance from one wave top to the next</a:t>
            </a:r>
          </a:p>
          <a:p>
            <a:pPr eaLnBrk="1" hangingPunct="1">
              <a:buClr>
                <a:srgbClr val="FF0000"/>
              </a:buClr>
              <a:buSzPct val="80000"/>
              <a:buFont typeface="Wingdings" pitchFamily="2" charset="2"/>
              <a:buChar char="§"/>
              <a:defRPr/>
            </a:pPr>
            <a:r>
              <a:rPr lang="en-US" sz="2000" u="sng" dirty="0" smtClean="0">
                <a:latin typeface="+mn-lt"/>
              </a:rPr>
              <a:t>Frequency</a:t>
            </a:r>
            <a:r>
              <a:rPr lang="en-US" sz="2000" dirty="0" smtClean="0">
                <a:latin typeface="+mn-lt"/>
              </a:rPr>
              <a:t> - the number of waves passed per time interval</a:t>
            </a:r>
          </a:p>
        </p:txBody>
      </p:sp>
      <p:sp>
        <p:nvSpPr>
          <p:cNvPr id="17413" name="Text Box 5"/>
          <p:cNvSpPr txBox="1">
            <a:spLocks noChangeArrowheads="1"/>
          </p:cNvSpPr>
          <p:nvPr/>
        </p:nvSpPr>
        <p:spPr bwMode="auto">
          <a:xfrm>
            <a:off x="2667000" y="382588"/>
            <a:ext cx="3408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defRPr/>
            </a:pPr>
            <a:r>
              <a:rPr lang="en-US" sz="2800" b="1" dirty="0" smtClean="0">
                <a:latin typeface="+mn-lt"/>
                <a:cs typeface="Arial" pitchFamily="34" charset="0"/>
              </a:rPr>
              <a:t>Wave Components</a:t>
            </a:r>
          </a:p>
        </p:txBody>
      </p:sp>
      <p:sp>
        <p:nvSpPr>
          <p:cNvPr id="20486"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162800" cy="4524315"/>
          </a:xfrm>
          <a:prstGeom prst="rect">
            <a:avLst/>
          </a:prstGeom>
        </p:spPr>
        <p:txBody>
          <a:bodyPr>
            <a:spAutoFit/>
          </a:bodyPr>
          <a:lstStyle/>
          <a:p>
            <a:pPr>
              <a:defRPr/>
            </a:pPr>
            <a:r>
              <a:rPr lang="en-US" b="1" dirty="0" smtClean="0">
                <a:latin typeface="+mn-lt"/>
              </a:rPr>
              <a:t>Lasers </a:t>
            </a:r>
            <a:r>
              <a:rPr lang="en-US" b="1" dirty="0">
                <a:latin typeface="+mn-lt"/>
              </a:rPr>
              <a:t>are described by the </a:t>
            </a:r>
            <a:r>
              <a:rPr lang="en-US" b="1" dirty="0" smtClean="0">
                <a:latin typeface="+mn-lt"/>
              </a:rPr>
              <a:t>wavelength </a:t>
            </a:r>
            <a:r>
              <a:rPr lang="en-US" b="1" dirty="0">
                <a:latin typeface="+mn-lt"/>
              </a:rPr>
              <a:t>of the electromagnetic </a:t>
            </a:r>
            <a:r>
              <a:rPr lang="en-US" b="1" dirty="0" smtClean="0">
                <a:latin typeface="+mn-lt"/>
              </a:rPr>
              <a:t>spectrum, the temporal (time)</a:t>
            </a:r>
            <a:endParaRPr lang="en-US" b="1" dirty="0">
              <a:latin typeface="+mn-lt"/>
            </a:endParaRPr>
          </a:p>
          <a:p>
            <a:pPr>
              <a:defRPr/>
            </a:pPr>
            <a:r>
              <a:rPr lang="en-US" dirty="0" smtClean="0">
                <a:latin typeface="+mn-lt"/>
              </a:rPr>
              <a:t>properties of the beam</a:t>
            </a:r>
          </a:p>
          <a:p>
            <a:pPr>
              <a:defRPr/>
            </a:pPr>
            <a:endParaRPr lang="en-US" dirty="0">
              <a:latin typeface="+mn-lt"/>
            </a:endParaRPr>
          </a:p>
          <a:p>
            <a:pPr marL="342900" indent="-342900">
              <a:buClr>
                <a:srgbClr val="FF0000"/>
              </a:buClr>
              <a:buSzPct val="80000"/>
              <a:buFont typeface="Wingdings" pitchFamily="2" charset="2"/>
              <a:buChar char="§"/>
              <a:defRPr/>
            </a:pPr>
            <a:r>
              <a:rPr lang="en-US" dirty="0">
                <a:latin typeface="+mn-lt"/>
              </a:rPr>
              <a:t>Infrared</a:t>
            </a:r>
          </a:p>
          <a:p>
            <a:pPr marL="342900" indent="-342900">
              <a:buClr>
                <a:srgbClr val="FF0000"/>
              </a:buClr>
              <a:buSzPct val="80000"/>
              <a:buFont typeface="Wingdings" pitchFamily="2" charset="2"/>
              <a:buChar char="§"/>
              <a:defRPr/>
            </a:pPr>
            <a:r>
              <a:rPr lang="en-US" dirty="0">
                <a:latin typeface="+mn-lt"/>
              </a:rPr>
              <a:t>Visible Spectrum</a:t>
            </a:r>
          </a:p>
          <a:p>
            <a:pPr marL="342900" indent="-342900">
              <a:buClr>
                <a:srgbClr val="FF0000"/>
              </a:buClr>
              <a:buSzPct val="80000"/>
              <a:buFont typeface="Wingdings" pitchFamily="2" charset="2"/>
              <a:buChar char="§"/>
              <a:defRPr/>
            </a:pPr>
            <a:r>
              <a:rPr lang="en-US" dirty="0">
                <a:latin typeface="+mn-lt"/>
              </a:rPr>
              <a:t>Ultraviolet</a:t>
            </a:r>
          </a:p>
          <a:p>
            <a:pPr marL="342900" indent="-342900">
              <a:buClr>
                <a:srgbClr val="FF0000"/>
              </a:buClr>
              <a:buSzPct val="80000"/>
              <a:buFont typeface="Wingdings" pitchFamily="2" charset="2"/>
              <a:buChar char="§"/>
              <a:defRPr/>
            </a:pPr>
            <a:endParaRPr lang="en-US" dirty="0">
              <a:latin typeface="+mn-lt"/>
            </a:endParaRPr>
          </a:p>
          <a:p>
            <a:pPr>
              <a:buClr>
                <a:srgbClr val="FF0000"/>
              </a:buClr>
              <a:buSzPct val="80000"/>
              <a:defRPr/>
            </a:pPr>
            <a:r>
              <a:rPr lang="en-US" dirty="0">
                <a:latin typeface="+mn-lt"/>
              </a:rPr>
              <a:t>   The length of time the beam is active:</a:t>
            </a:r>
          </a:p>
          <a:p>
            <a:pPr marL="342900" indent="-342900">
              <a:buClr>
                <a:srgbClr val="FF0000"/>
              </a:buClr>
              <a:buSzPct val="80000"/>
              <a:buFont typeface="Wingdings" pitchFamily="2" charset="2"/>
              <a:buChar char="§"/>
              <a:defRPr/>
            </a:pPr>
            <a:r>
              <a:rPr lang="en-US" dirty="0">
                <a:latin typeface="+mn-lt"/>
              </a:rPr>
              <a:t>Continuous Wave (CW)</a:t>
            </a:r>
          </a:p>
          <a:p>
            <a:pPr marL="342900" indent="-342900">
              <a:buClr>
                <a:srgbClr val="FF0000"/>
              </a:buClr>
              <a:buSzPct val="80000"/>
              <a:buFont typeface="Wingdings" pitchFamily="2" charset="2"/>
              <a:buChar char="§"/>
              <a:defRPr/>
            </a:pPr>
            <a:r>
              <a:rPr lang="en-US" dirty="0">
                <a:latin typeface="+mn-lt"/>
              </a:rPr>
              <a:t>Pulsed</a:t>
            </a:r>
          </a:p>
          <a:p>
            <a:pPr marL="342900" indent="-342900">
              <a:buClr>
                <a:srgbClr val="FF0000"/>
              </a:buClr>
              <a:buSzPct val="80000"/>
              <a:buFont typeface="Wingdings" pitchFamily="2" charset="2"/>
              <a:buChar char="§"/>
              <a:defRPr/>
            </a:pPr>
            <a:r>
              <a:rPr lang="en-US" dirty="0">
                <a:latin typeface="+mn-lt"/>
              </a:rPr>
              <a:t>Ultra-short </a:t>
            </a:r>
            <a:r>
              <a:rPr lang="en-US" dirty="0" smtClean="0">
                <a:latin typeface="+mn-lt"/>
              </a:rPr>
              <a:t>Pulsed</a:t>
            </a:r>
            <a:endParaRPr lang="en-US" dirty="0"/>
          </a:p>
        </p:txBody>
      </p:sp>
      <p:sp>
        <p:nvSpPr>
          <p:cNvPr id="21507"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05200"/>
            <a:ext cx="39624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3" name="Text Box 1027"/>
          <p:cNvSpPr txBox="1">
            <a:spLocks noChangeArrowheads="1"/>
          </p:cNvSpPr>
          <p:nvPr/>
        </p:nvSpPr>
        <p:spPr bwMode="auto">
          <a:xfrm>
            <a:off x="2057400" y="414338"/>
            <a:ext cx="5638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dirty="0">
                <a:effectLst>
                  <a:outerShdw blurRad="38100" dist="38100" dir="2700000" algn="tl">
                    <a:srgbClr val="FFFFFF"/>
                  </a:outerShdw>
                </a:effectLst>
                <a:latin typeface="+mj-lt"/>
              </a:rPr>
              <a:t>       </a:t>
            </a:r>
            <a:r>
              <a:rPr lang="en-US" b="1" dirty="0">
                <a:effectLst>
                  <a:outerShdw blurRad="38100" dist="38100" dir="2700000" algn="tl">
                    <a:srgbClr val="FFFFFF"/>
                  </a:outerShdw>
                </a:effectLst>
                <a:latin typeface="+mj-lt"/>
              </a:rPr>
              <a:t>Characteristics of Light</a:t>
            </a:r>
          </a:p>
        </p:txBody>
      </p:sp>
      <p:sp>
        <p:nvSpPr>
          <p:cNvPr id="13316" name="Text Box 1028"/>
          <p:cNvSpPr txBox="1">
            <a:spLocks noChangeArrowheads="1"/>
          </p:cNvSpPr>
          <p:nvPr/>
        </p:nvSpPr>
        <p:spPr bwMode="auto">
          <a:xfrm>
            <a:off x="152400" y="1828800"/>
            <a:ext cx="51054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buClr>
                <a:srgbClr val="FF0000"/>
              </a:buClr>
              <a:buSzPct val="80000"/>
              <a:buFont typeface="Wingdings" pitchFamily="2" charset="2"/>
              <a:buChar char="§"/>
              <a:defRPr/>
            </a:pPr>
            <a:r>
              <a:rPr lang="en-US" sz="2000" dirty="0" smtClean="0">
                <a:latin typeface="+mn-lt"/>
              </a:rPr>
              <a:t>White light: spectrum of                                                                                                                                                                                                                                           wavelengths (color dispersion)</a:t>
            </a:r>
          </a:p>
          <a:p>
            <a:pPr eaLnBrk="1" hangingPunct="1">
              <a:lnSpc>
                <a:spcPct val="120000"/>
              </a:lnSpc>
              <a:buClr>
                <a:srgbClr val="FF0000"/>
              </a:buClr>
              <a:buSzPct val="80000"/>
              <a:buFont typeface="Wingdings" pitchFamily="2" charset="2"/>
              <a:buChar char="§"/>
              <a:defRPr/>
            </a:pPr>
            <a:r>
              <a:rPr lang="en-US" sz="2000" dirty="0" smtClean="0">
                <a:latin typeface="+mn-lt"/>
              </a:rPr>
              <a:t>Monochromatic: single wavelength</a:t>
            </a:r>
          </a:p>
          <a:p>
            <a:pPr eaLnBrk="1" hangingPunct="1">
              <a:lnSpc>
                <a:spcPct val="120000"/>
              </a:lnSpc>
              <a:buClr>
                <a:srgbClr val="FF0000"/>
              </a:buClr>
              <a:buSzPct val="80000"/>
              <a:buFont typeface="Wingdings" pitchFamily="2" charset="2"/>
              <a:buChar char="§"/>
              <a:defRPr/>
            </a:pPr>
            <a:r>
              <a:rPr lang="en-US" sz="2000" dirty="0" smtClean="0">
                <a:latin typeface="+mn-lt"/>
              </a:rPr>
              <a:t>Electromagnetic: wave that                                                                                                                                                                                                                                         stimulates our retina</a:t>
            </a:r>
          </a:p>
          <a:p>
            <a:pPr eaLnBrk="1" hangingPunct="1">
              <a:buClr>
                <a:srgbClr val="FF0000"/>
              </a:buClr>
              <a:buSzPct val="80000"/>
              <a:buFont typeface="Wingdings" pitchFamily="2" charset="2"/>
              <a:buChar char="§"/>
              <a:defRPr/>
            </a:pPr>
            <a:r>
              <a:rPr lang="en-US" sz="2000" dirty="0" smtClean="0">
                <a:latin typeface="+mn-lt"/>
              </a:rPr>
              <a:t>Dispersion: separation of                                                                                                                                                                                                                                         visible light into its different colors (wavelength) </a:t>
            </a:r>
          </a:p>
        </p:txBody>
      </p:sp>
      <p:sp>
        <p:nvSpPr>
          <p:cNvPr id="18437" name="Text Box 1029"/>
          <p:cNvSpPr txBox="1">
            <a:spLocks noChangeArrowheads="1"/>
          </p:cNvSpPr>
          <p:nvPr/>
        </p:nvSpPr>
        <p:spPr bwMode="auto">
          <a:xfrm>
            <a:off x="381000" y="1017588"/>
            <a:ext cx="8763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defRPr/>
            </a:pPr>
            <a:r>
              <a:rPr lang="en-US" u="sng" dirty="0" smtClean="0">
                <a:latin typeface="+mn-lt"/>
                <a:cs typeface="Arial" pitchFamily="34" charset="0"/>
              </a:rPr>
              <a:t>Visible Light:</a:t>
            </a:r>
            <a:r>
              <a:rPr lang="en-US" dirty="0" smtClean="0">
                <a:latin typeface="+mn-lt"/>
                <a:cs typeface="Arial" pitchFamily="34" charset="0"/>
              </a:rPr>
              <a:t> The small region or range of the electromagnetic spectrum                                                                                                                                                                                                                   </a:t>
            </a:r>
          </a:p>
        </p:txBody>
      </p:sp>
      <p:sp>
        <p:nvSpPr>
          <p:cNvPr id="22534"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787650" y="466725"/>
            <a:ext cx="3000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b="1" dirty="0">
                <a:effectLst>
                  <a:outerShdw blurRad="38100" dist="38100" dir="2700000" algn="tl">
                    <a:srgbClr val="FFFFFF"/>
                  </a:outerShdw>
                </a:effectLst>
                <a:latin typeface="+mj-lt"/>
              </a:rPr>
              <a:t>Light Interaction</a:t>
            </a:r>
          </a:p>
        </p:txBody>
      </p:sp>
      <p:sp>
        <p:nvSpPr>
          <p:cNvPr id="14339" name="Text Box 4"/>
          <p:cNvSpPr txBox="1">
            <a:spLocks noChangeArrowheads="1"/>
          </p:cNvSpPr>
          <p:nvPr/>
        </p:nvSpPr>
        <p:spPr bwMode="auto">
          <a:xfrm>
            <a:off x="338138" y="2133600"/>
            <a:ext cx="8577262"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Clr>
                <a:srgbClr val="FF0000"/>
              </a:buClr>
              <a:buSzPct val="80000"/>
              <a:buFont typeface="Wingdings" pitchFamily="2" charset="2"/>
              <a:buChar char="§"/>
              <a:defRPr/>
            </a:pPr>
            <a:r>
              <a:rPr lang="en-US" u="sng" dirty="0" smtClean="0">
                <a:latin typeface="+mn-lt"/>
              </a:rPr>
              <a:t>Absorption</a:t>
            </a:r>
            <a:r>
              <a:rPr lang="en-US" dirty="0" smtClean="0">
                <a:latin typeface="+mn-lt"/>
              </a:rPr>
              <a:t> -energy is converted                                                                                                                                                                                                                               to heat(e</a:t>
            </a:r>
            <a:r>
              <a:rPr lang="en-US" baseline="30000" dirty="0" smtClean="0">
                <a:latin typeface="+mn-lt"/>
              </a:rPr>
              <a:t>-</a:t>
            </a:r>
            <a:r>
              <a:rPr lang="en-US" dirty="0" smtClean="0">
                <a:latin typeface="+mn-lt"/>
              </a:rPr>
              <a:t>@ground state is raised to an excited state</a:t>
            </a:r>
          </a:p>
          <a:p>
            <a:pPr marL="342900" indent="-342900" eaLnBrk="1" hangingPunct="1">
              <a:buClr>
                <a:srgbClr val="FF0000"/>
              </a:buClr>
              <a:buSzPct val="80000"/>
              <a:buFont typeface="Wingdings" pitchFamily="2" charset="2"/>
              <a:buChar char="§"/>
              <a:defRPr/>
            </a:pPr>
            <a:endParaRPr lang="en-US" dirty="0" smtClean="0">
              <a:latin typeface="+mn-lt"/>
            </a:endParaRPr>
          </a:p>
          <a:p>
            <a:pPr marL="342900" indent="-342900" eaLnBrk="1" hangingPunct="1">
              <a:buClr>
                <a:srgbClr val="FF0000"/>
              </a:buClr>
              <a:buSzPct val="80000"/>
              <a:buFont typeface="Wingdings" pitchFamily="2" charset="2"/>
              <a:buChar char="§"/>
              <a:defRPr/>
            </a:pPr>
            <a:r>
              <a:rPr lang="en-US" u="sng" dirty="0" smtClean="0">
                <a:latin typeface="+mn-lt"/>
              </a:rPr>
              <a:t>Reflection</a:t>
            </a:r>
            <a:r>
              <a:rPr lang="en-US" dirty="0" smtClean="0">
                <a:latin typeface="+mn-lt"/>
              </a:rPr>
              <a:t> -those wavelengths not absorbed or transmitted</a:t>
            </a:r>
          </a:p>
          <a:p>
            <a:pPr eaLnBrk="1" hangingPunct="1">
              <a:buClr>
                <a:srgbClr val="FF0000"/>
              </a:buClr>
              <a:buSzPct val="80000"/>
              <a:defRPr/>
            </a:pPr>
            <a:endParaRPr lang="en-US" dirty="0" smtClean="0">
              <a:latin typeface="+mn-lt"/>
            </a:endParaRPr>
          </a:p>
          <a:p>
            <a:pPr marL="342900" indent="-342900" eaLnBrk="1" hangingPunct="1">
              <a:buClr>
                <a:srgbClr val="FF0000"/>
              </a:buClr>
              <a:buSzPct val="80000"/>
              <a:buFont typeface="Wingdings" pitchFamily="2" charset="2"/>
              <a:buChar char="§"/>
              <a:defRPr/>
            </a:pPr>
            <a:r>
              <a:rPr lang="en-US" u="sng" dirty="0" smtClean="0">
                <a:latin typeface="+mn-lt"/>
              </a:rPr>
              <a:t>Transmitted</a:t>
            </a:r>
            <a:r>
              <a:rPr lang="en-US" dirty="0" smtClean="0">
                <a:latin typeface="+mn-lt"/>
              </a:rPr>
              <a:t> -transparent objects</a:t>
            </a:r>
          </a:p>
          <a:p>
            <a:pPr eaLnBrk="1" hangingPunct="1">
              <a:defRPr/>
            </a:pPr>
            <a:endParaRPr lang="en-US" b="1" dirty="0" smtClean="0">
              <a:latin typeface="+mn-lt"/>
            </a:endParaRPr>
          </a:p>
        </p:txBody>
      </p:sp>
      <p:sp>
        <p:nvSpPr>
          <p:cNvPr id="14340" name="Text Box 5"/>
          <p:cNvSpPr txBox="1">
            <a:spLocks noChangeArrowheads="1"/>
          </p:cNvSpPr>
          <p:nvPr/>
        </p:nvSpPr>
        <p:spPr bwMode="auto">
          <a:xfrm>
            <a:off x="428625" y="1219200"/>
            <a:ext cx="76628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mn-lt"/>
              </a:rPr>
              <a:t>Objects tend to selectively absorb, reflect, or transmit light of certain frequencies</a:t>
            </a:r>
          </a:p>
        </p:txBody>
      </p:sp>
      <p:sp>
        <p:nvSpPr>
          <p:cNvPr id="23557" name="Footer Placeholder 1"/>
          <p:cNvSpPr txBox="1">
            <a:spLocks/>
          </p:cNvSpPr>
          <p:nvPr/>
        </p:nvSpPr>
        <p:spPr bwMode="auto">
          <a:xfrm>
            <a:off x="609600" y="0"/>
            <a:ext cx="5105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51054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7" name="Text Box 5"/>
          <p:cNvSpPr txBox="1">
            <a:spLocks noChangeArrowheads="1"/>
          </p:cNvSpPr>
          <p:nvPr/>
        </p:nvSpPr>
        <p:spPr bwMode="auto">
          <a:xfrm>
            <a:off x="1447800" y="457200"/>
            <a:ext cx="6224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FFFFFF"/>
                  </a:outerShdw>
                </a:effectLst>
              </a:rPr>
              <a:t>                       </a:t>
            </a:r>
            <a:r>
              <a:rPr lang="en-US" b="1" dirty="0">
                <a:effectLst>
                  <a:outerShdw blurRad="38100" dist="38100" dir="2700000" algn="tl">
                    <a:srgbClr val="FFFFFF"/>
                  </a:outerShdw>
                </a:effectLst>
                <a:latin typeface="+mj-lt"/>
              </a:rPr>
              <a:t>Light Interaction (Reflection) </a:t>
            </a:r>
          </a:p>
        </p:txBody>
      </p:sp>
      <p:sp>
        <p:nvSpPr>
          <p:cNvPr id="15364" name="Text Box 7"/>
          <p:cNvSpPr txBox="1">
            <a:spLocks noChangeArrowheads="1"/>
          </p:cNvSpPr>
          <p:nvPr/>
        </p:nvSpPr>
        <p:spPr bwMode="auto">
          <a:xfrm>
            <a:off x="152400" y="1600200"/>
            <a:ext cx="3810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FF0000"/>
              </a:buClr>
              <a:buSzPct val="80000"/>
              <a:buFont typeface="Wingdings" pitchFamily="2" charset="2"/>
              <a:buChar char="§"/>
              <a:defRPr/>
            </a:pPr>
            <a:r>
              <a:rPr lang="en-US" sz="2000" u="sng" dirty="0" smtClean="0">
                <a:latin typeface="+mn-lt"/>
              </a:rPr>
              <a:t>Angle of incidence</a:t>
            </a:r>
            <a:r>
              <a:rPr lang="en-US" sz="2000" dirty="0" smtClean="0">
                <a:latin typeface="+mn-lt"/>
              </a:rPr>
              <a:t>: angle between the light ray striking the medium and the normal line to the medium </a:t>
            </a:r>
          </a:p>
          <a:p>
            <a:pPr marL="0" indent="0" eaLnBrk="1" hangingPunct="1">
              <a:buClr>
                <a:srgbClr val="FF0000"/>
              </a:buClr>
              <a:buSzPct val="80000"/>
              <a:defRPr/>
            </a:pPr>
            <a:endParaRPr lang="en-US" sz="2000" dirty="0" smtClean="0">
              <a:latin typeface="+mn-lt"/>
            </a:endParaRPr>
          </a:p>
          <a:p>
            <a:pPr eaLnBrk="1" hangingPunct="1">
              <a:buClr>
                <a:srgbClr val="FF0000"/>
              </a:buClr>
              <a:buSzPct val="80000"/>
              <a:buFont typeface="Wingdings" pitchFamily="2" charset="2"/>
              <a:buChar char="§"/>
              <a:defRPr/>
            </a:pPr>
            <a:r>
              <a:rPr lang="en-US" sz="2000" u="sng" dirty="0" smtClean="0">
                <a:latin typeface="+mn-lt"/>
              </a:rPr>
              <a:t>Angle of reflection</a:t>
            </a:r>
            <a:r>
              <a:rPr lang="en-US" sz="2000" dirty="0" smtClean="0">
                <a:latin typeface="+mn-lt"/>
              </a:rPr>
              <a:t>: angle between the light ray reflected and the normal line to the medium</a:t>
            </a:r>
          </a:p>
          <a:p>
            <a:pPr eaLnBrk="1" hangingPunct="1">
              <a:buSzPct val="60000"/>
              <a:buFont typeface="Arial" charset="0"/>
              <a:buChar char="•"/>
              <a:defRPr/>
            </a:pPr>
            <a:endParaRPr lang="en-US" sz="2000" b="1" dirty="0" smtClean="0">
              <a:latin typeface="Times New Roman" pitchFamily="18" charset="0"/>
            </a:endParaRPr>
          </a:p>
        </p:txBody>
      </p:sp>
      <p:sp>
        <p:nvSpPr>
          <p:cNvPr id="24581" name="Text Box 9"/>
          <p:cNvSpPr txBox="1">
            <a:spLocks noChangeArrowheads="1"/>
          </p:cNvSpPr>
          <p:nvPr/>
        </p:nvSpPr>
        <p:spPr bwMode="auto">
          <a:xfrm>
            <a:off x="3706813" y="5486400"/>
            <a:ext cx="5437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sz="1600" b="1" dirty="0">
                <a:solidFill>
                  <a:schemeClr val="bg1"/>
                </a:solidFill>
                <a:latin typeface="Times New Roman" pitchFamily="18" charset="0"/>
                <a:cs typeface="Arial" pitchFamily="34" charset="0"/>
              </a:rPr>
              <a:t>[Percentage of light bounces back into the medium of origin]</a:t>
            </a:r>
          </a:p>
        </p:txBody>
      </p:sp>
      <p:sp>
        <p:nvSpPr>
          <p:cNvPr id="24582"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1143000" y="304800"/>
            <a:ext cx="66024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a:effectLst>
                  <a:outerShdw blurRad="38100" dist="38100" dir="2700000" algn="tl">
                    <a:srgbClr val="FFFFFF"/>
                  </a:outerShdw>
                </a:effectLst>
              </a:rPr>
              <a:t>		</a:t>
            </a:r>
            <a:r>
              <a:rPr lang="en-US" b="1" dirty="0">
                <a:effectLst>
                  <a:outerShdw blurRad="38100" dist="38100" dir="2700000" algn="tl">
                    <a:srgbClr val="FFFFFF"/>
                  </a:outerShdw>
                </a:effectLst>
                <a:latin typeface="+mj-lt"/>
              </a:rPr>
              <a:t>Light Interaction (Transmitted)</a:t>
            </a:r>
            <a:r>
              <a:rPr lang="en-US" sz="3600" b="1" dirty="0">
                <a:effectLst>
                  <a:outerShdw blurRad="38100" dist="38100" dir="2700000" algn="tl">
                    <a:srgbClr val="FFFFFF"/>
                  </a:outerShdw>
                </a:effectLst>
                <a:latin typeface="+mj-lt"/>
              </a:rPr>
              <a:t> </a:t>
            </a:r>
          </a:p>
        </p:txBody>
      </p:sp>
      <p:pic>
        <p:nvPicPr>
          <p:cNvPr id="256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7244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7"/>
          <p:cNvSpPr>
            <a:spLocks noChangeArrowheads="1"/>
          </p:cNvSpPr>
          <p:nvPr/>
        </p:nvSpPr>
        <p:spPr bwMode="auto">
          <a:xfrm>
            <a:off x="381000" y="1524000"/>
            <a:ext cx="38100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Clr>
                <a:srgbClr val="CC3300"/>
              </a:buClr>
              <a:buSzPct val="80000"/>
              <a:buFont typeface="Wingdings" pitchFamily="2" charset="2"/>
              <a:buChar char="§"/>
              <a:defRPr/>
            </a:pPr>
            <a:r>
              <a:rPr lang="en-US" sz="2000" u="sng" dirty="0">
                <a:latin typeface="+mn-lt"/>
              </a:rPr>
              <a:t>Angle of refraction</a:t>
            </a:r>
            <a:r>
              <a:rPr lang="en-US" sz="2000" dirty="0">
                <a:latin typeface="+mn-lt"/>
              </a:rPr>
              <a:t>: angle between the light ray refracted and a normal line to the medium </a:t>
            </a:r>
          </a:p>
          <a:p>
            <a:pPr>
              <a:buClr>
                <a:srgbClr val="CC3300"/>
              </a:buClr>
              <a:buSzPct val="80000"/>
              <a:defRPr/>
            </a:pPr>
            <a:endParaRPr lang="en-US" sz="2000" dirty="0">
              <a:latin typeface="+mn-lt"/>
            </a:endParaRPr>
          </a:p>
          <a:p>
            <a:pPr marL="342900" indent="-342900">
              <a:buClr>
                <a:srgbClr val="CC3300"/>
              </a:buClr>
              <a:buSzPct val="80000"/>
              <a:buFont typeface="Wingdings" pitchFamily="2" charset="2"/>
              <a:buChar char="§"/>
              <a:defRPr/>
            </a:pPr>
            <a:r>
              <a:rPr lang="en-US" sz="2000" u="sng" dirty="0">
                <a:latin typeface="+mn-lt"/>
              </a:rPr>
              <a:t>Refractive index</a:t>
            </a:r>
            <a:r>
              <a:rPr lang="en-US" sz="2000" dirty="0">
                <a:latin typeface="+mn-lt"/>
              </a:rPr>
              <a:t>: ratio of the speed of light in free space divided by the speed within the material</a:t>
            </a:r>
          </a:p>
        </p:txBody>
      </p:sp>
      <p:sp>
        <p:nvSpPr>
          <p:cNvPr id="121864" name="Text Box 8"/>
          <p:cNvSpPr txBox="1">
            <a:spLocks noChangeArrowheads="1"/>
          </p:cNvSpPr>
          <p:nvPr/>
        </p:nvSpPr>
        <p:spPr bwMode="auto">
          <a:xfrm>
            <a:off x="533400" y="4953000"/>
            <a:ext cx="7231063"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CC3300"/>
              </a:buClr>
              <a:buFont typeface="Monotype Sorts" pitchFamily="2" charset="2"/>
              <a:buNone/>
              <a:defRPr/>
            </a:pPr>
            <a:r>
              <a:rPr lang="en-US" sz="2200" dirty="0"/>
              <a:t>ex. </a:t>
            </a:r>
            <a:r>
              <a:rPr lang="en-US" sz="2200" u="sng" dirty="0"/>
              <a:t>Index Values</a:t>
            </a:r>
            <a:endParaRPr lang="en-US" sz="2200" u="sng" dirty="0">
              <a:effectLst>
                <a:outerShdw blurRad="38100" dist="38100" dir="2700000" algn="tl">
                  <a:srgbClr val="FFFFFF"/>
                </a:outerShdw>
              </a:effectLst>
            </a:endParaRPr>
          </a:p>
          <a:p>
            <a:pPr>
              <a:buClr>
                <a:srgbClr val="CC3300"/>
              </a:buClr>
              <a:buFont typeface="Monotype Sorts" pitchFamily="2" charset="2"/>
              <a:buNone/>
              <a:defRPr/>
            </a:pPr>
            <a:r>
              <a:rPr lang="en-US" sz="2200" dirty="0"/>
              <a:t>free space = 1, air = 1.0002, water = 1.333, diamond = 2.417</a:t>
            </a:r>
          </a:p>
          <a:p>
            <a:pPr>
              <a:defRPr/>
            </a:pPr>
            <a:endParaRPr lang="en-US" sz="1600" dirty="0"/>
          </a:p>
        </p:txBody>
      </p:sp>
      <p:sp>
        <p:nvSpPr>
          <p:cNvPr id="25606" name="Footer Placeholder 1"/>
          <p:cNvSpPr txBox="1">
            <a:spLocks/>
          </p:cNvSpPr>
          <p:nvPr/>
        </p:nvSpPr>
        <p:spPr bwMode="auto">
          <a:xfrm>
            <a:off x="609600" y="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latin typeface="Arial" pitchFamily="34" charset="0"/>
              </a:rPr>
              <a:t>Lasers Physics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924800" cy="685800"/>
          </a:xfrm>
        </p:spPr>
        <p:txBody>
          <a:bodyPr/>
          <a:lstStyle/>
          <a:p>
            <a:pPr eaLnBrk="1" hangingPunct="1"/>
            <a:r>
              <a:rPr lang="en-US" sz="3400" dirty="0" smtClean="0"/>
              <a:t>           </a:t>
            </a:r>
            <a:r>
              <a:rPr lang="en-US" sz="2800" b="1" dirty="0" smtClean="0"/>
              <a:t>Basic Laser Safety - Bio effects</a:t>
            </a:r>
          </a:p>
        </p:txBody>
      </p:sp>
      <p:sp>
        <p:nvSpPr>
          <p:cNvPr id="23555" name="Rectangle 3"/>
          <p:cNvSpPr>
            <a:spLocks noGrp="1" noChangeArrowheads="1"/>
          </p:cNvSpPr>
          <p:nvPr>
            <p:ph type="body" idx="1"/>
          </p:nvPr>
        </p:nvSpPr>
        <p:spPr>
          <a:xfrm>
            <a:off x="609600" y="1447800"/>
            <a:ext cx="7924800" cy="4191000"/>
          </a:xfrm>
        </p:spPr>
        <p:txBody>
          <a:bodyPr/>
          <a:lstStyle/>
          <a:p>
            <a:pPr eaLnBrk="1" hangingPunct="1">
              <a:buClr>
                <a:srgbClr val="FF0000"/>
              </a:buClr>
              <a:buSzPct val="80000"/>
              <a:defRPr/>
            </a:pPr>
            <a:r>
              <a:rPr lang="en-US" dirty="0" smtClean="0"/>
              <a:t>Primary sites of damage</a:t>
            </a:r>
          </a:p>
          <a:p>
            <a:pPr lvl="1" eaLnBrk="1" hangingPunct="1">
              <a:buClr>
                <a:srgbClr val="FF0000"/>
              </a:buClr>
              <a:buSzPct val="80000"/>
              <a:defRPr/>
            </a:pPr>
            <a:r>
              <a:rPr lang="en-US" sz="2400" dirty="0" smtClean="0"/>
              <a:t>eyes</a:t>
            </a:r>
          </a:p>
          <a:p>
            <a:pPr lvl="1" eaLnBrk="1" hangingPunct="1">
              <a:buClr>
                <a:srgbClr val="FF0000"/>
              </a:buClr>
              <a:buSzPct val="80000"/>
              <a:defRPr/>
            </a:pPr>
            <a:r>
              <a:rPr lang="en-US" sz="2400" dirty="0" smtClean="0"/>
              <a:t>Skin</a:t>
            </a:r>
          </a:p>
          <a:p>
            <a:pPr marL="457200" lvl="1" indent="0" eaLnBrk="1" hangingPunct="1">
              <a:buClr>
                <a:srgbClr val="FF0000"/>
              </a:buClr>
              <a:buSzPct val="80000"/>
              <a:buFont typeface="Wingdings" pitchFamily="2" charset="2"/>
              <a:buNone/>
              <a:defRPr/>
            </a:pPr>
            <a:endParaRPr lang="en-US" sz="2400" dirty="0" smtClean="0"/>
          </a:p>
          <a:p>
            <a:pPr eaLnBrk="1" hangingPunct="1">
              <a:buClr>
                <a:srgbClr val="FF0000"/>
              </a:buClr>
              <a:buSzPct val="80000"/>
              <a:defRPr/>
            </a:pPr>
            <a:r>
              <a:rPr lang="en-US" dirty="0" smtClean="0"/>
              <a:t>Laser damage can be:</a:t>
            </a:r>
          </a:p>
          <a:p>
            <a:pPr lvl="1" eaLnBrk="1" hangingPunct="1">
              <a:buClr>
                <a:srgbClr val="FF0000"/>
              </a:buClr>
              <a:buSzPct val="80000"/>
              <a:defRPr/>
            </a:pPr>
            <a:r>
              <a:rPr lang="en-US" sz="2400" dirty="0" smtClean="0"/>
              <a:t>Thermal-</a:t>
            </a:r>
          </a:p>
          <a:p>
            <a:pPr lvl="1" eaLnBrk="1" hangingPunct="1">
              <a:buClr>
                <a:srgbClr val="FF0000"/>
              </a:buClr>
              <a:buSzPct val="80000"/>
              <a:defRPr/>
            </a:pPr>
            <a:r>
              <a:rPr lang="en-US" sz="2400" dirty="0" smtClean="0"/>
              <a:t>Acoustic</a:t>
            </a:r>
          </a:p>
          <a:p>
            <a:pPr lvl="1" eaLnBrk="1" hangingPunct="1">
              <a:buClr>
                <a:srgbClr val="FF0000"/>
              </a:buClr>
              <a:buSzPct val="80000"/>
              <a:defRPr/>
            </a:pPr>
            <a:r>
              <a:rPr lang="en-US" sz="2400" dirty="0" smtClean="0"/>
              <a:t>Photochemical</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smtClean="0">
                <a:solidFill>
                  <a:schemeClr val="bg1"/>
                </a:solidFill>
                <a:latin typeface="+mn-lt"/>
              </a:rPr>
              <a:t>Bio effects</a:t>
            </a:r>
            <a:r>
              <a:rPr lang="en-US" sz="1200" dirty="0" smtClean="0">
                <a:solidFill>
                  <a:schemeClr val="bg1"/>
                </a:solidFill>
              </a:rPr>
              <a:t> </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381000"/>
            <a:ext cx="8458200" cy="5521325"/>
          </a:xfrm>
        </p:spPr>
        <p:txBody>
          <a:bodyPr/>
          <a:lstStyle/>
          <a:p>
            <a:pPr>
              <a:buClr>
                <a:srgbClr val="FF0000"/>
              </a:buClr>
              <a:buSzPct val="80000"/>
              <a:defRPr/>
            </a:pPr>
            <a:r>
              <a:rPr lang="en-US" sz="1600" b="1" i="1" dirty="0" smtClean="0"/>
              <a:t>Photo thermal effects- </a:t>
            </a:r>
            <a:r>
              <a:rPr lang="en-US" sz="1600" dirty="0" smtClean="0"/>
              <a:t>radiation absorbed by the tissue increase the tissue’s temperature until a laser burn or damage occurs. Directly related to power</a:t>
            </a:r>
            <a:r>
              <a:rPr lang="en-US" sz="1600" dirty="0"/>
              <a:t>. </a:t>
            </a:r>
            <a:r>
              <a:rPr lang="en-US" sz="1600" dirty="0" smtClean="0"/>
              <a:t>Rate-process, Heat </a:t>
            </a:r>
            <a:r>
              <a:rPr lang="en-US" sz="1600" dirty="0"/>
              <a:t>dissipation with </a:t>
            </a:r>
            <a:r>
              <a:rPr lang="en-US" sz="1600" dirty="0" smtClean="0"/>
              <a:t>time, thermal </a:t>
            </a:r>
            <a:r>
              <a:rPr lang="en-US" sz="1600" dirty="0"/>
              <a:t>damage is not cumulative, as long as the retina cools down between exposures</a:t>
            </a:r>
            <a:r>
              <a:rPr lang="en-US" sz="1600" dirty="0" smtClean="0"/>
              <a:t>.</a:t>
            </a:r>
          </a:p>
          <a:p>
            <a:pPr marL="0" indent="0">
              <a:buClr>
                <a:srgbClr val="FF0000"/>
              </a:buClr>
              <a:buSzPct val="80000"/>
              <a:buNone/>
              <a:defRPr/>
            </a:pPr>
            <a:endParaRPr lang="en-US" sz="1600" dirty="0" smtClean="0"/>
          </a:p>
          <a:p>
            <a:pPr marL="0" indent="0">
              <a:buClr>
                <a:srgbClr val="FF0000"/>
              </a:buClr>
              <a:buSzPct val="80000"/>
              <a:buNone/>
              <a:defRPr/>
            </a:pPr>
            <a:r>
              <a:rPr lang="en-US" sz="1600" dirty="0"/>
              <a:t> </a:t>
            </a:r>
            <a:r>
              <a:rPr lang="en-US" sz="1600" dirty="0" smtClean="0"/>
              <a:t>     Most cell survives temperature high as 113 degrees, cells begin to die at 140 degrees.</a:t>
            </a:r>
          </a:p>
          <a:p>
            <a:pPr marL="0" indent="0">
              <a:buClr>
                <a:srgbClr val="FF0000"/>
              </a:buClr>
              <a:buSzPct val="80000"/>
              <a:buNone/>
              <a:defRPr/>
            </a:pPr>
            <a:r>
              <a:rPr lang="en-US" sz="1600" dirty="0" smtClean="0"/>
              <a:t> </a:t>
            </a:r>
          </a:p>
          <a:p>
            <a:pPr>
              <a:buClr>
                <a:srgbClr val="FF0000"/>
              </a:buClr>
              <a:buSzPct val="80000"/>
              <a:defRPr/>
            </a:pPr>
            <a:r>
              <a:rPr lang="en-US" sz="1600" b="1" i="1" dirty="0" smtClean="0"/>
              <a:t>Photochemical effects- </a:t>
            </a:r>
            <a:r>
              <a:rPr lang="en-US" sz="1600" i="1" dirty="0" smtClean="0"/>
              <a:t>depends on the total amount of energy</a:t>
            </a:r>
          </a:p>
          <a:p>
            <a:pPr marL="0" indent="0">
              <a:buClr>
                <a:srgbClr val="FF0000"/>
              </a:buClr>
              <a:buSzPct val="80000"/>
              <a:buFont typeface="Wingdings" pitchFamily="2" charset="2"/>
              <a:buNone/>
              <a:defRPr/>
            </a:pPr>
            <a:r>
              <a:rPr lang="en-US" sz="1600" i="1" dirty="0"/>
              <a:t> </a:t>
            </a:r>
            <a:r>
              <a:rPr lang="en-US" sz="1600" i="1" dirty="0" smtClean="0"/>
              <a:t>    absorbed by the tissue, rather than the rate at which it is absorbed.</a:t>
            </a:r>
          </a:p>
          <a:p>
            <a:pPr marL="0" indent="0">
              <a:buClr>
                <a:srgbClr val="FF0000"/>
              </a:buClr>
              <a:buSzPct val="80000"/>
              <a:buNone/>
              <a:defRPr/>
            </a:pPr>
            <a:r>
              <a:rPr lang="en-US" sz="1600" dirty="0" smtClean="0"/>
              <a:t>      Individual </a:t>
            </a:r>
            <a:r>
              <a:rPr lang="en-US" sz="1600" dirty="0"/>
              <a:t>photon interacts with molecule, damage is severe at shorter </a:t>
            </a:r>
            <a:r>
              <a:rPr lang="en-US" sz="1600" dirty="0" smtClean="0"/>
              <a:t> </a:t>
            </a:r>
          </a:p>
          <a:p>
            <a:pPr marL="0" indent="0">
              <a:buClr>
                <a:srgbClr val="FF0000"/>
              </a:buClr>
              <a:buSzPct val="80000"/>
              <a:buNone/>
              <a:defRPr/>
            </a:pPr>
            <a:r>
              <a:rPr lang="en-US" sz="1600" dirty="0"/>
              <a:t> </a:t>
            </a:r>
            <a:r>
              <a:rPr lang="en-US" sz="1600" dirty="0" smtClean="0"/>
              <a:t>     visible </a:t>
            </a:r>
            <a:r>
              <a:rPr lang="en-US" sz="1600" dirty="0"/>
              <a:t>wavelengths (blue &amp;violet) and is cumulative over a working </a:t>
            </a:r>
            <a:r>
              <a:rPr lang="en-US" sz="1600" dirty="0" smtClean="0"/>
              <a:t>day</a:t>
            </a:r>
          </a:p>
          <a:p>
            <a:pPr marL="0" indent="0">
              <a:buClr>
                <a:srgbClr val="FF0000"/>
              </a:buClr>
              <a:buSzPct val="80000"/>
              <a:buNone/>
              <a:defRPr/>
            </a:pPr>
            <a:endParaRPr lang="en-US" sz="1600" b="1" i="1" dirty="0" smtClean="0"/>
          </a:p>
          <a:p>
            <a:pPr>
              <a:buClr>
                <a:srgbClr val="FF0000"/>
              </a:buClr>
              <a:buSzPct val="80000"/>
              <a:defRPr/>
            </a:pPr>
            <a:r>
              <a:rPr lang="en-US" sz="1600" b="1" i="1" dirty="0" smtClean="0"/>
              <a:t>Photo acoustical effects </a:t>
            </a:r>
            <a:r>
              <a:rPr lang="en-US" sz="1600" dirty="0" smtClean="0"/>
              <a:t>are energy dependent, associated with </a:t>
            </a:r>
            <a:r>
              <a:rPr lang="en-US" sz="1600" dirty="0" smtClean="0">
                <a:solidFill>
                  <a:srgbClr val="FF3300"/>
                </a:solidFill>
              </a:rPr>
              <a:t>ultra short pulse durations</a:t>
            </a:r>
            <a:r>
              <a:rPr lang="en-US" sz="1600" dirty="0" smtClean="0"/>
              <a:t> (&lt;10 microsec) of </a:t>
            </a:r>
            <a:r>
              <a:rPr lang="en-US" sz="1600" dirty="0" smtClean="0">
                <a:solidFill>
                  <a:srgbClr val="FF3300"/>
                </a:solidFill>
              </a:rPr>
              <a:t>high energy</a:t>
            </a:r>
            <a:r>
              <a:rPr lang="en-US" sz="1600" dirty="0" smtClean="0"/>
              <a:t> that cause rapid expansion of the tissue on which they are incident. </a:t>
            </a:r>
            <a:r>
              <a:rPr lang="en-US" sz="1600" dirty="0"/>
              <a:t>From exposure to high energy pulsed lasers results in physical tissue damage by photon </a:t>
            </a:r>
            <a:r>
              <a:rPr lang="en-US" sz="1600" dirty="0" smtClean="0"/>
              <a:t>energy </a:t>
            </a:r>
          </a:p>
          <a:p>
            <a:pPr>
              <a:buClr>
                <a:srgbClr val="FF0000"/>
              </a:buClr>
              <a:buSzPct val="80000"/>
              <a:defRPr/>
            </a:pPr>
            <a:endParaRPr lang="en-US" sz="1600" dirty="0" smtClean="0"/>
          </a:p>
          <a:p>
            <a:pPr>
              <a:buClr>
                <a:srgbClr val="FF0000"/>
              </a:buClr>
              <a:buSzPct val="80000"/>
              <a:defRPr/>
            </a:pPr>
            <a:r>
              <a:rPr lang="en-US" sz="1600" dirty="0" smtClean="0"/>
              <a:t>This generates an acoustic shock wave in the tissue that may cause </a:t>
            </a:r>
          </a:p>
          <a:p>
            <a:pPr marL="0" indent="0">
              <a:buClr>
                <a:srgbClr val="FF0000"/>
              </a:buClr>
              <a:buSzPct val="80000"/>
              <a:buFont typeface="Wingdings" pitchFamily="2" charset="2"/>
              <a:buNone/>
              <a:defRPr/>
            </a:pPr>
            <a:r>
              <a:rPr lang="en-US" sz="1600" dirty="0" smtClean="0"/>
              <a:t>      a mechanical disruption of cellular structures.</a:t>
            </a:r>
          </a:p>
        </p:txBody>
      </p:sp>
      <p:sp>
        <p:nvSpPr>
          <p:cNvPr id="5" name="TextBox 4"/>
          <p:cNvSpPr txBox="1"/>
          <p:nvPr/>
        </p:nvSpPr>
        <p:spPr>
          <a:xfrm>
            <a:off x="609600" y="28575"/>
            <a:ext cx="1828800" cy="276225"/>
          </a:xfrm>
          <a:prstGeom prst="rect">
            <a:avLst/>
          </a:prstGeom>
          <a:noFill/>
        </p:spPr>
        <p:txBody>
          <a:bodyPr>
            <a:spAutoFit/>
          </a:bodyPr>
          <a:lstStyle/>
          <a:p>
            <a:pPr>
              <a:defRPr/>
            </a:pPr>
            <a:r>
              <a:rPr lang="en-US" sz="1200" dirty="0" smtClean="0">
                <a:solidFill>
                  <a:schemeClr val="bg1"/>
                </a:solidFill>
                <a:latin typeface="+mn-lt"/>
              </a:rPr>
              <a:t>Bio effects</a:t>
            </a:r>
            <a:endParaRPr lang="en-US" sz="12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09600" y="1219200"/>
            <a:ext cx="8001000" cy="4530725"/>
          </a:xfrm>
        </p:spPr>
        <p:txBody>
          <a:bodyPr/>
          <a:lstStyle/>
          <a:p>
            <a:pPr marL="0" indent="0">
              <a:buClr>
                <a:srgbClr val="FF0000"/>
              </a:buClr>
              <a:buSzPct val="80000"/>
              <a:buNone/>
              <a:defRPr/>
            </a:pPr>
            <a:r>
              <a:rPr lang="en-US" sz="2000" dirty="0" smtClean="0"/>
              <a:t>                               Damaging interaction or effects</a:t>
            </a:r>
          </a:p>
          <a:p>
            <a:pPr marL="0" indent="0">
              <a:buClr>
                <a:srgbClr val="FF0000"/>
              </a:buClr>
              <a:buSzPct val="80000"/>
              <a:buNone/>
              <a:defRPr/>
            </a:pPr>
            <a:endParaRPr lang="en-US" sz="2000" dirty="0" smtClean="0"/>
          </a:p>
          <a:p>
            <a:pPr>
              <a:buClr>
                <a:srgbClr val="FF0000"/>
              </a:buClr>
              <a:buSzPct val="80000"/>
              <a:defRPr/>
            </a:pPr>
            <a:r>
              <a:rPr lang="en-US" sz="1800" dirty="0" smtClean="0"/>
              <a:t>Scattering (blood,lymph,skin)</a:t>
            </a:r>
          </a:p>
          <a:p>
            <a:pPr marL="0" indent="0">
              <a:buClr>
                <a:srgbClr val="FF0000"/>
              </a:buClr>
              <a:buSzPct val="80000"/>
              <a:buNone/>
              <a:defRPr/>
            </a:pPr>
            <a:endParaRPr lang="en-US" sz="1800" dirty="0" smtClean="0"/>
          </a:p>
          <a:p>
            <a:pPr>
              <a:buClr>
                <a:srgbClr val="FF0000"/>
              </a:buClr>
              <a:buSzPct val="80000"/>
              <a:defRPr/>
            </a:pPr>
            <a:r>
              <a:rPr lang="en-US" sz="1800" dirty="0" smtClean="0"/>
              <a:t>Coefficient of Absorption</a:t>
            </a:r>
          </a:p>
          <a:p>
            <a:pPr marL="0" indent="0">
              <a:buClr>
                <a:srgbClr val="FF0000"/>
              </a:buClr>
              <a:buSzPct val="80000"/>
              <a:buNone/>
              <a:defRPr/>
            </a:pPr>
            <a:r>
              <a:rPr lang="en-US" sz="1800" dirty="0"/>
              <a:t> </a:t>
            </a:r>
            <a:r>
              <a:rPr lang="en-US" sz="1800" dirty="0" smtClean="0"/>
              <a:t>    (highest at increased water content)</a:t>
            </a:r>
          </a:p>
          <a:p>
            <a:pPr>
              <a:buClr>
                <a:srgbClr val="FF0000"/>
              </a:buClr>
              <a:buSzPct val="80000"/>
              <a:defRPr/>
            </a:pPr>
            <a:endParaRPr lang="en-US" sz="1800" dirty="0" smtClean="0"/>
          </a:p>
          <a:p>
            <a:pPr>
              <a:buClr>
                <a:srgbClr val="FF0000"/>
              </a:buClr>
              <a:buSzPct val="80000"/>
              <a:defRPr/>
            </a:pPr>
            <a:r>
              <a:rPr lang="en-US" sz="1800" dirty="0" smtClean="0"/>
              <a:t>Transmission (cornea, lens, aqueous humor) </a:t>
            </a:r>
          </a:p>
          <a:p>
            <a:pPr marL="0" indent="0">
              <a:buClr>
                <a:srgbClr val="FF0000"/>
              </a:buClr>
              <a:buSzPct val="80000"/>
              <a:buNone/>
              <a:defRPr/>
            </a:pPr>
            <a:r>
              <a:rPr lang="en-US" sz="1800" dirty="0" smtClean="0"/>
              <a:t>              </a:t>
            </a:r>
          </a:p>
          <a:p>
            <a:pPr>
              <a:buClr>
                <a:srgbClr val="FF0000"/>
              </a:buClr>
              <a:buSzPct val="80000"/>
              <a:defRPr/>
            </a:pPr>
            <a:r>
              <a:rPr lang="en-US" sz="1800" dirty="0" smtClean="0"/>
              <a:t>Temperature (dependent on water content)</a:t>
            </a:r>
          </a:p>
          <a:p>
            <a:pPr>
              <a:buClr>
                <a:srgbClr val="FF0000"/>
              </a:buClr>
              <a:buSzPct val="80000"/>
              <a:defRPr/>
            </a:pPr>
            <a:endParaRPr lang="en-US" sz="1800" dirty="0" smtClean="0"/>
          </a:p>
        </p:txBody>
      </p:sp>
      <p:sp>
        <p:nvSpPr>
          <p:cNvPr id="4" name="Text Box 2051"/>
          <p:cNvSpPr txBox="1">
            <a:spLocks noGrp="1" noChangeArrowheads="1"/>
          </p:cNvSpPr>
          <p:nvPr>
            <p:ph type="title"/>
          </p:nvPr>
        </p:nvSpPr>
        <p:spPr>
          <a:xfrm>
            <a:off x="457200" y="277813"/>
            <a:ext cx="7885113" cy="646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dirty="0" smtClean="0">
                <a:effectLst>
                  <a:outerShdw blurRad="38100" dist="38100" dir="2700000" algn="tl">
                    <a:srgbClr val="FFFFFF"/>
                  </a:outerShdw>
                </a:effectLst>
              </a:rPr>
              <a:t> 		</a:t>
            </a:r>
            <a:r>
              <a:rPr lang="en-US" sz="2800" b="1" dirty="0" smtClean="0">
                <a:effectLst>
                  <a:outerShdw blurRad="38100" dist="38100" dir="2700000" algn="tl">
                    <a:srgbClr val="FFFFFF"/>
                  </a:outerShdw>
                </a:effectLst>
              </a:rPr>
              <a:t>Laser </a:t>
            </a:r>
            <a:r>
              <a:rPr lang="en-US" sz="2800" b="1" dirty="0">
                <a:effectLst>
                  <a:outerShdw blurRad="38100" dist="38100" dir="2700000" algn="tl">
                    <a:srgbClr val="FFFFFF"/>
                  </a:outerShdw>
                </a:effectLst>
              </a:rPr>
              <a:t>Effects on Biological Tissue</a:t>
            </a:r>
          </a:p>
        </p:txBody>
      </p:sp>
      <p:sp>
        <p:nvSpPr>
          <p:cNvPr id="5" name="TextBox 4"/>
          <p:cNvSpPr txBox="1"/>
          <p:nvPr/>
        </p:nvSpPr>
        <p:spPr>
          <a:xfrm>
            <a:off x="609600" y="0"/>
            <a:ext cx="1828800" cy="276225"/>
          </a:xfrm>
          <a:prstGeom prst="rect">
            <a:avLst/>
          </a:prstGeom>
          <a:noFill/>
        </p:spPr>
        <p:txBody>
          <a:bodyPr>
            <a:spAutoFit/>
          </a:bodyPr>
          <a:lstStyle/>
          <a:p>
            <a:pPr>
              <a:defRPr/>
            </a:pPr>
            <a:r>
              <a:rPr lang="en-US" sz="1200" dirty="0" smtClean="0">
                <a:solidFill>
                  <a:schemeClr val="bg1"/>
                </a:solidFill>
                <a:latin typeface="+mn-lt"/>
              </a:rPr>
              <a:t>Bio effects</a:t>
            </a:r>
            <a:endParaRPr lang="en-US" sz="1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609600" y="1457325"/>
            <a:ext cx="7924800" cy="3886200"/>
          </a:xfrm>
        </p:spPr>
        <p:txBody>
          <a:bodyPr/>
          <a:lstStyle/>
          <a:p>
            <a:pPr marL="0" indent="0" algn="ctr">
              <a:buFont typeface="Wingdings" pitchFamily="2" charset="2"/>
              <a:buNone/>
            </a:pP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Laser Safety Program</a:t>
            </a:r>
          </a:p>
          <a:p>
            <a:pPr marL="0" indent="0" algn="ctr">
              <a:buFont typeface="Wingdings" pitchFamily="2" charset="2"/>
              <a:buNone/>
            </a:pPr>
            <a:endParaRPr lang="en-US" sz="1800" b="1" dirty="0" smtClean="0">
              <a:solidFill>
                <a:srgbClr val="000000"/>
              </a:solidFill>
            </a:endParaRPr>
          </a:p>
          <a:p>
            <a:pPr marL="0" indent="0" algn="ctr">
              <a:buFont typeface="Wingdings" pitchFamily="2" charset="2"/>
              <a:buNone/>
            </a:pPr>
            <a:r>
              <a:rPr lang="en-US" sz="1800" b="1" dirty="0" smtClean="0">
                <a:solidFill>
                  <a:srgbClr val="000000"/>
                </a:solidFill>
              </a:rPr>
              <a:t>MA-</a:t>
            </a:r>
            <a:r>
              <a:rPr lang="en-US" sz="1800" b="1" dirty="0" err="1" smtClean="0">
                <a:solidFill>
                  <a:srgbClr val="000000"/>
                </a:solidFill>
              </a:rPr>
              <a:t>DPH</a:t>
            </a:r>
            <a:r>
              <a:rPr lang="en-US" sz="1800" b="1" dirty="0" smtClean="0">
                <a:solidFill>
                  <a:srgbClr val="000000"/>
                </a:solidFill>
              </a:rPr>
              <a:t> 105 </a:t>
            </a:r>
            <a:r>
              <a:rPr lang="en-US" sz="1800" b="1" dirty="0" err="1" smtClean="0">
                <a:solidFill>
                  <a:srgbClr val="000000"/>
                </a:solidFill>
              </a:rPr>
              <a:t>CMR</a:t>
            </a:r>
            <a:r>
              <a:rPr lang="en-US" sz="1800" b="1" dirty="0" smtClean="0">
                <a:solidFill>
                  <a:srgbClr val="000000"/>
                </a:solidFill>
              </a:rPr>
              <a:t> 121.00</a:t>
            </a:r>
            <a:br>
              <a:rPr lang="en-US" sz="1800" b="1" dirty="0" smtClean="0">
                <a:solidFill>
                  <a:srgbClr val="000000"/>
                </a:solidFill>
              </a:rPr>
            </a:b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   ANSI- Z 136.1</a:t>
            </a:r>
            <a:br>
              <a:rPr lang="en-US" sz="1800" b="1" dirty="0" smtClean="0">
                <a:solidFill>
                  <a:srgbClr val="000000"/>
                </a:solidFill>
              </a:rPr>
            </a:br>
            <a:endParaRPr lang="en-US" sz="1800" b="1" dirty="0" smtClean="0">
              <a:solidFill>
                <a:srgbClr val="000000"/>
              </a:solidFill>
            </a:endParaRPr>
          </a:p>
          <a:p>
            <a:pPr marL="0" indent="0" algn="ctr">
              <a:buFont typeface="Wingdings" pitchFamily="2" charset="2"/>
              <a:buNone/>
            </a:pPr>
            <a:r>
              <a:rPr lang="en-US" sz="1800" b="1" dirty="0" smtClean="0">
                <a:solidFill>
                  <a:srgbClr val="000000"/>
                </a:solidFill>
              </a:rPr>
              <a:t>    ANSI-Z 136.3</a:t>
            </a:r>
            <a:br>
              <a:rPr lang="en-US" sz="1800" b="1" dirty="0" smtClean="0">
                <a:solidFill>
                  <a:srgbClr val="000000"/>
                </a:solidFill>
              </a:rPr>
            </a:b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The Laser Safety Committee (</a:t>
            </a:r>
            <a:r>
              <a:rPr lang="en-US" sz="1800" b="1" dirty="0" err="1" smtClean="0">
                <a:solidFill>
                  <a:srgbClr val="000000"/>
                </a:solidFill>
              </a:rPr>
              <a:t>LSSC</a:t>
            </a:r>
            <a:r>
              <a:rPr lang="en-US" sz="1800" b="1" dirty="0" smtClean="0">
                <a:solidFill>
                  <a:srgbClr val="000000"/>
                </a:solidFill>
              </a:rPr>
              <a:t>) observes the MA-DPH regulations and ANSI standards and federal guidelines.</a:t>
            </a:r>
            <a:br>
              <a:rPr lang="en-US" sz="1800" b="1" dirty="0" smtClean="0">
                <a:solidFill>
                  <a:srgbClr val="000000"/>
                </a:solidFill>
              </a:rPr>
            </a:br>
            <a:r>
              <a:rPr lang="en-US" sz="1800" dirty="0" smtClean="0"/>
              <a:t/>
            </a:r>
            <a:br>
              <a:rPr lang="en-US" sz="1800" dirty="0" smtClean="0"/>
            </a:br>
            <a:r>
              <a:rPr lang="en-US" sz="1800" dirty="0" smtClean="0"/>
              <a:t/>
            </a:r>
            <a:br>
              <a:rPr lang="en-US" sz="1800" dirty="0" smtClean="0"/>
            </a:br>
            <a:endParaRPr lang="en-US" sz="1800" dirty="0" smtClean="0"/>
          </a:p>
        </p:txBody>
      </p:sp>
      <p:pic>
        <p:nvPicPr>
          <p:cNvPr id="4099" name="Picture 3" descr="MP0059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363" y="268288"/>
            <a:ext cx="1824037" cy="1201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descr="IN00358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88" y="414338"/>
            <a:ext cx="4572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Box 1"/>
          <p:cNvSpPr txBox="1">
            <a:spLocks noChangeArrowheads="1"/>
          </p:cNvSpPr>
          <p:nvPr/>
        </p:nvSpPr>
        <p:spPr bwMode="auto">
          <a:xfrm>
            <a:off x="152400" y="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Compliance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838200"/>
          </a:xfrm>
        </p:spPr>
        <p:txBody>
          <a:bodyPr/>
          <a:lstStyle/>
          <a:p>
            <a:pPr>
              <a:defRPr/>
            </a:pPr>
            <a:r>
              <a:rPr lang="en-US" sz="2400" dirty="0" smtClean="0">
                <a:effectLst>
                  <a:outerShdw blurRad="38100" dist="38100" dir="2700000" algn="tl">
                    <a:srgbClr val="FFFFFF"/>
                  </a:outerShdw>
                </a:effectLst>
              </a:rPr>
              <a:t>       </a:t>
            </a:r>
            <a:r>
              <a:rPr lang="en-US" sz="2400" b="1" dirty="0" smtClean="0">
                <a:effectLst>
                  <a:outerShdw blurRad="38100" dist="38100" dir="2700000" algn="tl">
                    <a:srgbClr val="FFFFFF"/>
                  </a:outerShdw>
                </a:effectLst>
              </a:rPr>
              <a:t>Coefficient </a:t>
            </a:r>
            <a:r>
              <a:rPr lang="en-US" sz="2400" b="1" dirty="0">
                <a:effectLst>
                  <a:outerShdw blurRad="38100" dist="38100" dir="2700000" algn="tl">
                    <a:srgbClr val="FFFFFF"/>
                  </a:outerShdw>
                </a:effectLst>
              </a:rPr>
              <a:t>of Absorption &amp; Selective Absorption</a:t>
            </a:r>
          </a:p>
        </p:txBody>
      </p:sp>
      <p:graphicFrame>
        <p:nvGraphicFramePr>
          <p:cNvPr id="31747" name="Content Placeholder 3"/>
          <p:cNvGraphicFramePr>
            <a:graphicFrameLocks noGrp="1" noChangeAspect="1"/>
          </p:cNvGraphicFramePr>
          <p:nvPr>
            <p:ph idx="1"/>
          </p:nvPr>
        </p:nvGraphicFramePr>
        <p:xfrm>
          <a:off x="1676400" y="1143000"/>
          <a:ext cx="6096000" cy="4816475"/>
        </p:xfrm>
        <a:graphic>
          <a:graphicData uri="http://schemas.openxmlformats.org/presentationml/2006/ole">
            <mc:AlternateContent xmlns:mc="http://schemas.openxmlformats.org/markup-compatibility/2006">
              <mc:Choice xmlns:v="urn:schemas-microsoft-com:vml" Requires="v">
                <p:oleObj spid="_x0000_s31848" name="Photo Editor Photo" r:id="rId4" imgW="5714286" imgH="4285714" progId="MSPhotoEd.3">
                  <p:embed/>
                </p:oleObj>
              </mc:Choice>
              <mc:Fallback>
                <p:oleObj name="Photo Editor Photo" r:id="rId4" imgW="5714286" imgH="4285714" progId="MSPhotoEd.3">
                  <p:embed/>
                  <p:pic>
                    <p:nvPicPr>
                      <p:cNvPr id="0"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143000"/>
                        <a:ext cx="60960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609600" y="0"/>
            <a:ext cx="1828800" cy="276225"/>
          </a:xfrm>
          <a:prstGeom prst="rect">
            <a:avLst/>
          </a:prstGeom>
          <a:noFill/>
        </p:spPr>
        <p:txBody>
          <a:bodyPr>
            <a:spAutoFit/>
          </a:bodyPr>
          <a:lstStyle/>
          <a:p>
            <a:pPr>
              <a:defRPr/>
            </a:pPr>
            <a:r>
              <a:rPr lang="en-US" sz="1200" dirty="0" smtClean="0">
                <a:solidFill>
                  <a:schemeClr val="bg1"/>
                </a:solidFill>
                <a:latin typeface="+mn-lt"/>
              </a:rPr>
              <a:t>Bio effects</a:t>
            </a:r>
            <a:endParaRPr lang="en-US" sz="12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7813"/>
            <a:ext cx="8229600" cy="560387"/>
          </a:xfrm>
        </p:spPr>
        <p:txBody>
          <a:bodyPr/>
          <a:lstStyle/>
          <a:p>
            <a:r>
              <a:rPr lang="en-US" sz="2400" dirty="0" smtClean="0"/>
              <a:t>			</a:t>
            </a:r>
            <a:r>
              <a:rPr lang="en-US" sz="2400" b="1" dirty="0" smtClean="0"/>
              <a:t>Anatomy of the Eye</a:t>
            </a:r>
          </a:p>
        </p:txBody>
      </p:sp>
      <p:sp>
        <p:nvSpPr>
          <p:cNvPr id="32771" name="Content Placeholder 2"/>
          <p:cNvSpPr>
            <a:spLocks noGrp="1"/>
          </p:cNvSpPr>
          <p:nvPr>
            <p:ph idx="1"/>
          </p:nvPr>
        </p:nvSpPr>
        <p:spPr>
          <a:xfrm>
            <a:off x="236537" y="928688"/>
            <a:ext cx="8678861" cy="5167312"/>
          </a:xfrm>
        </p:spPr>
        <p:txBody>
          <a:bodyPr/>
          <a:lstStyle/>
          <a:p>
            <a:pPr marL="0" indent="0">
              <a:buFont typeface="Wingdings" pitchFamily="2" charset="2"/>
              <a:buNone/>
            </a:pPr>
            <a:endParaRPr lang="en-US" dirty="0" smtClean="0"/>
          </a:p>
          <a:p>
            <a:pPr marL="0" indent="0">
              <a:buFont typeface="Wingdings" pitchFamily="2" charset="2"/>
              <a:buNone/>
            </a:pPr>
            <a:endParaRPr lang="en-US" dirty="0"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78000"/>
            <a:ext cx="3890963"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2" y="1828801"/>
            <a:ext cx="4300537"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Box 5"/>
          <p:cNvSpPr txBox="1">
            <a:spLocks noChangeArrowheads="1"/>
          </p:cNvSpPr>
          <p:nvPr/>
        </p:nvSpPr>
        <p:spPr bwMode="auto">
          <a:xfrm>
            <a:off x="850900" y="1295400"/>
            <a:ext cx="143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dirty="0"/>
              <a:t>iris</a:t>
            </a:r>
          </a:p>
        </p:txBody>
      </p:sp>
      <p:sp>
        <p:nvSpPr>
          <p:cNvPr id="32775" name="TextBox 6"/>
          <p:cNvSpPr txBox="1">
            <a:spLocks noChangeArrowheads="1"/>
          </p:cNvSpPr>
          <p:nvPr/>
        </p:nvSpPr>
        <p:spPr bwMode="auto">
          <a:xfrm>
            <a:off x="381000" y="50292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dirty="0"/>
              <a:t>cornea</a:t>
            </a:r>
          </a:p>
        </p:txBody>
      </p:sp>
      <p:sp>
        <p:nvSpPr>
          <p:cNvPr id="32776" name="TextBox 8"/>
          <p:cNvSpPr txBox="1">
            <a:spLocks noChangeArrowheads="1"/>
          </p:cNvSpPr>
          <p:nvPr/>
        </p:nvSpPr>
        <p:spPr bwMode="auto">
          <a:xfrm>
            <a:off x="1524000" y="50292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dirty="0"/>
              <a:t>lens</a:t>
            </a:r>
          </a:p>
        </p:txBody>
      </p:sp>
      <p:sp>
        <p:nvSpPr>
          <p:cNvPr id="32777" name="TextBox 9"/>
          <p:cNvSpPr txBox="1">
            <a:spLocks noChangeArrowheads="1"/>
          </p:cNvSpPr>
          <p:nvPr/>
        </p:nvSpPr>
        <p:spPr bwMode="auto">
          <a:xfrm>
            <a:off x="2362200" y="5029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dirty="0"/>
              <a:t>sclera</a:t>
            </a:r>
          </a:p>
        </p:txBody>
      </p:sp>
      <p:sp>
        <p:nvSpPr>
          <p:cNvPr id="32778" name="TextBox 10"/>
          <p:cNvSpPr txBox="1">
            <a:spLocks noChangeArrowheads="1"/>
          </p:cNvSpPr>
          <p:nvPr/>
        </p:nvSpPr>
        <p:spPr bwMode="auto">
          <a:xfrm>
            <a:off x="1846263" y="2738438"/>
            <a:ext cx="121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800" dirty="0"/>
              <a:t>vitreous</a:t>
            </a:r>
          </a:p>
        </p:txBody>
      </p:sp>
      <p:sp>
        <p:nvSpPr>
          <p:cNvPr id="32779" name="TextBox 11"/>
          <p:cNvSpPr txBox="1">
            <a:spLocks noChangeArrowheads="1"/>
          </p:cNvSpPr>
          <p:nvPr/>
        </p:nvSpPr>
        <p:spPr bwMode="auto">
          <a:xfrm>
            <a:off x="4800600" y="45402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800" dirty="0"/>
              <a:t>Optic nerve</a:t>
            </a:r>
          </a:p>
        </p:txBody>
      </p:sp>
      <p:sp>
        <p:nvSpPr>
          <p:cNvPr id="32780" name="TextBox 12"/>
          <p:cNvSpPr txBox="1">
            <a:spLocks noChangeArrowheads="1"/>
          </p:cNvSpPr>
          <p:nvPr/>
        </p:nvSpPr>
        <p:spPr bwMode="auto">
          <a:xfrm>
            <a:off x="3429000" y="1065213"/>
            <a:ext cx="99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dirty="0"/>
              <a:t>retina</a:t>
            </a:r>
          </a:p>
        </p:txBody>
      </p:sp>
      <p:cxnSp>
        <p:nvCxnSpPr>
          <p:cNvPr id="32781" name="Straight Connector 14"/>
          <p:cNvCxnSpPr>
            <a:cxnSpLocks noChangeShapeType="1"/>
            <a:endCxn id="32774" idx="1"/>
          </p:cNvCxnSpPr>
          <p:nvPr/>
        </p:nvCxnSpPr>
        <p:spPr bwMode="auto">
          <a:xfrm flipH="1" flipV="1">
            <a:off x="850900" y="1525588"/>
            <a:ext cx="215900" cy="121285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32782" name="Straight Connector 24"/>
          <p:cNvCxnSpPr>
            <a:cxnSpLocks noChangeShapeType="1"/>
          </p:cNvCxnSpPr>
          <p:nvPr/>
        </p:nvCxnSpPr>
        <p:spPr bwMode="auto">
          <a:xfrm flipH="1" flipV="1">
            <a:off x="850900" y="3505200"/>
            <a:ext cx="63500" cy="121920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32783" name="Straight Connector 28"/>
          <p:cNvCxnSpPr>
            <a:cxnSpLocks noChangeShapeType="1"/>
          </p:cNvCxnSpPr>
          <p:nvPr/>
        </p:nvCxnSpPr>
        <p:spPr bwMode="auto">
          <a:xfrm flipV="1">
            <a:off x="3200400" y="1525588"/>
            <a:ext cx="533400" cy="1397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784" name="Straight Arrow Connector 3"/>
          <p:cNvCxnSpPr>
            <a:cxnSpLocks noChangeShapeType="1"/>
          </p:cNvCxnSpPr>
          <p:nvPr/>
        </p:nvCxnSpPr>
        <p:spPr bwMode="auto">
          <a:xfrm>
            <a:off x="914400" y="4724400"/>
            <a:ext cx="4445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85" name="Straight Arrow Connector 6"/>
          <p:cNvCxnSpPr>
            <a:cxnSpLocks noChangeShapeType="1"/>
          </p:cNvCxnSpPr>
          <p:nvPr/>
        </p:nvCxnSpPr>
        <p:spPr bwMode="auto">
          <a:xfrm>
            <a:off x="2057400" y="4724400"/>
            <a:ext cx="609600" cy="4572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2786" name="Straight Arrow Connector 8"/>
          <p:cNvCxnSpPr>
            <a:cxnSpLocks noChangeShapeType="1"/>
          </p:cNvCxnSpPr>
          <p:nvPr/>
        </p:nvCxnSpPr>
        <p:spPr bwMode="auto">
          <a:xfrm>
            <a:off x="4576763" y="4267200"/>
            <a:ext cx="604837" cy="3810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2787" name="Straight Arrow Connector 11"/>
          <p:cNvCxnSpPr>
            <a:cxnSpLocks noChangeShapeType="1"/>
          </p:cNvCxnSpPr>
          <p:nvPr/>
        </p:nvCxnSpPr>
        <p:spPr bwMode="auto">
          <a:xfrm>
            <a:off x="1447800" y="3505200"/>
            <a:ext cx="398463" cy="16764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0" name="TextBox 19"/>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Eye</a:t>
            </a:r>
          </a:p>
        </p:txBody>
      </p:sp>
      <p:sp>
        <p:nvSpPr>
          <p:cNvPr id="2" name="Rectangle 1"/>
          <p:cNvSpPr/>
          <p:nvPr/>
        </p:nvSpPr>
        <p:spPr>
          <a:xfrm>
            <a:off x="6603205" y="4478179"/>
            <a:ext cx="1196161" cy="246221"/>
          </a:xfrm>
          <a:prstGeom prst="rect">
            <a:avLst/>
          </a:prstGeom>
        </p:spPr>
        <p:txBody>
          <a:bodyPr wrap="none">
            <a:spAutoFit/>
          </a:bodyPr>
          <a:lstStyle/>
          <a:p>
            <a:pPr>
              <a:defRPr/>
            </a:pPr>
            <a:r>
              <a:rPr lang="en-US" sz="1000" dirty="0"/>
              <a:t>Photoreceptor layer</a:t>
            </a:r>
          </a:p>
        </p:txBody>
      </p:sp>
      <p:sp>
        <p:nvSpPr>
          <p:cNvPr id="22" name="Right Brace 4"/>
          <p:cNvSpPr>
            <a:spLocks/>
          </p:cNvSpPr>
          <p:nvPr/>
        </p:nvSpPr>
        <p:spPr bwMode="auto">
          <a:xfrm rot="-5400000">
            <a:off x="7576333" y="1327934"/>
            <a:ext cx="723900" cy="277834"/>
          </a:xfrm>
          <a:prstGeom prst="rightBrace">
            <a:avLst>
              <a:gd name="adj1" fmla="val 8333"/>
              <a:gd name="adj2" fmla="val 50000"/>
            </a:avLst>
          </a:prstGeom>
          <a:solidFill>
            <a:schemeClr val="accent1"/>
          </a:solidFill>
          <a:ln w="9525" algn="ctr">
            <a:solidFill>
              <a:schemeClr val="tx1"/>
            </a:solidFill>
            <a:round/>
            <a:headEnd/>
            <a:tailEnd/>
          </a:ln>
        </p:spPr>
        <p:txBody>
          <a:bodyPr/>
          <a:lstStyle/>
          <a:p>
            <a:endParaRPr lang="en-US" dirty="0"/>
          </a:p>
        </p:txBody>
      </p:sp>
      <p:sp>
        <p:nvSpPr>
          <p:cNvPr id="23" name="Left Brace 1"/>
          <p:cNvSpPr>
            <a:spLocks/>
          </p:cNvSpPr>
          <p:nvPr/>
        </p:nvSpPr>
        <p:spPr bwMode="auto">
          <a:xfrm rot="-5400000">
            <a:off x="6701966" y="3488888"/>
            <a:ext cx="518399" cy="1676400"/>
          </a:xfrm>
          <a:prstGeom prst="leftBrace">
            <a:avLst>
              <a:gd name="adj1" fmla="val 8337"/>
              <a:gd name="adj2" fmla="val 50000"/>
            </a:avLst>
          </a:prstGeom>
          <a:solidFill>
            <a:schemeClr val="accent1"/>
          </a:solidFill>
          <a:ln w="9525" algn="ctr">
            <a:solidFill>
              <a:schemeClr val="tx1"/>
            </a:solidFill>
            <a:round/>
            <a:headEnd/>
            <a:tailEnd/>
          </a:ln>
        </p:spPr>
        <p:txBody>
          <a:bodyPr/>
          <a:lstStyle/>
          <a:p>
            <a:endParaRPr lang="en-US" dirty="0"/>
          </a:p>
        </p:txBody>
      </p:sp>
      <p:sp>
        <p:nvSpPr>
          <p:cNvPr id="24" name="Left Brace 6"/>
          <p:cNvSpPr>
            <a:spLocks/>
          </p:cNvSpPr>
          <p:nvPr/>
        </p:nvSpPr>
        <p:spPr bwMode="auto">
          <a:xfrm rot="-5400000">
            <a:off x="8191500" y="4029789"/>
            <a:ext cx="533400" cy="609600"/>
          </a:xfrm>
          <a:prstGeom prst="leftBrace">
            <a:avLst>
              <a:gd name="adj1" fmla="val 8331"/>
              <a:gd name="adj2" fmla="val 50000"/>
            </a:avLst>
          </a:prstGeom>
          <a:solidFill>
            <a:schemeClr val="accent1"/>
          </a:solidFill>
          <a:ln w="9525" algn="ctr">
            <a:solidFill>
              <a:schemeClr val="tx1"/>
            </a:solidFill>
            <a:round/>
            <a:headEnd/>
            <a:tailEnd/>
          </a:ln>
        </p:spPr>
        <p:txBody>
          <a:bodyPr/>
          <a:lstStyle/>
          <a:p>
            <a:endParaRPr lang="en-US" dirty="0"/>
          </a:p>
        </p:txBody>
      </p:sp>
      <p:sp>
        <p:nvSpPr>
          <p:cNvPr id="3" name="Rectangle 2"/>
          <p:cNvSpPr/>
          <p:nvPr/>
        </p:nvSpPr>
        <p:spPr>
          <a:xfrm>
            <a:off x="4009987" y="3198168"/>
            <a:ext cx="1124026" cy="461665"/>
          </a:xfrm>
          <a:prstGeom prst="rect">
            <a:avLst/>
          </a:prstGeom>
        </p:spPr>
        <p:txBody>
          <a:bodyPr wrap="none">
            <a:spAutoFit/>
          </a:bodyPr>
          <a:lstStyle/>
          <a:p>
            <a:pPr>
              <a:defRPr/>
            </a:pPr>
            <a:r>
              <a:rPr lang="en-US" dirty="0"/>
              <a:t>choroid</a:t>
            </a:r>
          </a:p>
        </p:txBody>
      </p:sp>
      <p:sp>
        <p:nvSpPr>
          <p:cNvPr id="27" name="TextBox 26"/>
          <p:cNvSpPr txBox="1"/>
          <p:nvPr/>
        </p:nvSpPr>
        <p:spPr>
          <a:xfrm>
            <a:off x="8104166" y="4540250"/>
            <a:ext cx="865166" cy="276999"/>
          </a:xfrm>
          <a:prstGeom prst="rect">
            <a:avLst/>
          </a:prstGeom>
          <a:noFill/>
        </p:spPr>
        <p:txBody>
          <a:bodyPr wrap="square">
            <a:spAutoFit/>
          </a:bodyPr>
          <a:lstStyle/>
          <a:p>
            <a:pPr>
              <a:defRPr/>
            </a:pPr>
            <a:r>
              <a:rPr lang="en-US" sz="1200" dirty="0">
                <a:latin typeface="+mn-lt"/>
              </a:rPr>
              <a:t> </a:t>
            </a:r>
            <a:r>
              <a:rPr lang="en-US" sz="1000" dirty="0" smtClean="0">
                <a:latin typeface="+mn-lt"/>
              </a:rPr>
              <a:t>choroid</a:t>
            </a:r>
            <a:endParaRPr lang="en-US" sz="1000" dirty="0">
              <a:latin typeface="+mn-lt"/>
            </a:endParaRPr>
          </a:p>
        </p:txBody>
      </p:sp>
      <p:sp>
        <p:nvSpPr>
          <p:cNvPr id="5" name="Rectangle 4"/>
          <p:cNvSpPr/>
          <p:nvPr/>
        </p:nvSpPr>
        <p:spPr>
          <a:xfrm>
            <a:off x="7319750" y="733366"/>
            <a:ext cx="1649582" cy="400110"/>
          </a:xfrm>
          <a:prstGeom prst="rect">
            <a:avLst/>
          </a:prstGeom>
        </p:spPr>
        <p:txBody>
          <a:bodyPr wrap="square">
            <a:spAutoFit/>
          </a:bodyPr>
          <a:lstStyle/>
          <a:p>
            <a:pPr>
              <a:defRPr/>
            </a:pPr>
            <a:r>
              <a:rPr lang="en-US" sz="1000" dirty="0"/>
              <a:t>Retinal pigment epithelium</a:t>
            </a:r>
          </a:p>
          <a:p>
            <a:pPr>
              <a:defRPr/>
            </a:pPr>
            <a:r>
              <a:rPr lang="en-US" sz="1000" dirty="0"/>
              <a:t>                 (RPE)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304800"/>
            <a:ext cx="8229600" cy="854075"/>
          </a:xfrm>
        </p:spPr>
        <p:txBody>
          <a:bodyPr/>
          <a:lstStyle/>
          <a:p>
            <a:r>
              <a:rPr lang="en-US" sz="2400" dirty="0" smtClean="0"/>
              <a:t> 			EYE HAZARDS</a:t>
            </a:r>
          </a:p>
        </p:txBody>
      </p:sp>
      <p:sp>
        <p:nvSpPr>
          <p:cNvPr id="17411" name="Content Placeholder 2"/>
          <p:cNvSpPr>
            <a:spLocks noGrp="1"/>
          </p:cNvSpPr>
          <p:nvPr>
            <p:ph idx="1"/>
          </p:nvPr>
        </p:nvSpPr>
        <p:spPr>
          <a:xfrm>
            <a:off x="533400" y="762000"/>
            <a:ext cx="8229600" cy="5140325"/>
          </a:xfrm>
        </p:spPr>
        <p:txBody>
          <a:bodyPr/>
          <a:lstStyle/>
          <a:p>
            <a:pPr>
              <a:buClr>
                <a:srgbClr val="FF0000"/>
              </a:buClr>
              <a:buSzPct val="80000"/>
              <a:defRPr/>
            </a:pPr>
            <a:r>
              <a:rPr lang="en-US" sz="2000" dirty="0" smtClean="0"/>
              <a:t>Light (radiation) enters the eye through the cornea, passes through the pupil, opening the iris, focused on the retina by the lens.</a:t>
            </a:r>
          </a:p>
          <a:p>
            <a:pPr marL="0" indent="0">
              <a:buClr>
                <a:srgbClr val="FF0000"/>
              </a:buClr>
              <a:buSzPct val="80000"/>
              <a:buFont typeface="Wingdings" pitchFamily="2" charset="2"/>
              <a:buNone/>
              <a:defRPr/>
            </a:pPr>
            <a:endParaRPr lang="en-US" sz="2000" dirty="0" smtClean="0"/>
          </a:p>
          <a:p>
            <a:pPr>
              <a:buClr>
                <a:srgbClr val="FF0000"/>
              </a:buClr>
              <a:buSzPct val="80000"/>
              <a:defRPr/>
            </a:pPr>
            <a:r>
              <a:rPr lang="en-US" sz="2000" dirty="0" smtClean="0"/>
              <a:t>Effective eye focal length of 17 mm. Diameter of pupil can be small as 2mm and large as 7mm.</a:t>
            </a:r>
          </a:p>
          <a:p>
            <a:pPr>
              <a:buClr>
                <a:srgbClr val="FF0000"/>
              </a:buClr>
              <a:buSzPct val="80000"/>
              <a:defRPr/>
            </a:pPr>
            <a:endParaRPr lang="en-US" sz="2000" dirty="0" smtClean="0"/>
          </a:p>
          <a:p>
            <a:pPr>
              <a:buClr>
                <a:srgbClr val="FF0000"/>
              </a:buClr>
              <a:buSzPct val="80000"/>
              <a:defRPr/>
            </a:pPr>
            <a:r>
              <a:rPr lang="en-US" sz="2000" dirty="0" smtClean="0"/>
              <a:t>Light enter the eyes in several directions. Image is formed over entire retina. Power density of light incident on the retina is relatively low.</a:t>
            </a:r>
            <a:endParaRPr lang="en-US" sz="2000" dirty="0"/>
          </a:p>
          <a:p>
            <a:pPr>
              <a:buClr>
                <a:srgbClr val="FF0000"/>
              </a:buClr>
              <a:buSzPct val="80000"/>
              <a:defRPr/>
            </a:pPr>
            <a:r>
              <a:rPr lang="en-US" sz="2000" dirty="0"/>
              <a:t>Typical </a:t>
            </a:r>
            <a:r>
              <a:rPr lang="en-US" sz="2000" dirty="0" smtClean="0"/>
              <a:t>Pupil Sizes</a:t>
            </a:r>
            <a:endParaRPr lang="en-US" sz="1200" dirty="0"/>
          </a:p>
          <a:p>
            <a:pPr>
              <a:buClr>
                <a:srgbClr val="FF0000"/>
              </a:buClr>
              <a:buSzPct val="80000"/>
              <a:defRPr/>
            </a:pPr>
            <a:r>
              <a:rPr lang="en-US" sz="1200" dirty="0"/>
              <a:t>2 mm Daylight </a:t>
            </a:r>
          </a:p>
          <a:p>
            <a:pPr>
              <a:buClr>
                <a:srgbClr val="FF0000"/>
              </a:buClr>
              <a:buSzPct val="80000"/>
              <a:defRPr/>
            </a:pPr>
            <a:r>
              <a:rPr lang="en-US" sz="1200" dirty="0"/>
              <a:t>3 mm Indoor </a:t>
            </a:r>
          </a:p>
          <a:p>
            <a:pPr>
              <a:buClr>
                <a:srgbClr val="FF0000"/>
              </a:buClr>
              <a:buSzPct val="80000"/>
              <a:defRPr/>
            </a:pPr>
            <a:r>
              <a:rPr lang="en-US" sz="1200" dirty="0"/>
              <a:t>7 mm Dark Adapted </a:t>
            </a:r>
          </a:p>
          <a:p>
            <a:pPr>
              <a:buClr>
                <a:srgbClr val="FF0000"/>
              </a:buClr>
              <a:buSzPct val="80000"/>
              <a:defRPr/>
            </a:pPr>
            <a:r>
              <a:rPr lang="en-US" sz="1200" dirty="0"/>
              <a:t>8 mm Dilated (for eye exam) </a:t>
            </a:r>
          </a:p>
          <a:p>
            <a:pPr>
              <a:buClr>
                <a:srgbClr val="FF0000"/>
              </a:buClr>
              <a:buSzPct val="80000"/>
              <a:defRPr/>
            </a:pPr>
            <a:endParaRPr lang="en-US" sz="1200" dirty="0" smtClean="0"/>
          </a:p>
          <a:p>
            <a:pPr>
              <a:buClr>
                <a:srgbClr val="FF0000"/>
              </a:buClr>
              <a:buSzPct val="80000"/>
              <a:defRPr/>
            </a:pPr>
            <a:r>
              <a:rPr lang="en-US" sz="1200" i="1" dirty="0" smtClean="0"/>
              <a:t>However, a collimated beam incident on the lens is focused onto a small spot 20 micrometers on the retina. The resultant increase in power density is on the order 10</a:t>
            </a:r>
            <a:r>
              <a:rPr lang="en-US" sz="1200" i="1" baseline="30000" dirty="0" smtClean="0"/>
              <a:t>5 </a:t>
            </a:r>
            <a:r>
              <a:rPr lang="en-US" sz="1200" i="1" dirty="0" smtClean="0"/>
              <a:t>on the retina.  </a:t>
            </a:r>
            <a:endParaRPr lang="en-US" sz="1200" i="1" baseline="30000" dirty="0" smtClean="0"/>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Eye</a:t>
            </a:r>
            <a:endParaRPr lang="en-US" sz="12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effectLst>
                  <a:outerShdw blurRad="38100" dist="38100" dir="2700000" algn="tl">
                    <a:srgbClr val="FFFFFF"/>
                  </a:outerShdw>
                </a:effectLst>
              </a:rPr>
              <a:t>                               Hazards to the Eye </a:t>
            </a:r>
            <a:br>
              <a:rPr lang="en-US" sz="2800" dirty="0" smtClean="0">
                <a:effectLst>
                  <a:outerShdw blurRad="38100" dist="38100" dir="2700000" algn="tl">
                    <a:srgbClr val="FFFFFF"/>
                  </a:outerShdw>
                </a:effectLst>
              </a:rPr>
            </a:br>
            <a:endParaRPr lang="en-US" sz="2800" dirty="0"/>
          </a:p>
        </p:txBody>
      </p:sp>
      <p:sp>
        <p:nvSpPr>
          <p:cNvPr id="18435" name="Content Placeholder 2"/>
          <p:cNvSpPr>
            <a:spLocks noGrp="1"/>
          </p:cNvSpPr>
          <p:nvPr>
            <p:ph idx="1"/>
          </p:nvPr>
        </p:nvSpPr>
        <p:spPr>
          <a:xfrm>
            <a:off x="381000" y="609600"/>
            <a:ext cx="8534400" cy="5292725"/>
          </a:xfrm>
        </p:spPr>
        <p:txBody>
          <a:bodyPr/>
          <a:lstStyle/>
          <a:p>
            <a:pPr marL="0" indent="0">
              <a:buFont typeface="Wingdings" pitchFamily="2" charset="2"/>
              <a:buNone/>
              <a:defRPr/>
            </a:pPr>
            <a:endParaRPr lang="en-US" sz="2000" u="sng" dirty="0"/>
          </a:p>
          <a:p>
            <a:pPr marL="0" indent="0">
              <a:buFont typeface="Wingdings" pitchFamily="2" charset="2"/>
              <a:buNone/>
              <a:defRPr/>
            </a:pPr>
            <a:endParaRPr lang="en-US" sz="2000" u="sng" dirty="0" smtClean="0"/>
          </a:p>
          <a:p>
            <a:pPr>
              <a:buClr>
                <a:srgbClr val="FF0000"/>
              </a:buClr>
              <a:buSzPct val="80000"/>
              <a:defRPr/>
            </a:pPr>
            <a:r>
              <a:rPr lang="en-US" sz="2000" u="sng" dirty="0" smtClean="0"/>
              <a:t>Ocular Absorption</a:t>
            </a:r>
          </a:p>
          <a:p>
            <a:pPr>
              <a:buClr>
                <a:srgbClr val="FF0000"/>
              </a:buClr>
              <a:buSzPct val="80000"/>
              <a:defRPr/>
            </a:pPr>
            <a:r>
              <a:rPr lang="en-US" sz="2000" dirty="0" smtClean="0"/>
              <a:t>cornea &lt;300nm , &gt; 3000nm</a:t>
            </a:r>
          </a:p>
          <a:p>
            <a:pPr>
              <a:buClr>
                <a:srgbClr val="FF0000"/>
              </a:buClr>
              <a:buSzPct val="80000"/>
              <a:defRPr/>
            </a:pPr>
            <a:r>
              <a:rPr lang="en-US" sz="2000" dirty="0" smtClean="0"/>
              <a:t>(corneal opacity) UV</a:t>
            </a:r>
          </a:p>
          <a:p>
            <a:pPr>
              <a:buClr>
                <a:srgbClr val="FF0000"/>
              </a:buClr>
              <a:buSzPct val="80000"/>
              <a:defRPr/>
            </a:pPr>
            <a:endParaRPr lang="en-US" sz="2000" dirty="0" smtClean="0"/>
          </a:p>
          <a:p>
            <a:pPr>
              <a:buClr>
                <a:srgbClr val="FF0000"/>
              </a:buClr>
              <a:buSzPct val="80000"/>
              <a:defRPr/>
            </a:pPr>
            <a:r>
              <a:rPr lang="en-US" sz="2000" dirty="0" smtClean="0"/>
              <a:t>lens 300-400, 1400-3000nm</a:t>
            </a:r>
          </a:p>
          <a:p>
            <a:pPr>
              <a:buClr>
                <a:srgbClr val="FF0000"/>
              </a:buClr>
              <a:buSzPct val="80000"/>
              <a:defRPr/>
            </a:pPr>
            <a:r>
              <a:rPr lang="en-US" sz="2000" dirty="0" smtClean="0"/>
              <a:t>(cataract) 400-1400nm </a:t>
            </a:r>
          </a:p>
          <a:p>
            <a:pPr>
              <a:buClrTx/>
              <a:buFont typeface="Arial" pitchFamily="34" charset="0"/>
              <a:buChar char="•"/>
              <a:defRPr/>
            </a:pPr>
            <a:endParaRPr lang="en-US" sz="2000" dirty="0" smtClean="0"/>
          </a:p>
          <a:p>
            <a:pPr marL="0" indent="0">
              <a:buClrTx/>
              <a:buFont typeface="Wingdings" pitchFamily="2" charset="2"/>
              <a:buNone/>
              <a:defRPr/>
            </a:pPr>
            <a:r>
              <a:rPr lang="en-US" sz="2000" dirty="0"/>
              <a:t> </a:t>
            </a:r>
            <a:r>
              <a:rPr lang="en-US" sz="2000" dirty="0" smtClean="0"/>
              <a:t>   (Optical gain is 100,000; 1mW at lens is = 100W @ retina;</a:t>
            </a:r>
          </a:p>
          <a:p>
            <a:pPr>
              <a:buFont typeface="Wingdings" pitchFamily="2" charset="2"/>
              <a:buNone/>
              <a:defRPr/>
            </a:pPr>
            <a:r>
              <a:rPr lang="en-US" sz="2000" dirty="0" smtClean="0"/>
              <a:t>    (7 mm diameter pupil size) </a:t>
            </a:r>
          </a:p>
          <a:p>
            <a:pPr>
              <a:buFont typeface="Wingdings" pitchFamily="2" charset="2"/>
              <a:buNone/>
              <a:defRPr/>
            </a:pPr>
            <a:endParaRPr lang="en-US" dirty="0" smtClean="0"/>
          </a:p>
          <a:p>
            <a:pPr>
              <a:buFont typeface="Wingdings" pitchFamily="2" charset="2"/>
              <a:buNone/>
              <a:defRPr/>
            </a:pPr>
            <a:endParaRPr lang="en-US" dirty="0" smtClean="0"/>
          </a:p>
        </p:txBody>
      </p:sp>
      <p:graphicFrame>
        <p:nvGraphicFramePr>
          <p:cNvPr id="37892" name="Object 3"/>
          <p:cNvGraphicFramePr>
            <a:graphicFrameLocks noChangeAspect="1"/>
          </p:cNvGraphicFramePr>
          <p:nvPr/>
        </p:nvGraphicFramePr>
        <p:xfrm>
          <a:off x="4343400" y="1295400"/>
          <a:ext cx="4419600" cy="2590800"/>
        </p:xfrm>
        <a:graphic>
          <a:graphicData uri="http://schemas.openxmlformats.org/presentationml/2006/ole">
            <mc:AlternateContent xmlns:mc="http://schemas.openxmlformats.org/markup-compatibility/2006">
              <mc:Choice xmlns:v="urn:schemas-microsoft-com:vml" Requires="v">
                <p:oleObj spid="_x0000_s37993" name="Picture" r:id="rId4" imgW="4466667" imgH="2619048" progId="Word.Picture.8">
                  <p:embed/>
                </p:oleObj>
              </mc:Choice>
              <mc:Fallback>
                <p:oleObj name="Picture" r:id="rId4" imgW="4466667" imgH="2619048"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954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Eye</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1550987"/>
          </a:xfrm>
        </p:spPr>
        <p:txBody>
          <a:bodyPr/>
          <a:lstStyle/>
          <a:p>
            <a:pPr eaLnBrk="1" hangingPunct="1"/>
            <a:endParaRPr lang="en-US" dirty="0" smtClean="0"/>
          </a:p>
        </p:txBody>
      </p:sp>
      <p:sp>
        <p:nvSpPr>
          <p:cNvPr id="38915" name="Rectangle 4"/>
          <p:cNvSpPr>
            <a:spLocks noGrp="1" noChangeArrowheads="1"/>
          </p:cNvSpPr>
          <p:nvPr>
            <p:ph type="body" idx="1"/>
          </p:nvPr>
        </p:nvSpPr>
        <p:spPr/>
        <p:txBody>
          <a:bodyPr/>
          <a:lstStyle/>
          <a:p>
            <a:pPr eaLnBrk="1" hangingPunct="1"/>
            <a:endParaRPr lang="en-US" dirty="0" smtClean="0"/>
          </a:p>
        </p:txBody>
      </p:sp>
      <p:pic>
        <p:nvPicPr>
          <p:cNvPr id="38916" name="Picture 6" descr="ocularabsor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endParaRPr lang="en-US" dirty="0" smtClean="0"/>
          </a:p>
        </p:txBody>
      </p:sp>
      <p:pic>
        <p:nvPicPr>
          <p:cNvPr id="39939" name="Picture 4" descr="RetBurnRev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8100"/>
            <a:ext cx="9144000" cy="6553200"/>
          </a:xfrm>
          <a:noFill/>
          <a:ln w="38100">
            <a:solidFill>
              <a:srgbClr val="FF6600"/>
            </a:solidFill>
            <a:miter lim="800000"/>
            <a:headEnd/>
            <a:tailEnd/>
          </a:ln>
        </p:spPr>
      </p:pic>
      <p:sp>
        <p:nvSpPr>
          <p:cNvPr id="3" name="TextBox 2"/>
          <p:cNvSpPr txBox="1"/>
          <p:nvPr/>
        </p:nvSpPr>
        <p:spPr>
          <a:xfrm>
            <a:off x="381000" y="5105400"/>
            <a:ext cx="2057400" cy="830263"/>
          </a:xfrm>
          <a:prstGeom prst="rect">
            <a:avLst/>
          </a:prstGeom>
          <a:noFill/>
        </p:spPr>
        <p:txBody>
          <a:bodyPr>
            <a:spAutoFit/>
          </a:bodyPr>
          <a:lstStyle/>
          <a:p>
            <a:pPr>
              <a:defRPr/>
            </a:pPr>
            <a:r>
              <a:rPr lang="en-US" sz="1200" dirty="0">
                <a:latin typeface="+mn-lt"/>
              </a:rPr>
              <a:t>Each number represents a laser hit to the vitreous and in close proximity to the retina</a:t>
            </a:r>
          </a:p>
        </p:txBody>
      </p:sp>
      <p:sp>
        <p:nvSpPr>
          <p:cNvPr id="39941" name="TextBox 4"/>
          <p:cNvSpPr txBox="1">
            <a:spLocks noChangeArrowheads="1"/>
          </p:cNvSpPr>
          <p:nvPr/>
        </p:nvSpPr>
        <p:spPr bwMode="auto">
          <a:xfrm>
            <a:off x="228600" y="44958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endParaRPr lang="en-US" dirty="0"/>
          </a:p>
        </p:txBody>
      </p:sp>
      <p:sp>
        <p:nvSpPr>
          <p:cNvPr id="7" name="TextBox 6"/>
          <p:cNvSpPr txBox="1"/>
          <p:nvPr/>
        </p:nvSpPr>
        <p:spPr>
          <a:xfrm>
            <a:off x="752475" y="4495800"/>
            <a:ext cx="533400" cy="369888"/>
          </a:xfrm>
          <a:prstGeom prst="rect">
            <a:avLst/>
          </a:prstGeom>
          <a:noFill/>
        </p:spPr>
        <p:txBody>
          <a:bodyPr>
            <a:spAutoFit/>
          </a:bodyPr>
          <a:lstStyle/>
          <a:p>
            <a:pPr>
              <a:defRPr/>
            </a:pPr>
            <a:r>
              <a:rPr lang="en-US" sz="1800" dirty="0">
                <a:latin typeface="+mn-lt"/>
              </a:rPr>
              <a:t>   </a:t>
            </a:r>
            <a:r>
              <a:rPr lang="en-US" sz="1800" b="1" dirty="0">
                <a:latin typeface="+mn-lt"/>
              </a:rPr>
              <a:t>1</a:t>
            </a:r>
          </a:p>
        </p:txBody>
      </p:sp>
      <p:sp>
        <p:nvSpPr>
          <p:cNvPr id="11" name="TextBox 10"/>
          <p:cNvSpPr txBox="1"/>
          <p:nvPr/>
        </p:nvSpPr>
        <p:spPr>
          <a:xfrm>
            <a:off x="752475" y="3562350"/>
            <a:ext cx="533400" cy="369888"/>
          </a:xfrm>
          <a:prstGeom prst="rect">
            <a:avLst/>
          </a:prstGeom>
          <a:noFill/>
        </p:spPr>
        <p:txBody>
          <a:bodyPr>
            <a:spAutoFit/>
          </a:bodyPr>
          <a:lstStyle/>
          <a:p>
            <a:pPr>
              <a:defRPr/>
            </a:pPr>
            <a:r>
              <a:rPr lang="en-US" sz="1800" dirty="0">
                <a:latin typeface="+mn-lt"/>
              </a:rPr>
              <a:t>   </a:t>
            </a:r>
            <a:r>
              <a:rPr lang="en-US" sz="1800" b="1" dirty="0">
                <a:latin typeface="+mn-lt"/>
              </a:rPr>
              <a:t>2</a:t>
            </a:r>
          </a:p>
        </p:txBody>
      </p:sp>
      <p:sp>
        <p:nvSpPr>
          <p:cNvPr id="12" name="TextBox 11"/>
          <p:cNvSpPr txBox="1"/>
          <p:nvPr/>
        </p:nvSpPr>
        <p:spPr>
          <a:xfrm>
            <a:off x="866775" y="2438400"/>
            <a:ext cx="533400" cy="369888"/>
          </a:xfrm>
          <a:prstGeom prst="rect">
            <a:avLst/>
          </a:prstGeom>
          <a:noFill/>
        </p:spPr>
        <p:txBody>
          <a:bodyPr>
            <a:spAutoFit/>
          </a:bodyPr>
          <a:lstStyle/>
          <a:p>
            <a:pPr>
              <a:defRPr/>
            </a:pPr>
            <a:r>
              <a:rPr lang="en-US" sz="1800" dirty="0">
                <a:latin typeface="+mn-lt"/>
              </a:rPr>
              <a:t>  </a:t>
            </a:r>
            <a:r>
              <a:rPr lang="en-US" sz="1800" b="1" dirty="0">
                <a:latin typeface="+mn-lt"/>
              </a:rPr>
              <a:t>3</a:t>
            </a:r>
          </a:p>
        </p:txBody>
      </p:sp>
      <p:sp>
        <p:nvSpPr>
          <p:cNvPr id="13" name="TextBox 12"/>
          <p:cNvSpPr txBox="1"/>
          <p:nvPr/>
        </p:nvSpPr>
        <p:spPr>
          <a:xfrm>
            <a:off x="485775" y="152400"/>
            <a:ext cx="533400" cy="369888"/>
          </a:xfrm>
          <a:prstGeom prst="rect">
            <a:avLst/>
          </a:prstGeom>
          <a:noFill/>
        </p:spPr>
        <p:txBody>
          <a:bodyPr>
            <a:spAutoFit/>
          </a:bodyPr>
          <a:lstStyle/>
          <a:p>
            <a:pPr>
              <a:defRPr/>
            </a:pPr>
            <a:r>
              <a:rPr lang="en-US" sz="1800" dirty="0">
                <a:latin typeface="+mn-lt"/>
              </a:rPr>
              <a:t>   </a:t>
            </a:r>
            <a:r>
              <a:rPr lang="en-US" sz="1800" b="1" dirty="0">
                <a:latin typeface="+mn-lt"/>
              </a:rPr>
              <a:t>4</a:t>
            </a:r>
          </a:p>
        </p:txBody>
      </p:sp>
      <p:sp>
        <p:nvSpPr>
          <p:cNvPr id="14" name="TextBox 13"/>
          <p:cNvSpPr txBox="1"/>
          <p:nvPr/>
        </p:nvSpPr>
        <p:spPr>
          <a:xfrm>
            <a:off x="3305175" y="336550"/>
            <a:ext cx="533400" cy="369888"/>
          </a:xfrm>
          <a:prstGeom prst="rect">
            <a:avLst/>
          </a:prstGeom>
          <a:noFill/>
        </p:spPr>
        <p:txBody>
          <a:bodyPr>
            <a:spAutoFit/>
          </a:bodyPr>
          <a:lstStyle/>
          <a:p>
            <a:pPr>
              <a:defRPr/>
            </a:pPr>
            <a:r>
              <a:rPr lang="en-US" sz="1800" dirty="0">
                <a:latin typeface="+mn-lt"/>
              </a:rPr>
              <a:t>   </a:t>
            </a:r>
            <a:r>
              <a:rPr lang="en-US" sz="1800" b="1" dirty="0">
                <a:latin typeface="+mn-lt"/>
              </a:rPr>
              <a:t>5</a:t>
            </a:r>
          </a:p>
        </p:txBody>
      </p:sp>
      <p:sp>
        <p:nvSpPr>
          <p:cNvPr id="15" name="TextBox 14"/>
          <p:cNvSpPr txBox="1"/>
          <p:nvPr/>
        </p:nvSpPr>
        <p:spPr>
          <a:xfrm>
            <a:off x="4343400" y="369888"/>
            <a:ext cx="533400" cy="368300"/>
          </a:xfrm>
          <a:prstGeom prst="rect">
            <a:avLst/>
          </a:prstGeom>
          <a:noFill/>
        </p:spPr>
        <p:txBody>
          <a:bodyPr>
            <a:spAutoFit/>
          </a:bodyPr>
          <a:lstStyle/>
          <a:p>
            <a:pPr>
              <a:defRPr/>
            </a:pPr>
            <a:r>
              <a:rPr lang="en-US" sz="1800" dirty="0">
                <a:latin typeface="+mn-lt"/>
              </a:rPr>
              <a:t>  </a:t>
            </a:r>
            <a:r>
              <a:rPr lang="en-US" sz="1800" b="1" dirty="0">
                <a:latin typeface="+mn-lt"/>
              </a:rPr>
              <a:t>6</a:t>
            </a:r>
          </a:p>
        </p:txBody>
      </p:sp>
      <p:sp>
        <p:nvSpPr>
          <p:cNvPr id="16" name="TextBox 15"/>
          <p:cNvSpPr txBox="1"/>
          <p:nvPr/>
        </p:nvSpPr>
        <p:spPr>
          <a:xfrm>
            <a:off x="5257800" y="369888"/>
            <a:ext cx="533400" cy="368300"/>
          </a:xfrm>
          <a:prstGeom prst="rect">
            <a:avLst/>
          </a:prstGeom>
          <a:noFill/>
        </p:spPr>
        <p:txBody>
          <a:bodyPr>
            <a:spAutoFit/>
          </a:bodyPr>
          <a:lstStyle/>
          <a:p>
            <a:pPr>
              <a:defRPr/>
            </a:pPr>
            <a:r>
              <a:rPr lang="en-US" sz="1800" dirty="0">
                <a:latin typeface="+mn-lt"/>
              </a:rPr>
              <a:t>   </a:t>
            </a:r>
            <a:r>
              <a:rPr lang="en-US" sz="1800" b="1" dirty="0">
                <a:latin typeface="+mn-lt"/>
              </a:rPr>
              <a:t>7</a:t>
            </a:r>
          </a:p>
        </p:txBody>
      </p:sp>
      <p:sp>
        <p:nvSpPr>
          <p:cNvPr id="17" name="TextBox 16"/>
          <p:cNvSpPr txBox="1"/>
          <p:nvPr/>
        </p:nvSpPr>
        <p:spPr>
          <a:xfrm>
            <a:off x="6067425" y="152400"/>
            <a:ext cx="533400" cy="368300"/>
          </a:xfrm>
          <a:prstGeom prst="rect">
            <a:avLst/>
          </a:prstGeom>
          <a:noFill/>
        </p:spPr>
        <p:txBody>
          <a:bodyPr>
            <a:spAutoFit/>
          </a:bodyPr>
          <a:lstStyle/>
          <a:p>
            <a:pPr>
              <a:defRPr/>
            </a:pPr>
            <a:r>
              <a:rPr lang="en-US" sz="1800" dirty="0">
                <a:latin typeface="+mn-lt"/>
              </a:rPr>
              <a:t> </a:t>
            </a:r>
            <a:r>
              <a:rPr lang="en-US" sz="1800" b="1" dirty="0">
                <a:latin typeface="+mn-lt"/>
              </a:rPr>
              <a:t>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533400"/>
            <a:ext cx="7924800" cy="685800"/>
          </a:xfrm>
        </p:spPr>
        <p:txBody>
          <a:bodyPr/>
          <a:lstStyle/>
          <a:p>
            <a:r>
              <a:rPr lang="en-US" sz="2000" dirty="0" smtClean="0"/>
              <a:t>			    </a:t>
            </a:r>
            <a:r>
              <a:rPr lang="en-US" sz="2400" b="1" dirty="0" smtClean="0"/>
              <a:t>Eye Burn</a:t>
            </a:r>
          </a:p>
        </p:txBody>
      </p:sp>
      <p:sp>
        <p:nvSpPr>
          <p:cNvPr id="54275" name="Rectangle 3"/>
          <p:cNvSpPr>
            <a:spLocks noChangeArrowheads="1"/>
          </p:cNvSpPr>
          <p:nvPr/>
        </p:nvSpPr>
        <p:spPr bwMode="auto">
          <a:xfrm>
            <a:off x="1066800" y="1219200"/>
            <a:ext cx="472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en-US" b="1" u="sng" dirty="0">
                <a:solidFill>
                  <a:schemeClr val="tx2"/>
                </a:solidFill>
                <a:latin typeface="+mj-lt"/>
              </a:rPr>
              <a:t>Argon laser burn</a:t>
            </a:r>
            <a:endParaRPr lang="en-US" dirty="0">
              <a:solidFill>
                <a:schemeClr val="tx2"/>
              </a:solidFill>
              <a:latin typeface="+mj-lt"/>
            </a:endParaRPr>
          </a:p>
        </p:txBody>
      </p:sp>
      <p:sp>
        <p:nvSpPr>
          <p:cNvPr id="54276" name="Text Box 4"/>
          <p:cNvSpPr txBox="1">
            <a:spLocks noChangeArrowheads="1"/>
          </p:cNvSpPr>
          <p:nvPr/>
        </p:nvSpPr>
        <p:spPr bwMode="auto">
          <a:xfrm>
            <a:off x="2000250" y="2190750"/>
            <a:ext cx="548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2400" b="1" dirty="0">
                <a:latin typeface="+mn-lt"/>
              </a:rPr>
              <a:t>The damage occurs on the retina</a:t>
            </a:r>
            <a:endParaRPr lang="en-US" sz="2400" dirty="0">
              <a:latin typeface="+mn-lt"/>
            </a:endParaRPr>
          </a:p>
        </p:txBody>
      </p:sp>
      <p:pic>
        <p:nvPicPr>
          <p:cNvPr id="54277" name="Picture 5" descr="l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911475"/>
            <a:ext cx="40735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l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392747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Eye</a:t>
            </a:r>
            <a:endParaRPr lang="en-US" sz="1200" dirty="0">
              <a:solidFill>
                <a:schemeClr val="bg1"/>
              </a:solidFill>
            </a:endParaRPr>
          </a:p>
        </p:txBody>
      </p:sp>
    </p:spTree>
    <p:extLst>
      <p:ext uri="{BB962C8B-B14F-4D97-AF65-F5344CB8AC3E}">
        <p14:creationId xmlns:p14="http://schemas.microsoft.com/office/powerpoint/2010/main" val="2029206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609600" y="1447800"/>
            <a:ext cx="7924800" cy="4343400"/>
          </a:xfrm>
        </p:spPr>
        <p:txBody>
          <a:bodyPr/>
          <a:lstStyle/>
          <a:p>
            <a:pPr eaLnBrk="1" hangingPunct="1">
              <a:buClr>
                <a:srgbClr val="FF0000"/>
              </a:buClr>
            </a:pPr>
            <a:r>
              <a:rPr lang="en-US" dirty="0" smtClean="0"/>
              <a:t>Only use laser eye protection specifically labeled for the type of laser used</a:t>
            </a:r>
          </a:p>
          <a:p>
            <a:pPr eaLnBrk="1" hangingPunct="1">
              <a:buClr>
                <a:srgbClr val="FF0000"/>
              </a:buClr>
            </a:pPr>
            <a:r>
              <a:rPr lang="en-US" dirty="0" smtClean="0"/>
              <a:t>Just because it is the right color does not mean it will stop the laser.</a:t>
            </a:r>
          </a:p>
          <a:p>
            <a:pPr eaLnBrk="1" hangingPunct="1">
              <a:buClr>
                <a:srgbClr val="FF0000"/>
              </a:buClr>
            </a:pPr>
            <a:r>
              <a:rPr lang="en-US" dirty="0" smtClean="0"/>
              <a:t>OD </a:t>
            </a:r>
            <a:r>
              <a:rPr lang="en-US" smtClean="0"/>
              <a:t>and wavelength </a:t>
            </a:r>
            <a:r>
              <a:rPr lang="en-US" dirty="0" smtClean="0"/>
              <a:t>is usually written on side of goggles</a:t>
            </a:r>
          </a:p>
          <a:p>
            <a:pPr eaLnBrk="1" hangingPunct="1">
              <a:buClr>
                <a:srgbClr val="FF0000"/>
              </a:buClr>
            </a:pPr>
            <a:r>
              <a:rPr lang="en-US" dirty="0" smtClean="0"/>
              <a:t>Use viewing devices</a:t>
            </a:r>
          </a:p>
        </p:txBody>
      </p:sp>
      <p:sp>
        <p:nvSpPr>
          <p:cNvPr id="40963" name="Rectangle 2"/>
          <p:cNvSpPr>
            <a:spLocks noGrp="1" noChangeArrowheads="1"/>
          </p:cNvSpPr>
          <p:nvPr>
            <p:ph type="title"/>
          </p:nvPr>
        </p:nvSpPr>
        <p:spPr/>
        <p:txBody>
          <a:bodyPr/>
          <a:lstStyle/>
          <a:p>
            <a:pPr algn="ctr" eaLnBrk="1" hangingPunct="1"/>
            <a:r>
              <a:rPr lang="en-US" sz="2400" dirty="0" smtClean="0"/>
              <a:t>Laser Hazards - Monochromaticity</a:t>
            </a:r>
          </a:p>
        </p:txBody>
      </p:sp>
      <p:pic>
        <p:nvPicPr>
          <p:cNvPr id="40964" name="Picture 4" descr="MCj03713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62400"/>
            <a:ext cx="28860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Eye Protection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685800"/>
            <a:ext cx="7924800" cy="685800"/>
          </a:xfrm>
        </p:spPr>
        <p:txBody>
          <a:bodyPr/>
          <a:lstStyle/>
          <a:p>
            <a:r>
              <a:rPr lang="en-US" sz="2400" dirty="0" smtClean="0"/>
              <a:t>                    Laser Operation and Eye Exposure</a:t>
            </a:r>
          </a:p>
        </p:txBody>
      </p:sp>
      <p:sp>
        <p:nvSpPr>
          <p:cNvPr id="41987" name="Content Placeholder 2"/>
          <p:cNvSpPr>
            <a:spLocks noGrp="1"/>
          </p:cNvSpPr>
          <p:nvPr>
            <p:ph idx="1"/>
          </p:nvPr>
        </p:nvSpPr>
        <p:spPr>
          <a:xfrm>
            <a:off x="609600" y="1371600"/>
            <a:ext cx="8153400" cy="4267200"/>
          </a:xfrm>
        </p:spPr>
        <p:txBody>
          <a:bodyPr/>
          <a:lstStyle/>
          <a:p>
            <a:pPr>
              <a:buClr>
                <a:srgbClr val="FF0000"/>
              </a:buClr>
            </a:pPr>
            <a:r>
              <a:rPr lang="en-US" sz="2000" dirty="0" smtClean="0"/>
              <a:t>Always </a:t>
            </a:r>
            <a:r>
              <a:rPr lang="en-US" sz="2000" i="1" dirty="0" smtClean="0"/>
              <a:t>think </a:t>
            </a:r>
            <a:r>
              <a:rPr lang="en-US" sz="2000" dirty="0" smtClean="0"/>
              <a:t>before doing, when aligning laser/optical systems</a:t>
            </a:r>
          </a:p>
          <a:p>
            <a:pPr>
              <a:buClr>
                <a:srgbClr val="FF0000"/>
              </a:buClr>
            </a:pPr>
            <a:r>
              <a:rPr lang="en-US" sz="2000" dirty="0" smtClean="0"/>
              <a:t>Follow the SOP and beam alignment procedures (class 3B and 4)</a:t>
            </a:r>
          </a:p>
          <a:p>
            <a:pPr>
              <a:buClr>
                <a:srgbClr val="FF0000"/>
              </a:buClr>
            </a:pPr>
            <a:r>
              <a:rPr lang="en-US" sz="2000" dirty="0" smtClean="0"/>
              <a:t>KEEP THE LIGHTS ON</a:t>
            </a:r>
          </a:p>
          <a:p>
            <a:pPr>
              <a:buClr>
                <a:srgbClr val="FF0000"/>
              </a:buClr>
            </a:pPr>
            <a:r>
              <a:rPr lang="en-US" sz="2000" dirty="0" smtClean="0"/>
              <a:t>Smaller iris lets-through less light, focus is larger</a:t>
            </a:r>
          </a:p>
          <a:p>
            <a:pPr>
              <a:buClr>
                <a:srgbClr val="FF0000"/>
              </a:buClr>
            </a:pPr>
            <a:r>
              <a:rPr lang="en-US" sz="2000" dirty="0" smtClean="0"/>
              <a:t>Don’t do involved alignment in an overly-fatigued state</a:t>
            </a:r>
          </a:p>
          <a:p>
            <a:pPr>
              <a:buClr>
                <a:srgbClr val="FF0000"/>
              </a:buClr>
            </a:pPr>
            <a:r>
              <a:rPr lang="en-US" sz="2000" dirty="0" smtClean="0"/>
              <a:t>Beam block when inserting new optical elements</a:t>
            </a:r>
          </a:p>
          <a:p>
            <a:pPr>
              <a:buClr>
                <a:srgbClr val="FF0000"/>
              </a:buClr>
            </a:pPr>
            <a:r>
              <a:rPr lang="en-US" sz="2000" dirty="0" smtClean="0"/>
              <a:t>EXTRA CARE: Cells, Vacuum chambers, Lens surface reflections, Color filters can tilt upward</a:t>
            </a:r>
          </a:p>
        </p:txBody>
      </p:sp>
      <p:sp>
        <p:nvSpPr>
          <p:cNvPr id="4" name="TextBox 3"/>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smtClean="0">
                <a:solidFill>
                  <a:schemeClr val="bg1"/>
                </a:solidFill>
                <a:latin typeface="+mn-lt"/>
              </a:rPr>
              <a:t>Eye Safety</a:t>
            </a:r>
            <a:endParaRPr lang="en-US" sz="1200" dirty="0">
              <a:solidFill>
                <a:schemeClr val="bg1"/>
              </a:solidFill>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609600"/>
            <a:ext cx="7924800" cy="685800"/>
          </a:xfrm>
        </p:spPr>
        <p:txBody>
          <a:bodyPr/>
          <a:lstStyle/>
          <a:p>
            <a:r>
              <a:rPr lang="en-US" sz="2400" dirty="0" smtClean="0"/>
              <a:t>			EYE SAFETY</a:t>
            </a:r>
          </a:p>
        </p:txBody>
      </p:sp>
      <p:sp>
        <p:nvSpPr>
          <p:cNvPr id="3" name="Content Placeholder 2"/>
          <p:cNvSpPr>
            <a:spLocks noGrp="1"/>
          </p:cNvSpPr>
          <p:nvPr>
            <p:ph idx="1"/>
          </p:nvPr>
        </p:nvSpPr>
        <p:spPr>
          <a:xfrm>
            <a:off x="609600" y="1143000"/>
            <a:ext cx="8153400" cy="4648200"/>
          </a:xfrm>
        </p:spPr>
        <p:txBody>
          <a:bodyPr/>
          <a:lstStyle/>
          <a:p>
            <a:pPr>
              <a:buClr>
                <a:srgbClr val="FF0000"/>
              </a:buClr>
              <a:defRPr/>
            </a:pPr>
            <a:r>
              <a:rPr lang="en-US" sz="2000" dirty="0" smtClean="0"/>
              <a:t>Avoid “eye level” beams</a:t>
            </a:r>
          </a:p>
          <a:p>
            <a:pPr>
              <a:buClr>
                <a:srgbClr val="FF0000"/>
              </a:buClr>
              <a:defRPr/>
            </a:pPr>
            <a:r>
              <a:rPr lang="en-US" sz="2000" dirty="0" smtClean="0"/>
              <a:t>Avoid </a:t>
            </a:r>
            <a:r>
              <a:rPr lang="en-US" sz="2000" dirty="0"/>
              <a:t>situations where the beam is, or might be deflected upward</a:t>
            </a:r>
          </a:p>
          <a:p>
            <a:pPr marL="0" indent="0">
              <a:buClr>
                <a:srgbClr val="FF0000"/>
              </a:buClr>
              <a:buFont typeface="Wingdings" pitchFamily="2" charset="2"/>
              <a:buNone/>
              <a:defRPr/>
            </a:pPr>
            <a:r>
              <a:rPr lang="en-US" sz="2000" dirty="0"/>
              <a:t> </a:t>
            </a:r>
            <a:r>
              <a:rPr lang="en-US" sz="2000" dirty="0" smtClean="0"/>
              <a:t>     i.e</a:t>
            </a:r>
            <a:r>
              <a:rPr lang="en-US" sz="2000" dirty="0"/>
              <a:t>. beam steering, “flippers,” periscopes</a:t>
            </a:r>
          </a:p>
          <a:p>
            <a:pPr>
              <a:buClr>
                <a:srgbClr val="FF0000"/>
              </a:buClr>
              <a:defRPr/>
            </a:pPr>
            <a:r>
              <a:rPr lang="en-US" sz="2000" dirty="0" smtClean="0"/>
              <a:t>Use </a:t>
            </a:r>
            <a:r>
              <a:rPr lang="en-US" sz="2000" dirty="0"/>
              <a:t>beam blocks </a:t>
            </a:r>
            <a:endParaRPr lang="en-US" sz="2000" dirty="0" smtClean="0"/>
          </a:p>
          <a:p>
            <a:pPr>
              <a:buClr>
                <a:srgbClr val="FF0000"/>
              </a:buClr>
              <a:defRPr/>
            </a:pPr>
            <a:r>
              <a:rPr lang="en-US" sz="2000" dirty="0" smtClean="0"/>
              <a:t>Residual unreflected </a:t>
            </a:r>
            <a:r>
              <a:rPr lang="en-US" sz="2000" dirty="0"/>
              <a:t>light from dielectric mirrors</a:t>
            </a:r>
          </a:p>
          <a:p>
            <a:pPr marL="0" indent="0">
              <a:buClr>
                <a:srgbClr val="FF0000"/>
              </a:buClr>
              <a:buFont typeface="Wingdings" pitchFamily="2" charset="2"/>
              <a:buNone/>
              <a:defRPr/>
            </a:pPr>
            <a:r>
              <a:rPr lang="en-US" sz="2000" dirty="0" smtClean="0"/>
              <a:t>     If </a:t>
            </a:r>
            <a:r>
              <a:rPr lang="en-US" sz="2000" dirty="0"/>
              <a:t>necessary, fully enclose so that there is </a:t>
            </a:r>
            <a:r>
              <a:rPr lang="en-US" sz="2000" i="1" dirty="0"/>
              <a:t>no chance </a:t>
            </a:r>
            <a:r>
              <a:rPr lang="en-US" sz="2000" dirty="0"/>
              <a:t>of passing </a:t>
            </a:r>
            <a:r>
              <a:rPr lang="en-US" sz="2000" dirty="0" smtClean="0"/>
              <a:t>        </a:t>
            </a:r>
          </a:p>
          <a:p>
            <a:pPr marL="0" indent="0">
              <a:buClr>
                <a:srgbClr val="FF0000"/>
              </a:buClr>
              <a:buFont typeface="Wingdings" pitchFamily="2" charset="2"/>
              <a:buNone/>
              <a:defRPr/>
            </a:pPr>
            <a:r>
              <a:rPr lang="en-US" sz="2000" dirty="0" smtClean="0"/>
              <a:t>     through beam</a:t>
            </a:r>
            <a:endParaRPr lang="en-US" sz="2000" dirty="0"/>
          </a:p>
          <a:p>
            <a:pPr>
              <a:buClr>
                <a:srgbClr val="FF0000"/>
              </a:buClr>
              <a:defRPr/>
            </a:pPr>
            <a:r>
              <a:rPr lang="en-US" sz="2000" dirty="0" smtClean="0"/>
              <a:t>Exercise </a:t>
            </a:r>
            <a:r>
              <a:rPr lang="en-US" sz="2000" dirty="0"/>
              <a:t>caution when leaning down to beam-level</a:t>
            </a:r>
          </a:p>
          <a:p>
            <a:pPr>
              <a:buClr>
                <a:srgbClr val="FF0000"/>
              </a:buClr>
              <a:defRPr/>
            </a:pPr>
            <a:r>
              <a:rPr lang="en-US" sz="2000" dirty="0" smtClean="0"/>
              <a:t>Always </a:t>
            </a:r>
            <a:r>
              <a:rPr lang="en-US" sz="2000" dirty="0"/>
              <a:t>look away from table area when bending-down</a:t>
            </a:r>
          </a:p>
          <a:p>
            <a:pPr>
              <a:buClr>
                <a:srgbClr val="FF0000"/>
              </a:buClr>
              <a:defRPr/>
            </a:pPr>
            <a:r>
              <a:rPr lang="en-US" sz="2000" dirty="0" smtClean="0"/>
              <a:t>Think </a:t>
            </a:r>
            <a:r>
              <a:rPr lang="en-US" sz="2000" dirty="0"/>
              <a:t>twice before leaning to table level to get a better look at </a:t>
            </a:r>
            <a:r>
              <a:rPr lang="en-US" sz="2000" dirty="0" smtClean="0"/>
              <a:t>your experiment</a:t>
            </a:r>
            <a:endParaRPr lang="en-US" sz="2000" dirty="0"/>
          </a:p>
          <a:p>
            <a:pPr>
              <a:buClr>
                <a:srgbClr val="FF0000"/>
              </a:buClr>
              <a:defRPr/>
            </a:pPr>
            <a:r>
              <a:rPr lang="en-US" sz="2000" dirty="0" smtClean="0"/>
              <a:t>Be </a:t>
            </a:r>
            <a:r>
              <a:rPr lang="en-US" sz="2000" dirty="0"/>
              <a:t>VERY CAUTIOUS using “IR cards</a:t>
            </a:r>
            <a:r>
              <a:rPr lang="en-US" sz="2000" dirty="0" smtClean="0"/>
              <a:t>”</a:t>
            </a:r>
            <a:r>
              <a:rPr lang="pt-BR" sz="2000" dirty="0"/>
              <a:t> </a:t>
            </a:r>
            <a:r>
              <a:rPr lang="pt-BR" sz="2000" dirty="0" smtClean="0"/>
              <a:t>and </a:t>
            </a:r>
            <a:r>
              <a:rPr lang="pt-BR" sz="2000" dirty="0"/>
              <a:t>Ultraviolet (UV) Sensor Cards</a:t>
            </a:r>
            <a:endParaRPr lang="en-US" sz="2000" dirty="0"/>
          </a:p>
        </p:txBody>
      </p:sp>
      <p:sp>
        <p:nvSpPr>
          <p:cNvPr id="4" name="TextBox 3"/>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smtClean="0">
                <a:solidFill>
                  <a:schemeClr val="bg1"/>
                </a:solidFill>
                <a:latin typeface="+mn-lt"/>
              </a:rPr>
              <a:t>Eye Safety</a:t>
            </a:r>
            <a:endParaRPr lang="en-US" sz="1200" dirty="0">
              <a:solidFill>
                <a:schemeClr val="bg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b="1" dirty="0" smtClean="0"/>
              <a:t>                  Laser Radiation</a:t>
            </a:r>
            <a:r>
              <a:rPr lang="en-US" sz="2800" b="1" dirty="0" smtClean="0">
                <a:solidFill>
                  <a:schemeClr val="bg1"/>
                </a:solidFill>
              </a:rPr>
              <a:t> </a:t>
            </a:r>
            <a:r>
              <a:rPr lang="en-US" sz="2800" b="1" dirty="0" smtClean="0"/>
              <a:t>Committee</a:t>
            </a:r>
            <a:endParaRPr lang="en-US" sz="2800" dirty="0" smtClean="0"/>
          </a:p>
        </p:txBody>
      </p:sp>
      <p:sp>
        <p:nvSpPr>
          <p:cNvPr id="5123" name="Rectangle 4"/>
          <p:cNvSpPr>
            <a:spLocks noChangeArrowheads="1"/>
          </p:cNvSpPr>
          <p:nvPr/>
        </p:nvSpPr>
        <p:spPr bwMode="auto">
          <a:xfrm>
            <a:off x="685800" y="1524000"/>
            <a:ext cx="784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smtClean="0">
                <a:latin typeface="+mn-lt"/>
              </a:rPr>
              <a:t>Laser Safety </a:t>
            </a:r>
            <a:r>
              <a:rPr lang="en-US" dirty="0" err="1" smtClean="0">
                <a:latin typeface="+mn-lt"/>
              </a:rPr>
              <a:t>SubCommittee</a:t>
            </a:r>
            <a:r>
              <a:rPr lang="en-US" dirty="0" smtClean="0">
                <a:latin typeface="+mn-lt"/>
              </a:rPr>
              <a:t>- (</a:t>
            </a:r>
            <a:r>
              <a:rPr lang="en-US" dirty="0" err="1" smtClean="0">
                <a:latin typeface="+mn-lt"/>
              </a:rPr>
              <a:t>LSSC</a:t>
            </a:r>
            <a:r>
              <a:rPr lang="en-US" dirty="0" smtClean="0">
                <a:latin typeface="+mn-lt"/>
              </a:rPr>
              <a:t>) </a:t>
            </a:r>
            <a:r>
              <a:rPr lang="en-US" dirty="0">
                <a:latin typeface="+mn-lt"/>
              </a:rPr>
              <a:t>is a subcommittee of the Radiation Safety </a:t>
            </a:r>
            <a:r>
              <a:rPr lang="en-US" dirty="0" smtClean="0">
                <a:latin typeface="+mn-lt"/>
              </a:rPr>
              <a:t>Committee (RSC).</a:t>
            </a:r>
            <a:endParaRPr lang="en-US" dirty="0">
              <a:latin typeface="+mn-lt"/>
            </a:endParaRPr>
          </a:p>
          <a:p>
            <a:pPr>
              <a:buClr>
                <a:srgbClr val="FF0000"/>
              </a:buClr>
              <a:buSzPct val="80000"/>
              <a:defRPr/>
            </a:pPr>
            <a:endParaRPr lang="en-US" dirty="0">
              <a:latin typeface="+mn-lt"/>
            </a:endParaRPr>
          </a:p>
          <a:p>
            <a:pPr>
              <a:buClr>
                <a:srgbClr val="FF0000"/>
              </a:buClr>
              <a:buSzPct val="80000"/>
              <a:defRPr/>
            </a:pPr>
            <a:r>
              <a:rPr lang="en-US" dirty="0">
                <a:latin typeface="+mn-lt"/>
              </a:rPr>
              <a:t>Authority to approve/suspend research and health care laser systems privileges property.</a:t>
            </a:r>
          </a:p>
          <a:p>
            <a:pPr>
              <a:buClr>
                <a:srgbClr val="FF0000"/>
              </a:buClr>
              <a:buSzPct val="80000"/>
              <a:defRPr/>
            </a:pPr>
            <a:endParaRPr lang="en-US" dirty="0">
              <a:latin typeface="+mn-lt"/>
            </a:endParaRPr>
          </a:p>
          <a:p>
            <a:pPr marL="342900" indent="-342900">
              <a:buClr>
                <a:srgbClr val="FF0000"/>
              </a:buClr>
              <a:buSzPct val="80000"/>
              <a:buFont typeface="Wingdings" pitchFamily="2" charset="2"/>
              <a:buChar char="§"/>
              <a:defRPr/>
            </a:pPr>
            <a:r>
              <a:rPr lang="en-US" dirty="0">
                <a:latin typeface="+mn-lt"/>
              </a:rPr>
              <a:t>The </a:t>
            </a:r>
            <a:r>
              <a:rPr lang="en-US" dirty="0" err="1" smtClean="0">
                <a:latin typeface="+mn-lt"/>
              </a:rPr>
              <a:t>LSSC</a:t>
            </a:r>
            <a:r>
              <a:rPr lang="en-US" dirty="0" smtClean="0">
                <a:latin typeface="+mn-lt"/>
              </a:rPr>
              <a:t> </a:t>
            </a:r>
            <a:r>
              <a:rPr lang="en-US" dirty="0">
                <a:latin typeface="+mn-lt"/>
              </a:rPr>
              <a:t>meets quarterly and the RSC gives final approval to </a:t>
            </a:r>
            <a:r>
              <a:rPr lang="en-US" dirty="0" err="1" smtClean="0">
                <a:latin typeface="+mn-lt"/>
              </a:rPr>
              <a:t>LSSC</a:t>
            </a:r>
            <a:r>
              <a:rPr lang="en-US" dirty="0" smtClean="0">
                <a:latin typeface="+mn-lt"/>
              </a:rPr>
              <a:t> </a:t>
            </a:r>
            <a:r>
              <a:rPr lang="en-US" dirty="0">
                <a:latin typeface="+mn-lt"/>
              </a:rPr>
              <a:t>operations.</a:t>
            </a:r>
          </a:p>
        </p:txBody>
      </p:sp>
      <p:sp>
        <p:nvSpPr>
          <p:cNvPr id="5124" name="TextBox 3"/>
          <p:cNvSpPr txBox="1">
            <a:spLocks noChangeArrowheads="1"/>
          </p:cNvSpPr>
          <p:nvPr/>
        </p:nvSpPr>
        <p:spPr bwMode="auto">
          <a:xfrm>
            <a:off x="152400" y="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          Committee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457200"/>
          </a:xfrm>
        </p:spPr>
        <p:txBody>
          <a:bodyPr/>
          <a:lstStyle/>
          <a:p>
            <a:pPr>
              <a:defRPr/>
            </a:pPr>
            <a:r>
              <a:rPr lang="en-US" sz="2800" b="1" dirty="0" smtClean="0">
                <a:latin typeface="+mn-lt"/>
              </a:rPr>
              <a:t>Skin Photochemical and Thermal Burns</a:t>
            </a:r>
            <a:endParaRPr lang="en-US" sz="2800" b="1" dirty="0">
              <a:latin typeface="+mn-lt"/>
            </a:endParaRPr>
          </a:p>
        </p:txBody>
      </p:sp>
      <p:sp>
        <p:nvSpPr>
          <p:cNvPr id="3" name="Content Placeholder 2"/>
          <p:cNvSpPr>
            <a:spLocks noGrp="1"/>
          </p:cNvSpPr>
          <p:nvPr>
            <p:ph idx="1"/>
          </p:nvPr>
        </p:nvSpPr>
        <p:spPr>
          <a:xfrm>
            <a:off x="609600" y="1219200"/>
            <a:ext cx="7924800" cy="4419600"/>
          </a:xfrm>
        </p:spPr>
        <p:txBody>
          <a:bodyPr/>
          <a:lstStyle/>
          <a:p>
            <a:pPr marL="0" indent="0">
              <a:buFont typeface="Wingdings" pitchFamily="2" charset="2"/>
              <a:buNone/>
              <a:defRPr/>
            </a:pPr>
            <a:endParaRPr lang="en-US" dirty="0"/>
          </a:p>
          <a:p>
            <a:pPr>
              <a:buClr>
                <a:srgbClr val="FF0000"/>
              </a:buClr>
              <a:buSzPct val="80000"/>
              <a:defRPr/>
            </a:pPr>
            <a:r>
              <a:rPr lang="en-US" dirty="0"/>
              <a:t>Ultraviolet (UV)</a:t>
            </a:r>
          </a:p>
          <a:p>
            <a:pPr>
              <a:buClr>
                <a:srgbClr val="FF0000"/>
              </a:buClr>
              <a:buSzPct val="80000"/>
              <a:defRPr/>
            </a:pPr>
            <a:r>
              <a:rPr lang="en-US" dirty="0"/>
              <a:t>–UV can cause skin injuries comparable to </a:t>
            </a:r>
            <a:r>
              <a:rPr lang="en-US" dirty="0" smtClean="0"/>
              <a:t>a sun burn</a:t>
            </a:r>
            <a:endParaRPr lang="en-US" dirty="0"/>
          </a:p>
          <a:p>
            <a:pPr lvl="1">
              <a:buClr>
                <a:srgbClr val="FF0000"/>
              </a:buClr>
              <a:buSzPct val="80000"/>
              <a:defRPr/>
            </a:pPr>
            <a:r>
              <a:rPr lang="en-US" sz="2400" dirty="0" smtClean="0"/>
              <a:t>As </a:t>
            </a:r>
            <a:r>
              <a:rPr lang="en-US" sz="2400" dirty="0"/>
              <a:t>with damage from the sun, there is an increased risk for developing skin cancer from UV laser exposure</a:t>
            </a:r>
            <a:r>
              <a:rPr lang="en-US" sz="2400" dirty="0" smtClean="0"/>
              <a:t>.</a:t>
            </a:r>
            <a:endParaRPr lang="en-US" sz="2400" dirty="0"/>
          </a:p>
          <a:p>
            <a:pPr>
              <a:buClr>
                <a:srgbClr val="FF0000"/>
              </a:buClr>
              <a:buSzPct val="80000"/>
              <a:defRPr/>
            </a:pPr>
            <a:r>
              <a:rPr lang="en-US" dirty="0"/>
              <a:t>Thermal Injuries</a:t>
            </a:r>
          </a:p>
          <a:p>
            <a:pPr>
              <a:buClr>
                <a:srgbClr val="FF0000"/>
              </a:buClr>
              <a:buSzPct val="80000"/>
              <a:defRPr/>
            </a:pPr>
            <a:r>
              <a:rPr lang="en-US" dirty="0" smtClean="0"/>
              <a:t>High </a:t>
            </a:r>
            <a:r>
              <a:rPr lang="en-US" dirty="0"/>
              <a:t>powered (Class 4) lasers, </a:t>
            </a:r>
            <a:r>
              <a:rPr lang="en-US" dirty="0" smtClean="0"/>
              <a:t>can </a:t>
            </a:r>
            <a:r>
              <a:rPr lang="en-US" dirty="0"/>
              <a:t>burn the skin and even from the infrared (IR) and visible range </a:t>
            </a:r>
            <a:r>
              <a:rPr lang="en-US" dirty="0" smtClean="0"/>
              <a:t>cause first, second, and third degree of </a:t>
            </a:r>
            <a:r>
              <a:rPr lang="en-US" dirty="0"/>
              <a:t>sun </a:t>
            </a:r>
            <a:r>
              <a:rPr lang="en-US" dirty="0" smtClean="0"/>
              <a:t>burns and set </a:t>
            </a:r>
            <a:r>
              <a:rPr lang="en-US" dirty="0"/>
              <a:t>clothes on fire. </a:t>
            </a:r>
          </a:p>
        </p:txBody>
      </p:sp>
      <p:sp>
        <p:nvSpPr>
          <p:cNvPr id="4" name="TextBox 3"/>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400" dirty="0" smtClean="0">
                <a:solidFill>
                  <a:schemeClr val="bg1"/>
                </a:solidFill>
              </a:rPr>
              <a:t>Skin burns</a:t>
            </a:r>
            <a:endParaRPr lang="en-US" sz="1200" dirty="0">
              <a:solidFill>
                <a:schemeClr val="bg1"/>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457200"/>
            <a:ext cx="7924800" cy="685800"/>
          </a:xfrm>
        </p:spPr>
        <p:txBody>
          <a:bodyPr/>
          <a:lstStyle/>
          <a:p>
            <a:r>
              <a:rPr lang="en-US" sz="2800" b="1" dirty="0" smtClean="0"/>
              <a:t>Photochemical and Thermal Burns</a:t>
            </a:r>
            <a:endParaRPr lang="en-US" sz="2800" dirty="0" smtClean="0"/>
          </a:p>
        </p:txBody>
      </p:sp>
      <p:sp>
        <p:nvSpPr>
          <p:cNvPr id="3" name="Content Placeholder 2"/>
          <p:cNvSpPr>
            <a:spLocks noGrp="1"/>
          </p:cNvSpPr>
          <p:nvPr>
            <p:ph idx="1"/>
          </p:nvPr>
        </p:nvSpPr>
        <p:spPr>
          <a:xfrm>
            <a:off x="533400" y="1143000"/>
            <a:ext cx="8458200" cy="3886200"/>
          </a:xfrm>
        </p:spPr>
        <p:txBody>
          <a:bodyPr/>
          <a:lstStyle/>
          <a:p>
            <a:pPr marL="0" indent="0">
              <a:buFont typeface="Wingdings" pitchFamily="2" charset="2"/>
              <a:buNone/>
              <a:defRPr/>
            </a:pPr>
            <a:endParaRPr lang="en-US" dirty="0"/>
          </a:p>
          <a:p>
            <a:pPr>
              <a:buClr>
                <a:srgbClr val="FF0000"/>
              </a:buClr>
              <a:buSzPct val="80000"/>
              <a:defRPr/>
            </a:pPr>
            <a:r>
              <a:rPr lang="en-US" dirty="0"/>
              <a:t>Thermal Skin </a:t>
            </a:r>
            <a:r>
              <a:rPr lang="en-US" dirty="0" smtClean="0"/>
              <a:t>Burns-Rare; normally requires high exposure dose of at least several J/cm2; most common from CO2,10.6 μm exposure</a:t>
            </a:r>
            <a:r>
              <a:rPr lang="en-US" dirty="0"/>
              <a:t>. </a:t>
            </a:r>
          </a:p>
          <a:p>
            <a:pPr marL="0" indent="0">
              <a:buClr>
                <a:srgbClr val="FF0000"/>
              </a:buClr>
              <a:buSzPct val="80000"/>
              <a:buFont typeface="Wingdings" pitchFamily="2" charset="2"/>
              <a:buNone/>
              <a:defRPr/>
            </a:pPr>
            <a:endParaRPr lang="en-US" dirty="0"/>
          </a:p>
          <a:p>
            <a:pPr>
              <a:buClr>
                <a:srgbClr val="FF0000"/>
              </a:buClr>
              <a:buSzPct val="80000"/>
              <a:defRPr/>
            </a:pPr>
            <a:r>
              <a:rPr lang="en-US" dirty="0" smtClean="0"/>
              <a:t>First degree (erythema</a:t>
            </a:r>
            <a:r>
              <a:rPr lang="en-US" dirty="0"/>
              <a:t>), second degree (blistering</a:t>
            </a:r>
            <a:r>
              <a:rPr lang="en-US" dirty="0" smtClean="0"/>
              <a:t>), and </a:t>
            </a:r>
            <a:r>
              <a:rPr lang="en-US" dirty="0"/>
              <a:t>third </a:t>
            </a:r>
            <a:r>
              <a:rPr lang="en-US" dirty="0" smtClean="0"/>
              <a:t>degree (charring</a:t>
            </a:r>
            <a:r>
              <a:rPr lang="en-US" dirty="0"/>
              <a:t>) burns are </a:t>
            </a:r>
            <a:r>
              <a:rPr lang="en-US" dirty="0" smtClean="0"/>
              <a:t>possible-dependent upon </a:t>
            </a:r>
            <a:r>
              <a:rPr lang="en-US" dirty="0"/>
              <a:t>exposure dose. </a:t>
            </a:r>
          </a:p>
        </p:txBody>
      </p:sp>
      <p:sp>
        <p:nvSpPr>
          <p:cNvPr id="4" name="TextBox 3"/>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400" dirty="0" smtClean="0">
                <a:solidFill>
                  <a:schemeClr val="bg1"/>
                </a:solidFill>
              </a:rPr>
              <a:t>Skin burns </a:t>
            </a:r>
            <a:endParaRPr lang="en-US" sz="1200" dirty="0">
              <a:solidFill>
                <a:schemeClr val="bg1"/>
              </a:solidFill>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2800" b="1" dirty="0" smtClean="0"/>
              <a:t>	Basic Laser Safety - Exposure Limits</a:t>
            </a:r>
          </a:p>
        </p:txBody>
      </p:sp>
      <p:sp>
        <p:nvSpPr>
          <p:cNvPr id="11267" name="Rectangle 3"/>
          <p:cNvSpPr>
            <a:spLocks noGrp="1" noChangeArrowheads="1"/>
          </p:cNvSpPr>
          <p:nvPr>
            <p:ph type="body" idx="1"/>
          </p:nvPr>
        </p:nvSpPr>
        <p:spPr/>
        <p:txBody>
          <a:bodyPr/>
          <a:lstStyle/>
          <a:p>
            <a:pPr eaLnBrk="1" hangingPunct="1">
              <a:buClr>
                <a:srgbClr val="FF0000"/>
              </a:buClr>
              <a:buSzPct val="80000"/>
              <a:defRPr/>
            </a:pPr>
            <a:r>
              <a:rPr lang="en-US" dirty="0" smtClean="0"/>
              <a:t>MPE (Maximum Permissible Exposure)</a:t>
            </a:r>
          </a:p>
          <a:p>
            <a:pPr lvl="1" eaLnBrk="1" hangingPunct="1">
              <a:buClr>
                <a:srgbClr val="FF0000"/>
              </a:buClr>
              <a:buSzPct val="80000"/>
              <a:defRPr/>
            </a:pPr>
            <a:r>
              <a:rPr lang="en-US" sz="2400" dirty="0" smtClean="0"/>
              <a:t>The highest laser energy exposure for eye or skin for a given laser that will not cause injury</a:t>
            </a:r>
          </a:p>
          <a:p>
            <a:pPr marL="801687" lvl="1" indent="-457200" eaLnBrk="1" hangingPunct="1">
              <a:buClr>
                <a:srgbClr val="FF0000"/>
              </a:buClr>
              <a:buSzPct val="80000"/>
              <a:defRPr/>
            </a:pPr>
            <a:endParaRPr lang="en-US" sz="2400" dirty="0" smtClean="0"/>
          </a:p>
          <a:p>
            <a:pPr eaLnBrk="1" hangingPunct="1">
              <a:buClr>
                <a:srgbClr val="FF0000"/>
              </a:buClr>
              <a:buSzPct val="80000"/>
              <a:defRPr/>
            </a:pPr>
            <a:r>
              <a:rPr lang="en-US" dirty="0" smtClean="0"/>
              <a:t>NHZ (Nominal Hazard Zone)</a:t>
            </a:r>
          </a:p>
          <a:p>
            <a:pPr lvl="1" eaLnBrk="1" hangingPunct="1">
              <a:buClr>
                <a:srgbClr val="FF0000"/>
              </a:buClr>
              <a:buSzPct val="80000"/>
              <a:defRPr/>
            </a:pPr>
            <a:r>
              <a:rPr lang="en-US" sz="2400" dirty="0" smtClean="0"/>
              <a:t>Area within which the MPE can be met or exceeded</a:t>
            </a:r>
          </a:p>
        </p:txBody>
      </p:sp>
      <p:sp>
        <p:nvSpPr>
          <p:cNvPr id="4" name="TextBox 3"/>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a:solidFill>
                  <a:schemeClr val="bg1"/>
                </a:solidFill>
                <a:latin typeface="+mn-lt"/>
              </a:rPr>
              <a:t>Exposure Defined</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8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304800" y="304800"/>
            <a:ext cx="85788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dirty="0">
                <a:effectLst>
                  <a:outerShdw blurRad="38100" dist="38100" dir="2700000" algn="tl">
                    <a:srgbClr val="FFFFFF"/>
                  </a:outerShdw>
                </a:effectLst>
                <a:latin typeface="+mn-lt"/>
              </a:rPr>
              <a:t>Associated Potential Hazards</a:t>
            </a:r>
          </a:p>
        </p:txBody>
      </p:sp>
      <p:graphicFrame>
        <p:nvGraphicFramePr>
          <p:cNvPr id="48131" name="Object 3"/>
          <p:cNvGraphicFramePr>
            <a:graphicFrameLocks noChangeAspect="1"/>
          </p:cNvGraphicFramePr>
          <p:nvPr/>
        </p:nvGraphicFramePr>
        <p:xfrm>
          <a:off x="3352800" y="1295400"/>
          <a:ext cx="5257800" cy="4648200"/>
        </p:xfrm>
        <a:graphic>
          <a:graphicData uri="http://schemas.openxmlformats.org/presentationml/2006/ole">
            <mc:AlternateContent xmlns:mc="http://schemas.openxmlformats.org/markup-compatibility/2006">
              <mc:Choice xmlns:v="urn:schemas-microsoft-com:vml" Requires="v">
                <p:oleObj spid="_x0000_s48232" name="Bitmap Image" r:id="rId3" imgW="3343742" imgH="3238952" progId="Paint.Picture">
                  <p:embed/>
                </p:oleObj>
              </mc:Choice>
              <mc:Fallback>
                <p:oleObj name="Bitmap Image" r:id="rId3" imgW="3343742" imgH="323895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5257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7700" name="Rectangle 4"/>
          <p:cNvSpPr>
            <a:spLocks noChangeArrowheads="1"/>
          </p:cNvSpPr>
          <p:nvPr/>
        </p:nvSpPr>
        <p:spPr bwMode="auto">
          <a:xfrm>
            <a:off x="304800" y="1447800"/>
            <a:ext cx="2743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TW" dirty="0">
                <a:solidFill>
                  <a:srgbClr val="000000"/>
                </a:solidFill>
                <a:latin typeface="+mn-lt"/>
                <a:ea typeface="新細明體" pitchFamily="18" charset="-120"/>
              </a:rPr>
              <a:t>Recognize hazard potential to eliminate potential disasters:</a:t>
            </a:r>
          </a:p>
          <a:p>
            <a:pPr>
              <a:defRPr/>
            </a:pPr>
            <a:endParaRPr lang="en-US" altLang="zh-TW" dirty="0">
              <a:solidFill>
                <a:srgbClr val="000000"/>
              </a:solidFill>
              <a:latin typeface="+mn-lt"/>
              <a:ea typeface="新細明體" pitchFamily="18" charset="-120"/>
            </a:endParaRPr>
          </a:p>
          <a:p>
            <a:pPr marL="342900" indent="-342900">
              <a:buClr>
                <a:srgbClr val="FF0000"/>
              </a:buClr>
              <a:buSzPct val="80000"/>
              <a:buFont typeface="Wingdings" pitchFamily="2" charset="2"/>
              <a:buChar char="§"/>
              <a:defRPr/>
            </a:pPr>
            <a:r>
              <a:rPr lang="en-US" altLang="zh-TW" dirty="0">
                <a:solidFill>
                  <a:srgbClr val="000000"/>
                </a:solidFill>
                <a:latin typeface="+mn-lt"/>
                <a:ea typeface="新細明體" pitchFamily="18" charset="-120"/>
              </a:rPr>
              <a:t>Blindness</a:t>
            </a:r>
          </a:p>
          <a:p>
            <a:pPr marL="342900" indent="-342900">
              <a:buClr>
                <a:srgbClr val="FF0000"/>
              </a:buClr>
              <a:buSzPct val="80000"/>
              <a:buFont typeface="Wingdings" pitchFamily="2" charset="2"/>
              <a:buChar char="§"/>
              <a:defRPr/>
            </a:pPr>
            <a:r>
              <a:rPr lang="en-US" altLang="zh-TW" dirty="0">
                <a:solidFill>
                  <a:srgbClr val="000000"/>
                </a:solidFill>
                <a:latin typeface="+mn-lt"/>
                <a:ea typeface="新細明體" pitchFamily="18" charset="-120"/>
              </a:rPr>
              <a:t>Burns</a:t>
            </a:r>
          </a:p>
          <a:p>
            <a:pPr marL="342900" indent="-342900">
              <a:buClr>
                <a:srgbClr val="FF0000"/>
              </a:buClr>
              <a:buSzPct val="80000"/>
              <a:buFont typeface="Wingdings" pitchFamily="2" charset="2"/>
              <a:buChar char="§"/>
              <a:defRPr/>
            </a:pPr>
            <a:r>
              <a:rPr lang="en-US" altLang="zh-TW" dirty="0">
                <a:solidFill>
                  <a:srgbClr val="000000"/>
                </a:solidFill>
                <a:latin typeface="+mn-lt"/>
                <a:ea typeface="新細明體" pitchFamily="18" charset="-120"/>
              </a:rPr>
              <a:t>Fire</a:t>
            </a:r>
          </a:p>
          <a:p>
            <a:pPr marL="342900" indent="-342900">
              <a:buClr>
                <a:srgbClr val="FF0000"/>
              </a:buClr>
              <a:buSzPct val="80000"/>
              <a:buFont typeface="Wingdings" pitchFamily="2" charset="2"/>
              <a:buChar char="§"/>
              <a:defRPr/>
            </a:pPr>
            <a:r>
              <a:rPr lang="en-US" altLang="zh-TW" dirty="0">
                <a:solidFill>
                  <a:srgbClr val="000000"/>
                </a:solidFill>
                <a:latin typeface="+mn-lt"/>
                <a:ea typeface="新細明體" pitchFamily="18" charset="-120"/>
              </a:rPr>
              <a:t>Death</a:t>
            </a:r>
          </a:p>
        </p:txBody>
      </p:sp>
      <p:sp>
        <p:nvSpPr>
          <p:cNvPr id="5" name="TextBox 4"/>
          <p:cNvSpPr txBox="1"/>
          <p:nvPr/>
        </p:nvSpPr>
        <p:spPr>
          <a:xfrm>
            <a:off x="314325" y="6350"/>
            <a:ext cx="2362200" cy="307975"/>
          </a:xfrm>
          <a:prstGeom prst="rect">
            <a:avLst/>
          </a:prstGeom>
          <a:noFill/>
        </p:spPr>
        <p:txBody>
          <a:bodyPr>
            <a:spAutoFit/>
          </a:bodyPr>
          <a:lstStyle/>
          <a:p>
            <a:pPr>
              <a:defRPr/>
            </a:pPr>
            <a:r>
              <a:rPr lang="en-US" sz="1400" dirty="0">
                <a:solidFill>
                  <a:schemeClr val="bg1"/>
                </a:solidFill>
              </a:rPr>
              <a:t> </a:t>
            </a:r>
            <a:r>
              <a:rPr lang="en-US" sz="1200" dirty="0" smtClean="0">
                <a:solidFill>
                  <a:schemeClr val="bg1"/>
                </a:solidFill>
                <a:latin typeface="+mn-lt"/>
              </a:rPr>
              <a:t>Hazards</a:t>
            </a:r>
            <a:endParaRPr lang="en-US" sz="1200" dirty="0">
              <a:solidFill>
                <a:schemeClr val="bg1"/>
              </a:solidFill>
              <a:latin typeface="+mn-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dissolve">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 Box 3"/>
          <p:cNvSpPr txBox="1">
            <a:spLocks noChangeArrowheads="1"/>
          </p:cNvSpPr>
          <p:nvPr/>
        </p:nvSpPr>
        <p:spPr bwMode="auto">
          <a:xfrm>
            <a:off x="2209800" y="471488"/>
            <a:ext cx="44338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b="1" dirty="0">
                <a:effectLst>
                  <a:outerShdw blurRad="38100" dist="38100" dir="2700000" algn="tl">
                    <a:srgbClr val="FFFFFF"/>
                  </a:outerShdw>
                </a:effectLst>
                <a:latin typeface="+mj-lt"/>
              </a:rPr>
              <a:t>Control Measures</a:t>
            </a:r>
          </a:p>
        </p:txBody>
      </p:sp>
      <p:sp>
        <p:nvSpPr>
          <p:cNvPr id="40963" name="Rectangle 6"/>
          <p:cNvSpPr>
            <a:spLocks noChangeArrowheads="1"/>
          </p:cNvSpPr>
          <p:nvPr/>
        </p:nvSpPr>
        <p:spPr bwMode="auto">
          <a:xfrm>
            <a:off x="258763" y="990600"/>
            <a:ext cx="8610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u="sng" dirty="0">
                <a:solidFill>
                  <a:srgbClr val="000000"/>
                </a:solidFill>
                <a:latin typeface="+mn-lt"/>
              </a:rPr>
              <a:t>Administrative and Procedural</a:t>
            </a:r>
            <a:r>
              <a:rPr lang="en-US" dirty="0">
                <a:solidFill>
                  <a:srgbClr val="000000"/>
                </a:solidFill>
                <a:latin typeface="+mn-lt"/>
              </a:rPr>
              <a:t>: organizational and procedural aspects of laser safety</a:t>
            </a:r>
          </a:p>
        </p:txBody>
      </p:sp>
      <p:sp>
        <p:nvSpPr>
          <p:cNvPr id="40964" name="Rectangle 10"/>
          <p:cNvSpPr>
            <a:spLocks noChangeArrowheads="1"/>
          </p:cNvSpPr>
          <p:nvPr/>
        </p:nvSpPr>
        <p:spPr bwMode="auto">
          <a:xfrm>
            <a:off x="304800" y="1905000"/>
            <a:ext cx="590391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Clr>
                <a:srgbClr val="FF0000"/>
              </a:buClr>
              <a:buSzPct val="80000"/>
              <a:buFont typeface="Wingdings" pitchFamily="2" charset="2"/>
              <a:buChar char="§"/>
              <a:defRPr/>
            </a:pPr>
            <a:r>
              <a:rPr lang="en-US" u="sng" dirty="0">
                <a:solidFill>
                  <a:srgbClr val="000000"/>
                </a:solidFill>
                <a:latin typeface="+mn-lt"/>
              </a:rPr>
              <a:t>Examples</a:t>
            </a:r>
          </a:p>
          <a:p>
            <a:pPr marL="342900" indent="-342900">
              <a:buClr>
                <a:srgbClr val="FF0000"/>
              </a:buClr>
              <a:buSzPct val="80000"/>
              <a:buFont typeface="Wingdings" pitchFamily="2" charset="2"/>
              <a:buChar char="§"/>
              <a:defRPr/>
            </a:pPr>
            <a:r>
              <a:rPr lang="en-US" dirty="0">
                <a:solidFill>
                  <a:srgbClr val="000000"/>
                </a:solidFill>
                <a:latin typeface="+mn-lt"/>
              </a:rPr>
              <a:t>Standard Operating Procedures (SOP) </a:t>
            </a:r>
          </a:p>
          <a:p>
            <a:pPr marL="342900" indent="-342900">
              <a:buClr>
                <a:srgbClr val="FF0000"/>
              </a:buClr>
              <a:buSzPct val="80000"/>
              <a:buFont typeface="Wingdings" pitchFamily="2" charset="2"/>
              <a:buChar char="§"/>
              <a:defRPr/>
            </a:pPr>
            <a:r>
              <a:rPr lang="en-US" dirty="0">
                <a:solidFill>
                  <a:srgbClr val="000000"/>
                </a:solidFill>
                <a:latin typeface="+mn-lt"/>
              </a:rPr>
              <a:t>Training</a:t>
            </a:r>
          </a:p>
          <a:p>
            <a:pPr marL="342900" indent="-342900">
              <a:buClr>
                <a:srgbClr val="FF0000"/>
              </a:buClr>
              <a:buSzPct val="80000"/>
              <a:buFont typeface="Wingdings" pitchFamily="2" charset="2"/>
              <a:buChar char="§"/>
              <a:defRPr/>
            </a:pPr>
            <a:r>
              <a:rPr lang="en-US" dirty="0">
                <a:solidFill>
                  <a:srgbClr val="000000"/>
                </a:solidFill>
                <a:latin typeface="+mn-lt"/>
              </a:rPr>
              <a:t>Credentialing requirements</a:t>
            </a:r>
          </a:p>
          <a:p>
            <a:pPr marL="342900" indent="-342900">
              <a:buClr>
                <a:srgbClr val="FF0000"/>
              </a:buClr>
              <a:buSzPct val="80000"/>
              <a:buFont typeface="Wingdings" pitchFamily="2" charset="2"/>
              <a:buChar char="§"/>
              <a:defRPr/>
            </a:pPr>
            <a:r>
              <a:rPr lang="en-US" dirty="0">
                <a:solidFill>
                  <a:srgbClr val="000000"/>
                </a:solidFill>
                <a:latin typeface="+mn-lt"/>
              </a:rPr>
              <a:t>Procurement and Registration of HCLS</a:t>
            </a:r>
          </a:p>
          <a:p>
            <a:pPr marL="342900" indent="-342900">
              <a:buClr>
                <a:srgbClr val="FF0000"/>
              </a:buClr>
              <a:buSzPct val="80000"/>
              <a:buFont typeface="Wingdings" pitchFamily="2" charset="2"/>
              <a:buChar char="§"/>
              <a:defRPr/>
            </a:pPr>
            <a:r>
              <a:rPr lang="en-US" dirty="0">
                <a:solidFill>
                  <a:srgbClr val="000000"/>
                </a:solidFill>
                <a:latin typeface="+mn-lt"/>
              </a:rPr>
              <a:t>Incident reports</a:t>
            </a:r>
          </a:p>
          <a:p>
            <a:pPr marL="342900" indent="-342900">
              <a:buClr>
                <a:srgbClr val="FF0000"/>
              </a:buClr>
              <a:buSzPct val="80000"/>
              <a:buFont typeface="Wingdings" pitchFamily="2" charset="2"/>
              <a:buChar char="§"/>
              <a:defRPr/>
            </a:pPr>
            <a:r>
              <a:rPr lang="en-US" dirty="0">
                <a:solidFill>
                  <a:srgbClr val="000000"/>
                </a:solidFill>
                <a:latin typeface="+mn-lt"/>
              </a:rPr>
              <a:t>Inspections</a:t>
            </a:r>
          </a:p>
          <a:p>
            <a:pPr marL="342900" indent="-342900">
              <a:buClr>
                <a:srgbClr val="FF0000"/>
              </a:buClr>
              <a:buSzPct val="80000"/>
              <a:buFont typeface="Wingdings" pitchFamily="2" charset="2"/>
              <a:buChar char="§"/>
              <a:defRPr/>
            </a:pPr>
            <a:r>
              <a:rPr lang="en-US" dirty="0">
                <a:solidFill>
                  <a:srgbClr val="000000"/>
                </a:solidFill>
                <a:latin typeface="+mn-lt"/>
              </a:rPr>
              <a:t>Identify the NHZ</a:t>
            </a:r>
          </a:p>
          <a:p>
            <a:pPr marL="342900" indent="-342900">
              <a:buClr>
                <a:srgbClr val="FF0000"/>
              </a:buClr>
              <a:buSzPct val="80000"/>
              <a:buFont typeface="Wingdings" pitchFamily="2" charset="2"/>
              <a:buChar char="§"/>
              <a:defRPr/>
            </a:pPr>
            <a:r>
              <a:rPr lang="en-US" dirty="0">
                <a:solidFill>
                  <a:srgbClr val="000000"/>
                </a:solidFill>
                <a:latin typeface="+mn-lt"/>
              </a:rPr>
              <a:t>Servicing</a:t>
            </a:r>
          </a:p>
          <a:p>
            <a:pPr>
              <a:buFontTx/>
              <a:buChar char="•"/>
              <a:defRPr/>
            </a:pPr>
            <a:endParaRPr lang="en-US" dirty="0">
              <a:solidFill>
                <a:srgbClr val="000000"/>
              </a:solidFill>
            </a:endParaRPr>
          </a:p>
        </p:txBody>
      </p:sp>
      <p:sp>
        <p:nvSpPr>
          <p:cNvPr id="5" name="TextBox 4"/>
          <p:cNvSpPr txBox="1"/>
          <p:nvPr/>
        </p:nvSpPr>
        <p:spPr>
          <a:xfrm>
            <a:off x="304800" y="0"/>
            <a:ext cx="1981200" cy="276225"/>
          </a:xfrm>
          <a:prstGeom prst="rect">
            <a:avLst/>
          </a:prstGeom>
          <a:noFill/>
        </p:spPr>
        <p:txBody>
          <a:bodyPr wrap="square">
            <a:spAutoFit/>
          </a:bodyPr>
          <a:lstStyle/>
          <a:p>
            <a:pPr>
              <a:defRPr/>
            </a:pPr>
            <a:r>
              <a:rPr lang="en-US" sz="1200" dirty="0">
                <a:solidFill>
                  <a:schemeClr val="bg1"/>
                </a:solidFill>
                <a:latin typeface="+mn-lt"/>
              </a:rPr>
              <a:t>Controls</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body" idx="1"/>
          </p:nvPr>
        </p:nvSpPr>
        <p:spPr/>
        <p:txBody>
          <a:bodyPr/>
          <a:lstStyle/>
          <a:p>
            <a:pPr marL="0" indent="0" eaLnBrk="1" hangingPunct="1">
              <a:buClr>
                <a:srgbClr val="FF0000"/>
              </a:buClr>
              <a:buSzPct val="80000"/>
              <a:buFont typeface="Wingdings" pitchFamily="2" charset="2"/>
              <a:buNone/>
              <a:defRPr/>
            </a:pPr>
            <a:r>
              <a:rPr lang="en-US" sz="2800" dirty="0" smtClean="0"/>
              <a:t>Administrative Controls</a:t>
            </a:r>
          </a:p>
          <a:p>
            <a:pPr lvl="1" eaLnBrk="1" hangingPunct="1">
              <a:buClr>
                <a:srgbClr val="FF0000"/>
              </a:buClr>
              <a:buSzPct val="80000"/>
              <a:defRPr/>
            </a:pPr>
            <a:r>
              <a:rPr lang="en-US" sz="2400" dirty="0" smtClean="0"/>
              <a:t>Warning Signs</a:t>
            </a:r>
          </a:p>
          <a:p>
            <a:pPr lvl="1" eaLnBrk="1" hangingPunct="1">
              <a:buClr>
                <a:srgbClr val="FF0000"/>
              </a:buClr>
              <a:buSzPct val="80000"/>
              <a:defRPr/>
            </a:pPr>
            <a:r>
              <a:rPr lang="en-US" sz="2400" dirty="0" smtClean="0"/>
              <a:t>Labels</a:t>
            </a:r>
          </a:p>
          <a:p>
            <a:pPr lvl="1" eaLnBrk="1" hangingPunct="1">
              <a:buClr>
                <a:srgbClr val="FF0000"/>
              </a:buClr>
              <a:buSzPct val="80000"/>
              <a:defRPr/>
            </a:pPr>
            <a:r>
              <a:rPr lang="en-US" sz="2400" dirty="0" smtClean="0"/>
              <a:t>SOPs- Class 3B and 4 laser systems</a:t>
            </a:r>
          </a:p>
          <a:p>
            <a:pPr lvl="1" eaLnBrk="1" hangingPunct="1">
              <a:buClr>
                <a:srgbClr val="FF0000"/>
              </a:buClr>
              <a:buSzPct val="80000"/>
              <a:defRPr/>
            </a:pPr>
            <a:r>
              <a:rPr lang="en-US" sz="2400" dirty="0" smtClean="0"/>
              <a:t>Training</a:t>
            </a:r>
          </a:p>
          <a:p>
            <a:pPr lvl="1" eaLnBrk="1" hangingPunct="1">
              <a:buClr>
                <a:srgbClr val="FF0000"/>
              </a:buClr>
              <a:buSzPct val="80000"/>
              <a:defRPr/>
            </a:pPr>
            <a:r>
              <a:rPr lang="en-US" sz="2400" dirty="0" smtClean="0"/>
              <a:t>Security</a:t>
            </a:r>
          </a:p>
          <a:p>
            <a:pPr eaLnBrk="1" hangingPunct="1">
              <a:defRPr/>
            </a:pPr>
            <a:endParaRPr lang="en-US" dirty="0" smtClean="0"/>
          </a:p>
        </p:txBody>
      </p:sp>
      <p:sp>
        <p:nvSpPr>
          <p:cNvPr id="50179" name="Rectangle 8"/>
          <p:cNvSpPr>
            <a:spLocks noGrp="1" noChangeArrowheads="1"/>
          </p:cNvSpPr>
          <p:nvPr>
            <p:ph type="title"/>
          </p:nvPr>
        </p:nvSpPr>
        <p:spPr>
          <a:noFill/>
        </p:spPr>
        <p:txBody>
          <a:bodyPr anchor="ctr"/>
          <a:lstStyle/>
          <a:p>
            <a:pPr eaLnBrk="1" hangingPunct="1"/>
            <a:r>
              <a:rPr lang="en-US" sz="2800" b="1" dirty="0" smtClean="0"/>
              <a:t>          Basic Laser Safety - Safety Controls </a:t>
            </a:r>
          </a:p>
        </p:txBody>
      </p:sp>
      <p:sp>
        <p:nvSpPr>
          <p:cNvPr id="4" name="TextBox 3"/>
          <p:cNvSpPr txBox="1"/>
          <p:nvPr/>
        </p:nvSpPr>
        <p:spPr>
          <a:xfrm>
            <a:off x="457200" y="0"/>
            <a:ext cx="1981200" cy="276225"/>
          </a:xfrm>
          <a:prstGeom prst="rect">
            <a:avLst/>
          </a:prstGeom>
          <a:noFill/>
        </p:spPr>
        <p:txBody>
          <a:bodyPr wrap="square">
            <a:spAutoFit/>
          </a:bodyPr>
          <a:lstStyle/>
          <a:p>
            <a:pPr>
              <a:defRPr/>
            </a:pPr>
            <a:r>
              <a:rPr lang="en-US" sz="1200" dirty="0" smtClean="0">
                <a:solidFill>
                  <a:schemeClr val="bg1"/>
                </a:solidFill>
                <a:latin typeface="+mn-lt"/>
              </a:rPr>
              <a:t>Administrative </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p:txBody>
          <a:bodyPr/>
          <a:lstStyle/>
          <a:p>
            <a:pPr eaLnBrk="1" hangingPunct="1">
              <a:buClr>
                <a:srgbClr val="FF0000"/>
              </a:buClr>
              <a:buSzPct val="80000"/>
            </a:pPr>
            <a:r>
              <a:rPr lang="en-US" sz="2800" dirty="0" smtClean="0"/>
              <a:t>Engineering Controls</a:t>
            </a:r>
          </a:p>
          <a:p>
            <a:pPr lvl="1" eaLnBrk="1" hangingPunct="1">
              <a:buClr>
                <a:srgbClr val="FF0000"/>
              </a:buClr>
              <a:buSzPct val="80000"/>
            </a:pPr>
            <a:r>
              <a:rPr lang="en-US" dirty="0" smtClean="0"/>
              <a:t>Beam Housings</a:t>
            </a:r>
          </a:p>
          <a:p>
            <a:pPr lvl="1" eaLnBrk="1" hangingPunct="1">
              <a:buClr>
                <a:srgbClr val="FF0000"/>
              </a:buClr>
              <a:buSzPct val="80000"/>
            </a:pPr>
            <a:r>
              <a:rPr lang="en-US" dirty="0" smtClean="0"/>
              <a:t>Shutters</a:t>
            </a:r>
          </a:p>
          <a:p>
            <a:pPr lvl="1" eaLnBrk="1" hangingPunct="1">
              <a:buClr>
                <a:srgbClr val="FF0000"/>
              </a:buClr>
              <a:buSzPct val="80000"/>
            </a:pPr>
            <a:r>
              <a:rPr lang="en-US" dirty="0" smtClean="0"/>
              <a:t>Attenuators</a:t>
            </a:r>
          </a:p>
          <a:p>
            <a:pPr lvl="1" eaLnBrk="1" hangingPunct="1">
              <a:buClr>
                <a:srgbClr val="FF0000"/>
              </a:buClr>
              <a:buSzPct val="80000"/>
            </a:pPr>
            <a:r>
              <a:rPr lang="en-US" dirty="0" smtClean="0"/>
              <a:t>Remote viewing devices</a:t>
            </a:r>
          </a:p>
          <a:p>
            <a:pPr lvl="1" eaLnBrk="1" hangingPunct="1">
              <a:buClr>
                <a:srgbClr val="FF0000"/>
              </a:buClr>
              <a:buSzPct val="80000"/>
            </a:pPr>
            <a:r>
              <a:rPr lang="en-US" dirty="0" smtClean="0"/>
              <a:t>Interlocks/switch lock receptacles</a:t>
            </a:r>
          </a:p>
          <a:p>
            <a:pPr lvl="1" eaLnBrk="1" hangingPunct="1">
              <a:buClr>
                <a:srgbClr val="FF0000"/>
              </a:buClr>
              <a:buSzPct val="80000"/>
            </a:pPr>
            <a:r>
              <a:rPr lang="en-US" dirty="0" smtClean="0"/>
              <a:t>Emergency Disconnects</a:t>
            </a:r>
          </a:p>
        </p:txBody>
      </p:sp>
      <p:sp>
        <p:nvSpPr>
          <p:cNvPr id="51203" name="Rectangle 4"/>
          <p:cNvSpPr>
            <a:spLocks noGrp="1" noChangeArrowheads="1"/>
          </p:cNvSpPr>
          <p:nvPr>
            <p:ph type="title"/>
          </p:nvPr>
        </p:nvSpPr>
        <p:spPr>
          <a:xfrm>
            <a:off x="609600" y="762000"/>
            <a:ext cx="8229600" cy="685800"/>
          </a:xfrm>
          <a:noFill/>
        </p:spPr>
        <p:txBody>
          <a:bodyPr anchor="ctr"/>
          <a:lstStyle/>
          <a:p>
            <a:pPr eaLnBrk="1" hangingPunct="1"/>
            <a:r>
              <a:rPr lang="en-US" sz="2800" b="1" dirty="0" smtClean="0"/>
              <a:t>      	Basic Laser Safety - Safety Controls </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Engineering</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990600" y="381000"/>
            <a:ext cx="701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dirty="0">
                <a:effectLst>
                  <a:outerShdw blurRad="38100" dist="38100" dir="2700000" algn="tl">
                    <a:srgbClr val="FFFFFF"/>
                  </a:outerShdw>
                </a:effectLst>
              </a:rPr>
              <a:t>   </a:t>
            </a:r>
            <a:r>
              <a:rPr lang="en-US" b="1" dirty="0">
                <a:effectLst>
                  <a:outerShdw blurRad="38100" dist="38100" dir="2700000" algn="tl">
                    <a:srgbClr val="FFFFFF"/>
                  </a:outerShdw>
                </a:effectLst>
                <a:latin typeface="+mj-lt"/>
              </a:rPr>
              <a:t>Electrical Hazards-Non Beam Hazards</a:t>
            </a:r>
          </a:p>
        </p:txBody>
      </p:sp>
      <p:sp>
        <p:nvSpPr>
          <p:cNvPr id="27651" name="Text Box 3"/>
          <p:cNvSpPr txBox="1">
            <a:spLocks noChangeArrowheads="1"/>
          </p:cNvSpPr>
          <p:nvPr/>
        </p:nvSpPr>
        <p:spPr bwMode="auto">
          <a:xfrm>
            <a:off x="533400" y="1143000"/>
            <a:ext cx="77724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SzPct val="90000"/>
              <a:buFont typeface="Times New Roman" pitchFamily="18" charset="0"/>
              <a:buChar char="•"/>
              <a:defRPr/>
            </a:pPr>
            <a:r>
              <a:rPr lang="en-US" dirty="0" smtClean="0">
                <a:solidFill>
                  <a:schemeClr val="bg1"/>
                </a:solidFill>
                <a:latin typeface="Times New Roman" pitchFamily="18" charset="0"/>
              </a:rPr>
              <a:t> </a:t>
            </a:r>
          </a:p>
          <a:p>
            <a:pPr marL="342900" indent="-342900" eaLnBrk="1" hangingPunct="1">
              <a:buClr>
                <a:srgbClr val="FF0000"/>
              </a:buClr>
              <a:buSzPct val="80000"/>
              <a:buFont typeface="Wingdings" pitchFamily="2" charset="2"/>
              <a:buChar char="§"/>
              <a:defRPr/>
            </a:pPr>
            <a:r>
              <a:rPr lang="en-US" dirty="0" smtClean="0">
                <a:latin typeface="+mn-lt"/>
              </a:rPr>
              <a:t>Inspect cords, cables, and plugs</a:t>
            </a:r>
          </a:p>
          <a:p>
            <a:pPr marL="342900" indent="-342900" eaLnBrk="1" hangingPunct="1">
              <a:buClr>
                <a:srgbClr val="FF0000"/>
              </a:buClr>
              <a:buSzPct val="80000"/>
              <a:buFont typeface="Wingdings" pitchFamily="2" charset="2"/>
              <a:buChar char="§"/>
              <a:defRPr/>
            </a:pPr>
            <a:endParaRPr lang="en-US" dirty="0" smtClean="0">
              <a:latin typeface="+mn-lt"/>
            </a:endParaRPr>
          </a:p>
          <a:p>
            <a:pPr marL="342900" indent="-342900" eaLnBrk="1" hangingPunct="1">
              <a:buClr>
                <a:srgbClr val="FF0000"/>
              </a:buClr>
              <a:buSzPct val="80000"/>
              <a:buFont typeface="Wingdings" pitchFamily="2" charset="2"/>
              <a:buChar char="§"/>
              <a:defRPr/>
            </a:pPr>
            <a:r>
              <a:rPr lang="en-US" dirty="0" smtClean="0">
                <a:latin typeface="+mn-lt"/>
              </a:rPr>
              <a:t>Improperly insulated electrical terminals</a:t>
            </a:r>
          </a:p>
          <a:p>
            <a:pPr marL="342900" indent="-342900" eaLnBrk="1" hangingPunct="1">
              <a:buClr>
                <a:srgbClr val="FF0000"/>
              </a:buClr>
              <a:buSzPct val="80000"/>
              <a:buFont typeface="Wingdings" pitchFamily="2" charset="2"/>
              <a:buChar char="§"/>
              <a:defRPr/>
            </a:pPr>
            <a:endParaRPr lang="en-US" dirty="0" smtClean="0">
              <a:latin typeface="+mn-lt"/>
            </a:endParaRPr>
          </a:p>
          <a:p>
            <a:pPr marL="342900" indent="-342900" eaLnBrk="1" hangingPunct="1">
              <a:buClr>
                <a:srgbClr val="FF0000"/>
              </a:buClr>
              <a:buSzPct val="80000"/>
              <a:buFont typeface="Wingdings" pitchFamily="2" charset="2"/>
              <a:buChar char="§"/>
              <a:defRPr/>
            </a:pPr>
            <a:r>
              <a:rPr lang="en-US" dirty="0" smtClean="0">
                <a:latin typeface="+mn-lt"/>
              </a:rPr>
              <a:t>Excessive wires and cables on floor (trip hazard)</a:t>
            </a:r>
          </a:p>
          <a:p>
            <a:pPr marL="342900" indent="-342900" eaLnBrk="1" hangingPunct="1">
              <a:buClr>
                <a:srgbClr val="FF0000"/>
              </a:buClr>
              <a:buSzPct val="80000"/>
              <a:buFont typeface="Wingdings" pitchFamily="2" charset="2"/>
              <a:buChar char="§"/>
              <a:defRPr/>
            </a:pPr>
            <a:endParaRPr lang="en-US" dirty="0" smtClean="0">
              <a:latin typeface="+mn-lt"/>
            </a:endParaRPr>
          </a:p>
          <a:p>
            <a:pPr marL="342900" indent="-342900" eaLnBrk="1" hangingPunct="1">
              <a:buClr>
                <a:srgbClr val="FF0000"/>
              </a:buClr>
              <a:buSzPct val="80000"/>
              <a:buFont typeface="Wingdings" pitchFamily="2" charset="2"/>
              <a:buChar char="§"/>
              <a:defRPr/>
            </a:pPr>
            <a:r>
              <a:rPr lang="en-US" dirty="0" smtClean="0">
                <a:latin typeface="+mn-lt"/>
              </a:rPr>
              <a:t>Equipment inspection certification</a:t>
            </a:r>
          </a:p>
          <a:p>
            <a:pPr marL="342900" indent="-342900" eaLnBrk="1" hangingPunct="1">
              <a:buClr>
                <a:srgbClr val="FF0000"/>
              </a:buClr>
              <a:buSzPct val="80000"/>
              <a:buFont typeface="Wingdings" pitchFamily="2" charset="2"/>
              <a:buChar char="§"/>
              <a:defRPr/>
            </a:pPr>
            <a:endParaRPr lang="en-US" dirty="0" smtClean="0">
              <a:latin typeface="+mn-lt"/>
            </a:endParaRPr>
          </a:p>
          <a:p>
            <a:pPr eaLnBrk="1" hangingPunct="1">
              <a:defRPr/>
            </a:pPr>
            <a:endParaRPr lang="en-US" sz="2800" dirty="0" smtClean="0">
              <a:solidFill>
                <a:schemeClr val="bg1"/>
              </a:solidFill>
              <a:latin typeface="Times New Roman" pitchFamily="18" charset="0"/>
            </a:endParaRPr>
          </a:p>
        </p:txBody>
      </p:sp>
      <p:sp>
        <p:nvSpPr>
          <p:cNvPr id="4" name="TextBox 3"/>
          <p:cNvSpPr txBox="1"/>
          <p:nvPr/>
        </p:nvSpPr>
        <p:spPr>
          <a:xfrm>
            <a:off x="533400" y="0"/>
            <a:ext cx="1905000" cy="276225"/>
          </a:xfrm>
          <a:prstGeom prst="rect">
            <a:avLst/>
          </a:prstGeom>
          <a:noFill/>
        </p:spPr>
        <p:txBody>
          <a:bodyPr wrap="square">
            <a:spAutoFit/>
          </a:bodyPr>
          <a:lstStyle/>
          <a:p>
            <a:pPr>
              <a:defRPr/>
            </a:pPr>
            <a:r>
              <a:rPr lang="en-US" sz="1200" dirty="0">
                <a:solidFill>
                  <a:schemeClr val="bg1"/>
                </a:solidFill>
                <a:latin typeface="+mn-lt"/>
              </a:rPr>
              <a:t>Non -Beam Hazard</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685800" y="1295400"/>
            <a:ext cx="7620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dirty="0"/>
              <a:t>Chemical</a:t>
            </a:r>
          </a:p>
          <a:p>
            <a:pPr lvl="1" eaLnBrk="1" hangingPunct="1"/>
            <a:r>
              <a:rPr lang="en-US" dirty="0"/>
              <a:t>Dye lasers</a:t>
            </a:r>
          </a:p>
          <a:p>
            <a:pPr lvl="1" eaLnBrk="1" hangingPunct="1"/>
            <a:r>
              <a:rPr lang="en-US" dirty="0"/>
              <a:t>Gases from laser operations</a:t>
            </a:r>
          </a:p>
          <a:p>
            <a:pPr lvl="1" eaLnBrk="1" hangingPunct="1"/>
            <a:endParaRPr lang="en-US" dirty="0"/>
          </a:p>
          <a:p>
            <a:pPr eaLnBrk="1" hangingPunct="1"/>
            <a:r>
              <a:rPr lang="en-US" dirty="0"/>
              <a:t>Optical</a:t>
            </a:r>
          </a:p>
          <a:p>
            <a:pPr lvl="1" eaLnBrk="1" hangingPunct="1"/>
            <a:r>
              <a:rPr lang="en-US" dirty="0"/>
              <a:t>UV from laser welding</a:t>
            </a:r>
          </a:p>
          <a:p>
            <a:pPr lvl="1" eaLnBrk="1" hangingPunct="1"/>
            <a:r>
              <a:rPr lang="en-US" dirty="0"/>
              <a:t>UV from discharge tubes and pumping</a:t>
            </a:r>
          </a:p>
          <a:p>
            <a:pPr lvl="1" eaLnBrk="1" hangingPunct="1"/>
            <a:endParaRPr lang="en-US" dirty="0"/>
          </a:p>
          <a:p>
            <a:pPr eaLnBrk="1" hangingPunct="1"/>
            <a:r>
              <a:rPr lang="en-US" dirty="0"/>
              <a:t>Fire/Explosion</a:t>
            </a:r>
          </a:p>
          <a:p>
            <a:pPr lvl="1" eaLnBrk="1" hangingPunct="1"/>
            <a:r>
              <a:rPr lang="en-US" dirty="0"/>
              <a:t>Ignition of gases and/or vapors</a:t>
            </a:r>
          </a:p>
          <a:p>
            <a:pPr lvl="1" eaLnBrk="1" hangingPunct="1"/>
            <a:r>
              <a:rPr lang="en-US" dirty="0"/>
              <a:t>Electrical Wiring and Capacitor banks</a:t>
            </a:r>
          </a:p>
          <a:p>
            <a:pPr lvl="1" eaLnBrk="1" hangingPunct="1"/>
            <a:endParaRPr lang="en-US" dirty="0"/>
          </a:p>
          <a:p>
            <a:pPr lvl="1" eaLnBrk="1" hangingPunct="1"/>
            <a:endParaRPr lang="en-US" dirty="0"/>
          </a:p>
        </p:txBody>
      </p:sp>
      <p:sp>
        <p:nvSpPr>
          <p:cNvPr id="53251" name="Rectangle 2"/>
          <p:cNvSpPr txBox="1">
            <a:spLocks noChangeArrowheads="1"/>
          </p:cNvSpPr>
          <p:nvPr/>
        </p:nvSpPr>
        <p:spPr bwMode="auto">
          <a:xfrm>
            <a:off x="914400" y="533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dirty="0">
                <a:latin typeface="Arial" pitchFamily="34" charset="0"/>
              </a:rPr>
              <a:t>              </a:t>
            </a:r>
            <a:r>
              <a:rPr lang="en-US" b="1" dirty="0" smtClean="0">
                <a:latin typeface="Arial" pitchFamily="34" charset="0"/>
              </a:rPr>
              <a:t>Basic </a:t>
            </a:r>
            <a:r>
              <a:rPr lang="en-US" b="1" dirty="0">
                <a:latin typeface="Arial" pitchFamily="34" charset="0"/>
              </a:rPr>
              <a:t>Laser Safety - Non-Beam Hazards</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Non -Beam Hazard</a:t>
            </a:r>
            <a:endParaRPr 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381000"/>
            <a:ext cx="8229600" cy="560388"/>
          </a:xfrm>
        </p:spPr>
        <p:txBody>
          <a:bodyPr/>
          <a:lstStyle/>
          <a:p>
            <a:r>
              <a:rPr lang="en-US" sz="2800" b="1" dirty="0" smtClean="0"/>
              <a:t>          </a:t>
            </a:r>
            <a:r>
              <a:rPr lang="en-US" sz="2400" b="1" dirty="0" smtClean="0"/>
              <a:t>Laser Safety Supervisor and Laser Personnel</a:t>
            </a:r>
            <a:endParaRPr lang="en-US" sz="2400" dirty="0" smtClean="0"/>
          </a:p>
        </p:txBody>
      </p:sp>
      <p:sp>
        <p:nvSpPr>
          <p:cNvPr id="6147" name="Content Placeholder 2"/>
          <p:cNvSpPr>
            <a:spLocks noGrp="1"/>
          </p:cNvSpPr>
          <p:nvPr>
            <p:ph idx="1"/>
          </p:nvPr>
        </p:nvSpPr>
        <p:spPr>
          <a:xfrm>
            <a:off x="457200" y="914400"/>
            <a:ext cx="8229600" cy="5181600"/>
          </a:xfrm>
          <a:ln>
            <a:solidFill>
              <a:srgbClr val="2675B4"/>
            </a:solidFill>
            <a:miter lim="800000"/>
            <a:headEnd/>
            <a:tailEnd/>
          </a:ln>
        </p:spPr>
        <p:txBody>
          <a:bodyPr/>
          <a:lstStyle/>
          <a:p>
            <a:pPr marL="0" indent="0">
              <a:buClr>
                <a:srgbClr val="FF0000"/>
              </a:buClr>
              <a:buSzPct val="80000"/>
              <a:buNone/>
              <a:defRPr/>
            </a:pPr>
            <a:endParaRPr lang="en-US" dirty="0" smtClean="0"/>
          </a:p>
          <a:p>
            <a:pPr>
              <a:buClr>
                <a:srgbClr val="FF0000"/>
              </a:buClr>
              <a:buSzPct val="80000"/>
              <a:defRPr/>
            </a:pPr>
            <a:r>
              <a:rPr lang="en-US" sz="2000" dirty="0" smtClean="0"/>
              <a:t>Conform to the BU policies and guidelines for the safe use of HCLS &amp; associated laser equipment.</a:t>
            </a:r>
          </a:p>
          <a:p>
            <a:pPr>
              <a:buClr>
                <a:srgbClr val="FF0000"/>
              </a:buClr>
              <a:buSzPct val="80000"/>
              <a:defRPr/>
            </a:pPr>
            <a:r>
              <a:rPr lang="en-US" sz="2000" dirty="0" smtClean="0"/>
              <a:t>Complete the initial Laser Safety Training prior to entering laser controlled area.</a:t>
            </a:r>
          </a:p>
          <a:p>
            <a:pPr>
              <a:buClr>
                <a:srgbClr val="FF0000"/>
              </a:buClr>
              <a:buSzPct val="80000"/>
              <a:defRPr/>
            </a:pPr>
            <a:r>
              <a:rPr lang="en-US" sz="2000" dirty="0" smtClean="0"/>
              <a:t>Familiarization with specific departmental policies and procedures.</a:t>
            </a:r>
          </a:p>
          <a:p>
            <a:pPr>
              <a:buClr>
                <a:srgbClr val="FF0000"/>
              </a:buClr>
              <a:buSzPct val="80000"/>
              <a:defRPr/>
            </a:pPr>
            <a:r>
              <a:rPr lang="en-US" sz="2000" dirty="0" smtClean="0"/>
              <a:t>Provide adequate equipment for safety.</a:t>
            </a:r>
          </a:p>
          <a:p>
            <a:pPr>
              <a:buClr>
                <a:srgbClr val="FF0000"/>
              </a:buClr>
              <a:buSzPct val="80000"/>
              <a:defRPr/>
            </a:pPr>
            <a:r>
              <a:rPr lang="en-US" sz="2000" dirty="0" smtClean="0"/>
              <a:t>Ensure adequate safety for visitors and untrained personnel</a:t>
            </a:r>
          </a:p>
          <a:p>
            <a:pPr>
              <a:buClr>
                <a:srgbClr val="FF0000"/>
              </a:buClr>
              <a:buSzPct val="80000"/>
              <a:defRPr/>
            </a:pPr>
            <a:r>
              <a:rPr lang="en-US" sz="2000" dirty="0" smtClean="0"/>
              <a:t>Inform visitors/untrained personnel of the hazards add how to protect themselves</a:t>
            </a:r>
          </a:p>
          <a:p>
            <a:pPr>
              <a:buClr>
                <a:srgbClr val="FF0000"/>
              </a:buClr>
              <a:buSzPct val="80000"/>
              <a:defRPr/>
            </a:pPr>
            <a:r>
              <a:rPr lang="en-US" sz="2000" dirty="0" smtClean="0"/>
              <a:t>No one without BU laser safety shall be left unattended in the laser system area without supervision.</a:t>
            </a:r>
          </a:p>
          <a:p>
            <a:pPr marL="0" indent="0">
              <a:buClr>
                <a:srgbClr val="FF0000"/>
              </a:buClr>
              <a:buSzPct val="80000"/>
              <a:buNone/>
              <a:defRPr/>
            </a:pPr>
            <a:endParaRPr lang="en-US" dirty="0" smtClean="0"/>
          </a:p>
          <a:p>
            <a:pPr>
              <a:buClr>
                <a:srgbClr val="FF0000"/>
              </a:buClr>
              <a:buSzPct val="80000"/>
              <a:defRPr/>
            </a:pPr>
            <a:endParaRPr lang="en-US" dirty="0" smtClean="0"/>
          </a:p>
          <a:p>
            <a:pPr marL="0" indent="0">
              <a:buClr>
                <a:srgbClr val="FF0000"/>
              </a:buClr>
              <a:buSzPct val="80000"/>
              <a:buFont typeface="Wingdings" pitchFamily="2" charset="2"/>
              <a:buNone/>
              <a:defRPr/>
            </a:pPr>
            <a:endParaRPr lang="en-US" sz="2000" dirty="0" smtClean="0"/>
          </a:p>
        </p:txBody>
      </p:sp>
      <p:sp>
        <p:nvSpPr>
          <p:cNvPr id="6148" name="TextBox 3"/>
          <p:cNvSpPr txBox="1">
            <a:spLocks noChangeArrowheads="1"/>
          </p:cNvSpPr>
          <p:nvPr/>
        </p:nvSpPr>
        <p:spPr bwMode="auto">
          <a:xfrm>
            <a:off x="152400" y="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      Responsibilities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p:cNvSpPr txBox="1">
            <a:spLocks noChangeArrowheads="1"/>
          </p:cNvSpPr>
          <p:nvPr/>
        </p:nvSpPr>
        <p:spPr bwMode="auto">
          <a:xfrm>
            <a:off x="1219200" y="479425"/>
            <a:ext cx="7162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dirty="0">
                <a:effectLst>
                  <a:outerShdw blurRad="38100" dist="38100" dir="2700000" algn="tl">
                    <a:srgbClr val="FFFFFF"/>
                  </a:outerShdw>
                </a:effectLst>
                <a:latin typeface="+mn-lt"/>
              </a:rPr>
              <a:t>LGAC-Laser Gas Air Contaminates</a:t>
            </a:r>
          </a:p>
        </p:txBody>
      </p:sp>
      <p:sp>
        <p:nvSpPr>
          <p:cNvPr id="28675" name="Text Box 4"/>
          <p:cNvSpPr txBox="1">
            <a:spLocks noChangeArrowheads="1"/>
          </p:cNvSpPr>
          <p:nvPr/>
        </p:nvSpPr>
        <p:spPr bwMode="auto">
          <a:xfrm>
            <a:off x="381000" y="1295400"/>
            <a:ext cx="8534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Times New Roman" pitchFamily="18" charset="0"/>
              </a:rPr>
              <a:t> </a:t>
            </a:r>
            <a:r>
              <a:rPr lang="en-US" u="sng" dirty="0" smtClean="0">
                <a:latin typeface="+mn-lt"/>
              </a:rPr>
              <a:t>Laser plume</a:t>
            </a:r>
            <a:r>
              <a:rPr lang="en-US" dirty="0" smtClean="0">
                <a:latin typeface="+mn-lt"/>
              </a:rPr>
              <a:t> may contain </a:t>
            </a:r>
            <a:r>
              <a:rPr lang="en-US" dirty="0">
                <a:latin typeface="+mn-lt"/>
              </a:rPr>
              <a:t>bacteria </a:t>
            </a:r>
            <a:r>
              <a:rPr lang="en-US" dirty="0" smtClean="0">
                <a:latin typeface="+mn-lt"/>
              </a:rPr>
              <a:t>spores, carcinogens, fine   </a:t>
            </a:r>
          </a:p>
          <a:p>
            <a:pPr eaLnBrk="1" hangingPunct="1">
              <a:defRPr/>
            </a:pPr>
            <a:r>
              <a:rPr lang="en-US" dirty="0">
                <a:latin typeface="+mn-lt"/>
              </a:rPr>
              <a:t> </a:t>
            </a:r>
            <a:r>
              <a:rPr lang="en-US" dirty="0" smtClean="0">
                <a:latin typeface="+mn-lt"/>
              </a:rPr>
              <a:t>dust mutagen, irritants, metal oxides, viruses and cancer </a:t>
            </a:r>
          </a:p>
          <a:p>
            <a:pPr eaLnBrk="1" hangingPunct="1">
              <a:defRPr/>
            </a:pPr>
            <a:r>
              <a:rPr lang="en-US" dirty="0">
                <a:latin typeface="+mn-lt"/>
              </a:rPr>
              <a:t> </a:t>
            </a:r>
            <a:r>
              <a:rPr lang="en-US" dirty="0" smtClean="0">
                <a:latin typeface="+mn-lt"/>
              </a:rPr>
              <a:t>cells </a:t>
            </a:r>
          </a:p>
          <a:p>
            <a:pPr eaLnBrk="1" hangingPunct="1">
              <a:defRPr/>
            </a:pPr>
            <a:endParaRPr lang="en-US" u="sng" dirty="0" smtClean="0">
              <a:latin typeface="+mn-lt"/>
            </a:endParaRPr>
          </a:p>
          <a:p>
            <a:pPr eaLnBrk="1" hangingPunct="1">
              <a:defRPr/>
            </a:pPr>
            <a:r>
              <a:rPr lang="en-US" dirty="0" smtClean="0">
                <a:latin typeface="+mn-lt"/>
              </a:rPr>
              <a:t> </a:t>
            </a:r>
            <a:r>
              <a:rPr lang="en-US" u="sng" dirty="0" smtClean="0">
                <a:latin typeface="+mn-lt"/>
              </a:rPr>
              <a:t>Effective Controls</a:t>
            </a:r>
          </a:p>
          <a:p>
            <a:pPr marL="342900" indent="-342900" eaLnBrk="1" hangingPunct="1">
              <a:buClr>
                <a:srgbClr val="FF0000"/>
              </a:buClr>
              <a:buSzPct val="80000"/>
              <a:buFont typeface="Wingdings" pitchFamily="2" charset="2"/>
              <a:buChar char="§"/>
              <a:defRPr/>
            </a:pPr>
            <a:r>
              <a:rPr lang="en-US" dirty="0" smtClean="0">
                <a:latin typeface="+mn-lt"/>
              </a:rPr>
              <a:t>Safe work practice (filtration mask)</a:t>
            </a:r>
            <a:endParaRPr lang="en-US" u="sng" dirty="0" smtClean="0">
              <a:latin typeface="+mn-lt"/>
            </a:endParaRPr>
          </a:p>
          <a:p>
            <a:pPr marL="342900" indent="-342900" eaLnBrk="1" hangingPunct="1">
              <a:buClr>
                <a:srgbClr val="FF0000"/>
              </a:buClr>
              <a:buSzPct val="80000"/>
              <a:buFont typeface="Wingdings" pitchFamily="2" charset="2"/>
              <a:buChar char="§"/>
              <a:defRPr/>
            </a:pPr>
            <a:r>
              <a:rPr lang="en-US" dirty="0" smtClean="0">
                <a:latin typeface="+mn-lt"/>
              </a:rPr>
              <a:t>Ventilation system</a:t>
            </a:r>
          </a:p>
          <a:p>
            <a:pPr eaLnBrk="1" hangingPunct="1">
              <a:defRPr/>
            </a:pPr>
            <a:r>
              <a:rPr lang="en-US" dirty="0" smtClean="0">
                <a:latin typeface="+mn-lt"/>
              </a:rPr>
              <a:t>   -high </a:t>
            </a:r>
            <a:r>
              <a:rPr lang="en-US" dirty="0" smtClean="0">
                <a:solidFill>
                  <a:srgbClr val="000000"/>
                </a:solidFill>
                <a:latin typeface="+mn-lt"/>
              </a:rPr>
              <a:t>efficiency particulate air (HEPA) filters</a:t>
            </a:r>
          </a:p>
          <a:p>
            <a:pPr eaLnBrk="1" hangingPunct="1">
              <a:defRPr/>
            </a:pPr>
            <a:r>
              <a:rPr lang="en-US" dirty="0" smtClean="0">
                <a:solidFill>
                  <a:srgbClr val="000000"/>
                </a:solidFill>
                <a:latin typeface="+mn-lt"/>
              </a:rPr>
              <a:t>   -exhaust air outside</a:t>
            </a:r>
          </a:p>
          <a:p>
            <a:pPr eaLnBrk="1" hangingPunct="1">
              <a:defRPr/>
            </a:pPr>
            <a:endParaRPr lang="en-US" dirty="0" smtClean="0">
              <a:solidFill>
                <a:srgbClr val="000000"/>
              </a:solidFill>
              <a:latin typeface="+mn-lt"/>
            </a:endParaRPr>
          </a:p>
          <a:p>
            <a:pPr eaLnBrk="1" hangingPunct="1">
              <a:defRPr/>
            </a:pPr>
            <a:r>
              <a:rPr lang="en-US" dirty="0" smtClean="0">
                <a:solidFill>
                  <a:srgbClr val="000000"/>
                </a:solidFill>
                <a:latin typeface="+mn-lt"/>
              </a:rPr>
              <a:t> Are you working with </a:t>
            </a:r>
            <a:r>
              <a:rPr lang="en-US" i="1" dirty="0" smtClean="0">
                <a:solidFill>
                  <a:srgbClr val="000000"/>
                </a:solidFill>
                <a:latin typeface="+mn-lt"/>
              </a:rPr>
              <a:t>Biological </a:t>
            </a:r>
            <a:r>
              <a:rPr lang="en-US" dirty="0" smtClean="0">
                <a:solidFill>
                  <a:srgbClr val="000000"/>
                </a:solidFill>
                <a:latin typeface="+mn-lt"/>
              </a:rPr>
              <a:t>and/or </a:t>
            </a:r>
            <a:r>
              <a:rPr lang="en-US" i="1" dirty="0" smtClean="0">
                <a:solidFill>
                  <a:srgbClr val="000000"/>
                </a:solidFill>
                <a:latin typeface="+mn-lt"/>
              </a:rPr>
              <a:t>Chemical's</a:t>
            </a:r>
            <a:r>
              <a:rPr lang="en-US" dirty="0" smtClean="0">
                <a:solidFill>
                  <a:srgbClr val="000000"/>
                </a:solidFill>
                <a:latin typeface="+mn-lt"/>
              </a:rPr>
              <a:t> with your laser system? If, so contact LSO</a:t>
            </a:r>
          </a:p>
          <a:p>
            <a:pPr eaLnBrk="1" hangingPunct="1">
              <a:buFontTx/>
              <a:buChar char="•"/>
              <a:defRPr/>
            </a:pPr>
            <a:endParaRPr lang="en-US" dirty="0" smtClean="0">
              <a:solidFill>
                <a:srgbClr val="000000"/>
              </a:solidFill>
              <a:latin typeface="Times New Roman" pitchFamily="18" charset="0"/>
            </a:endParaRP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Non-beam hazard</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304800"/>
            <a:ext cx="7772400" cy="838200"/>
          </a:xfrm>
        </p:spPr>
        <p:txBody>
          <a:bodyPr/>
          <a:lstStyle/>
          <a:p>
            <a:pPr>
              <a:defRPr/>
            </a:pPr>
            <a:r>
              <a:rPr lang="en-US" sz="2800" b="1" dirty="0" smtClean="0">
                <a:solidFill>
                  <a:srgbClr val="000000"/>
                </a:solidFill>
                <a:effectLst>
                  <a:outerShdw blurRad="38100" dist="38100" dir="2700000" algn="tl">
                    <a:srgbClr val="FFFFFF"/>
                  </a:outerShdw>
                </a:effectLst>
              </a:rPr>
              <a:t>		   Fire Precaution</a:t>
            </a:r>
            <a:endParaRPr lang="en-US" sz="2800" b="1" dirty="0" smtClean="0"/>
          </a:p>
        </p:txBody>
      </p:sp>
      <p:sp>
        <p:nvSpPr>
          <p:cNvPr id="165891" name="Text Box 3"/>
          <p:cNvSpPr txBox="1">
            <a:spLocks noChangeArrowheads="1"/>
          </p:cNvSpPr>
          <p:nvPr/>
        </p:nvSpPr>
        <p:spPr bwMode="auto">
          <a:xfrm>
            <a:off x="304800" y="1143000"/>
            <a:ext cx="8686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0000"/>
              </a:buClr>
              <a:buSzPct val="80000"/>
              <a:defRPr/>
            </a:pPr>
            <a:r>
              <a:rPr lang="en-US" sz="2000" dirty="0">
                <a:solidFill>
                  <a:srgbClr val="000000"/>
                </a:solidFill>
                <a:latin typeface="+mn-lt"/>
              </a:rPr>
              <a:t>  </a:t>
            </a:r>
            <a:r>
              <a:rPr lang="en-US" dirty="0">
                <a:solidFill>
                  <a:srgbClr val="000000"/>
                </a:solidFill>
                <a:latin typeface="+mn-lt"/>
              </a:rPr>
              <a:t>Use wet or fire retardant materials in the operative room or  </a:t>
            </a:r>
          </a:p>
          <a:p>
            <a:pPr>
              <a:buClr>
                <a:srgbClr val="FF0000"/>
              </a:buClr>
              <a:buSzPct val="80000"/>
              <a:defRPr/>
            </a:pPr>
            <a:r>
              <a:rPr lang="en-US" dirty="0">
                <a:solidFill>
                  <a:srgbClr val="000000"/>
                </a:solidFill>
                <a:latin typeface="+mn-lt"/>
              </a:rPr>
              <a:t>  research labs	                                                                                                                                                                                                        </a:t>
            </a:r>
          </a:p>
          <a:p>
            <a:pPr marL="342900" indent="-342900">
              <a:buClr>
                <a:srgbClr val="FF0000"/>
              </a:buClr>
              <a:buSzPct val="80000"/>
              <a:buFont typeface="Wingdings" pitchFamily="2" charset="2"/>
              <a:buChar char="§"/>
              <a:defRPr/>
            </a:pPr>
            <a:r>
              <a:rPr lang="en-US" dirty="0">
                <a:solidFill>
                  <a:srgbClr val="000000"/>
                </a:solidFill>
                <a:latin typeface="+mn-lt"/>
              </a:rPr>
              <a:t>Non- combustible materials or chemicals only</a:t>
            </a:r>
          </a:p>
          <a:p>
            <a:pPr marL="342900" indent="-342900">
              <a:buClr>
                <a:srgbClr val="FF0000"/>
              </a:buClr>
              <a:buSzPct val="80000"/>
              <a:buFont typeface="Wingdings" pitchFamily="2" charset="2"/>
              <a:buChar char="§"/>
              <a:defRPr/>
            </a:pPr>
            <a:r>
              <a:rPr lang="en-US" dirty="0">
                <a:solidFill>
                  <a:srgbClr val="000000"/>
                </a:solidFill>
                <a:latin typeface="+mn-lt"/>
              </a:rPr>
              <a:t>Properly drape or cover adjacent tissue site from laser                                                                                                                                                                                                           radiation</a:t>
            </a:r>
          </a:p>
          <a:p>
            <a:pPr marL="342900" indent="-342900">
              <a:buClr>
                <a:srgbClr val="FF0000"/>
              </a:buClr>
              <a:buSzPct val="80000"/>
              <a:buFont typeface="Wingdings" pitchFamily="2" charset="2"/>
              <a:buChar char="§"/>
              <a:defRPr/>
            </a:pPr>
            <a:r>
              <a:rPr lang="en-US" dirty="0">
                <a:solidFill>
                  <a:srgbClr val="000000"/>
                </a:solidFill>
                <a:latin typeface="+mn-lt"/>
              </a:rPr>
              <a:t>Control liquefied fat by suction to minimize potential                                                                                                                                                                                                            for flash fire</a:t>
            </a:r>
          </a:p>
          <a:p>
            <a:pPr marL="342900" indent="-342900">
              <a:buClr>
                <a:srgbClr val="FF0000"/>
              </a:buClr>
              <a:buSzPct val="80000"/>
              <a:buFont typeface="Wingdings" pitchFamily="2" charset="2"/>
              <a:buChar char="§"/>
              <a:defRPr/>
            </a:pPr>
            <a:r>
              <a:rPr lang="en-US" dirty="0">
                <a:solidFill>
                  <a:srgbClr val="000000"/>
                </a:solidFill>
                <a:latin typeface="+mn-lt"/>
              </a:rPr>
              <a:t>Prepare the operative room with water during laser                                                                                                                                                                                                                procedures</a:t>
            </a:r>
          </a:p>
          <a:p>
            <a:pPr marL="342900" indent="-342900">
              <a:buClr>
                <a:srgbClr val="FF0000"/>
              </a:buClr>
              <a:buSzPct val="80000"/>
              <a:buFont typeface="Wingdings" pitchFamily="2" charset="2"/>
              <a:buChar char="§"/>
              <a:defRPr/>
            </a:pPr>
            <a:r>
              <a:rPr lang="en-US" dirty="0">
                <a:solidFill>
                  <a:srgbClr val="000000"/>
                </a:solidFill>
                <a:latin typeface="+mn-lt"/>
              </a:rPr>
              <a:t>Recognize the location of the nearest fire extinguisher                                                                                                                                                                                                           in the operative room</a:t>
            </a:r>
          </a:p>
          <a:p>
            <a:pPr marL="342900" indent="-342900">
              <a:buClr>
                <a:srgbClr val="FF0000"/>
              </a:buClr>
              <a:buSzPct val="80000"/>
              <a:buFont typeface="Wingdings" pitchFamily="2" charset="2"/>
              <a:buChar char="§"/>
              <a:defRPr/>
            </a:pPr>
            <a:r>
              <a:rPr lang="en-US" dirty="0">
                <a:solidFill>
                  <a:srgbClr val="000000"/>
                </a:solidFill>
                <a:latin typeface="+mn-lt"/>
              </a:rPr>
              <a:t>Develop awareness and response operating procedure    </a:t>
            </a:r>
          </a:p>
          <a:p>
            <a:pPr marL="342900" indent="-342900">
              <a:buClr>
                <a:srgbClr val="FF0000"/>
              </a:buClr>
              <a:buSzPct val="80000"/>
              <a:buFont typeface="Wingdings" pitchFamily="2" charset="2"/>
              <a:buChar char="§"/>
              <a:defRPr/>
            </a:pPr>
            <a:endParaRPr lang="en-US" dirty="0">
              <a:solidFill>
                <a:srgbClr val="000000"/>
              </a:solidFill>
              <a:effectLst>
                <a:outerShdw blurRad="38100" dist="38100" dir="2700000" algn="tl">
                  <a:srgbClr val="FFFFFF"/>
                </a:outerShdw>
              </a:effectLst>
              <a:latin typeface="+mn-lt"/>
            </a:endParaRPr>
          </a:p>
        </p:txBody>
      </p:sp>
      <p:sp>
        <p:nvSpPr>
          <p:cNvPr id="55300" name="TextBox 3"/>
          <p:cNvSpPr txBox="1">
            <a:spLocks noChangeArrowheads="1"/>
          </p:cNvSpPr>
          <p:nvPr/>
        </p:nvSpPr>
        <p:spPr bwMode="auto">
          <a:xfrm>
            <a:off x="609600" y="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Fire</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ChangeArrowheads="1"/>
          </p:cNvSpPr>
          <p:nvPr/>
        </p:nvSpPr>
        <p:spPr bwMode="auto">
          <a:xfrm>
            <a:off x="2438400" y="420688"/>
            <a:ext cx="434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dirty="0">
                <a:effectLst>
                  <a:outerShdw blurRad="38100" dist="38100" dir="2700000" algn="tl">
                    <a:srgbClr val="FFFFFF"/>
                  </a:outerShdw>
                </a:effectLst>
                <a:latin typeface="+mj-lt"/>
              </a:rPr>
              <a:t>        </a:t>
            </a:r>
            <a:r>
              <a:rPr lang="en-US" sz="2800" b="1" dirty="0">
                <a:effectLst>
                  <a:outerShdw blurRad="38100" dist="38100" dir="2700000" algn="tl">
                    <a:srgbClr val="FFFFFF"/>
                  </a:outerShdw>
                </a:effectLst>
                <a:latin typeface="+mn-lt"/>
              </a:rPr>
              <a:t>Beam</a:t>
            </a:r>
            <a:r>
              <a:rPr lang="en-US" sz="2800" dirty="0">
                <a:effectLst>
                  <a:outerShdw blurRad="38100" dist="38100" dir="2700000" algn="tl">
                    <a:srgbClr val="FFFFFF"/>
                  </a:outerShdw>
                </a:effectLst>
                <a:latin typeface="+mn-lt"/>
              </a:rPr>
              <a:t> </a:t>
            </a:r>
            <a:r>
              <a:rPr lang="en-US" sz="2800" b="1" dirty="0">
                <a:effectLst>
                  <a:outerShdw blurRad="38100" dist="38100" dir="2700000" algn="tl">
                    <a:srgbClr val="FFFFFF"/>
                  </a:outerShdw>
                </a:effectLst>
                <a:latin typeface="+mn-lt"/>
              </a:rPr>
              <a:t>Alignments</a:t>
            </a:r>
          </a:p>
        </p:txBody>
      </p:sp>
      <p:pic>
        <p:nvPicPr>
          <p:cNvPr id="563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400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10"/>
          <p:cNvSpPr txBox="1">
            <a:spLocks noChangeArrowheads="1"/>
          </p:cNvSpPr>
          <p:nvPr/>
        </p:nvSpPr>
        <p:spPr bwMode="auto">
          <a:xfrm>
            <a:off x="384175" y="4648200"/>
            <a:ext cx="83756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CC3300"/>
              </a:buClr>
              <a:defRPr/>
            </a:pPr>
            <a:r>
              <a:rPr lang="en-US" dirty="0" smtClean="0">
                <a:latin typeface="+mn-lt"/>
              </a:rPr>
              <a:t>Required Beam alignment procedures for all class </a:t>
            </a:r>
          </a:p>
          <a:p>
            <a:pPr algn="ctr" eaLnBrk="1" hangingPunct="1">
              <a:buClr>
                <a:srgbClr val="CC3300"/>
              </a:buClr>
              <a:defRPr/>
            </a:pPr>
            <a:r>
              <a:rPr lang="en-US" dirty="0" smtClean="0">
                <a:latin typeface="+mn-lt"/>
              </a:rPr>
              <a:t>   3B &amp; 4 laser system are submitted to LSO and </a:t>
            </a:r>
            <a:r>
              <a:rPr lang="en-US" dirty="0" err="1" smtClean="0">
                <a:latin typeface="+mn-lt"/>
              </a:rPr>
              <a:t>LSSC</a:t>
            </a:r>
            <a:endParaRPr lang="en-US" dirty="0" smtClean="0">
              <a:latin typeface="+mn-lt"/>
            </a:endParaRPr>
          </a:p>
        </p:txBody>
      </p:sp>
      <p:sp>
        <p:nvSpPr>
          <p:cNvPr id="51205" name="Rectangle 1"/>
          <p:cNvSpPr>
            <a:spLocks noChangeArrowheads="1"/>
          </p:cNvSpPr>
          <p:nvPr/>
        </p:nvSpPr>
        <p:spPr bwMode="auto">
          <a:xfrm>
            <a:off x="1079500" y="1150938"/>
            <a:ext cx="722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CC3300"/>
              </a:buClr>
              <a:defRPr/>
            </a:pPr>
            <a:r>
              <a:rPr lang="en-US" dirty="0">
                <a:latin typeface="+mn-lt"/>
              </a:rPr>
              <a:t>The majority of accidents occur during beam  alignments</a:t>
            </a:r>
          </a:p>
        </p:txBody>
      </p:sp>
      <p:sp>
        <p:nvSpPr>
          <p:cNvPr id="6" name="TextBox 5"/>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Alignment</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5580063" y="1905000"/>
          <a:ext cx="2844800" cy="3738563"/>
        </p:xfrm>
        <a:graphic>
          <a:graphicData uri="http://schemas.openxmlformats.org/presentationml/2006/ole">
            <mc:AlternateContent xmlns:mc="http://schemas.openxmlformats.org/markup-compatibility/2006">
              <mc:Choice xmlns:v="urn:schemas-microsoft-com:vml" Requires="v">
                <p:oleObj spid="_x0000_s58572" name="Bitmap Image" r:id="rId5" imgW="2295238" imgH="2991268" progId="Paint.Picture">
                  <p:embed/>
                </p:oleObj>
              </mc:Choice>
              <mc:Fallback>
                <p:oleObj name="Bitmap Image" r:id="rId5" imgW="2295238" imgH="2991268"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905000"/>
                        <a:ext cx="28448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1" name="Text Box 3"/>
          <p:cNvSpPr txBox="1">
            <a:spLocks noChangeArrowheads="1"/>
          </p:cNvSpPr>
          <p:nvPr/>
        </p:nvSpPr>
        <p:spPr bwMode="auto">
          <a:xfrm>
            <a:off x="5580063" y="1295400"/>
            <a:ext cx="28194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algn="ctr" eaLnBrk="1" hangingPunct="1"/>
            <a:r>
              <a:rPr lang="en-US" sz="3600" b="1" dirty="0">
                <a:solidFill>
                  <a:schemeClr val="bg1"/>
                </a:solidFill>
                <a:latin typeface="Tahoma" pitchFamily="34" charset="0"/>
                <a:cs typeface="Arial" pitchFamily="34" charset="0"/>
              </a:rPr>
              <a:t>DEFECTIVE</a:t>
            </a:r>
            <a:endParaRPr lang="en-US" sz="3600" dirty="0">
              <a:solidFill>
                <a:schemeClr val="bg1"/>
              </a:solidFill>
              <a:latin typeface="Tahoma" pitchFamily="34" charset="0"/>
              <a:cs typeface="Arial" pitchFamily="34" charset="0"/>
            </a:endParaRPr>
          </a:p>
          <a:p>
            <a:pPr algn="ctr" eaLnBrk="1" hangingPunct="1"/>
            <a:r>
              <a:rPr lang="en-US" b="1" dirty="0">
                <a:solidFill>
                  <a:schemeClr val="bg1"/>
                </a:solidFill>
                <a:latin typeface="Tahoma" pitchFamily="34" charset="0"/>
                <a:cs typeface="Arial" pitchFamily="34" charset="0"/>
              </a:rPr>
              <a:t>DO NOT USE</a:t>
            </a:r>
          </a:p>
          <a:p>
            <a:pPr algn="ctr" eaLnBrk="1" hangingPunct="1"/>
            <a:endParaRPr lang="en-US" b="1" dirty="0">
              <a:solidFill>
                <a:schemeClr val="bg1"/>
              </a:solidFill>
              <a:latin typeface="Tahoma" pitchFamily="34" charset="0"/>
              <a:cs typeface="Arial" pitchFamily="34" charset="0"/>
            </a:endParaRPr>
          </a:p>
          <a:p>
            <a:pPr eaLnBrk="1" hangingPunct="1"/>
            <a:r>
              <a:rPr lang="en-US" b="1" dirty="0">
                <a:solidFill>
                  <a:schemeClr val="bg1"/>
                </a:solidFill>
                <a:latin typeface="Times New Roman" pitchFamily="18" charset="0"/>
                <a:cs typeface="Arial" pitchFamily="34" charset="0"/>
              </a:rPr>
              <a:t>Date ___________</a:t>
            </a:r>
          </a:p>
          <a:p>
            <a:pPr eaLnBrk="1" hangingPunct="1"/>
            <a:r>
              <a:rPr lang="en-US" b="1" dirty="0">
                <a:solidFill>
                  <a:schemeClr val="bg1"/>
                </a:solidFill>
                <a:latin typeface="Times New Roman" pitchFamily="18" charset="0"/>
                <a:cs typeface="Arial" pitchFamily="34" charset="0"/>
              </a:rPr>
              <a:t>By    ___________</a:t>
            </a:r>
          </a:p>
          <a:p>
            <a:pPr algn="ctr" eaLnBrk="1" hangingPunct="1"/>
            <a:r>
              <a:rPr lang="en-US" b="1" dirty="0">
                <a:solidFill>
                  <a:schemeClr val="bg1"/>
                </a:solidFill>
                <a:latin typeface="Times New Roman" pitchFamily="18" charset="0"/>
                <a:cs typeface="Arial" pitchFamily="34" charset="0"/>
              </a:rPr>
              <a:t>Do not Remove</a:t>
            </a:r>
          </a:p>
          <a:p>
            <a:pPr algn="ctr" eaLnBrk="1" hangingPunct="1"/>
            <a:r>
              <a:rPr lang="en-US" b="1" dirty="0">
                <a:solidFill>
                  <a:schemeClr val="bg1"/>
                </a:solidFill>
                <a:latin typeface="Times New Roman" pitchFamily="18" charset="0"/>
                <a:cs typeface="Arial" pitchFamily="34" charset="0"/>
              </a:rPr>
              <a:t>This Label</a:t>
            </a:r>
          </a:p>
        </p:txBody>
      </p:sp>
      <p:sp>
        <p:nvSpPr>
          <p:cNvPr id="192516" name="Rectangle 4"/>
          <p:cNvSpPr>
            <a:spLocks noChangeArrowheads="1"/>
          </p:cNvSpPr>
          <p:nvPr/>
        </p:nvSpPr>
        <p:spPr bwMode="auto">
          <a:xfrm>
            <a:off x="2141538" y="381000"/>
            <a:ext cx="5032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2800" b="1" dirty="0">
                <a:effectLst>
                  <a:outerShdw blurRad="38100" dist="38100" dir="2700000" algn="tl">
                    <a:srgbClr val="FFFFFF"/>
                  </a:outerShdw>
                </a:effectLst>
                <a:latin typeface="+mj-lt"/>
              </a:rPr>
              <a:t>Lockout/Tag out Procedures</a:t>
            </a:r>
            <a:endParaRPr lang="en-US" sz="2800" b="1" dirty="0">
              <a:effectLst>
                <a:outerShdw blurRad="38100" dist="38100" dir="2700000" algn="tl">
                  <a:srgbClr val="FFFFFF"/>
                </a:outerShdw>
              </a:effectLst>
              <a:latin typeface="+mj-lt"/>
            </a:endParaRPr>
          </a:p>
        </p:txBody>
      </p:sp>
      <p:sp>
        <p:nvSpPr>
          <p:cNvPr id="47109" name="Rectangle 5"/>
          <p:cNvSpPr>
            <a:spLocks noChangeArrowheads="1"/>
          </p:cNvSpPr>
          <p:nvPr/>
        </p:nvSpPr>
        <p:spPr bwMode="auto">
          <a:xfrm>
            <a:off x="304800" y="1676400"/>
            <a:ext cx="44958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dirty="0">
                <a:solidFill>
                  <a:srgbClr val="000000"/>
                </a:solidFill>
              </a:rPr>
              <a:t>  </a:t>
            </a:r>
            <a:r>
              <a:rPr lang="en-US" altLang="en-US" dirty="0">
                <a:solidFill>
                  <a:srgbClr val="000000"/>
                </a:solidFill>
                <a:latin typeface="+mn-lt"/>
              </a:rPr>
              <a:t>Laser systems that have </a:t>
            </a:r>
          </a:p>
          <a:p>
            <a:pPr>
              <a:defRPr/>
            </a:pPr>
            <a:r>
              <a:rPr lang="en-US" altLang="en-US" dirty="0">
                <a:solidFill>
                  <a:srgbClr val="000000"/>
                </a:solidFill>
                <a:latin typeface="+mn-lt"/>
              </a:rPr>
              <a:t>  Safety concerns.</a:t>
            </a:r>
          </a:p>
          <a:p>
            <a:pPr>
              <a:defRPr/>
            </a:pPr>
            <a:endParaRPr lang="en-US" altLang="en-US" dirty="0">
              <a:solidFill>
                <a:srgbClr val="000000"/>
              </a:solidFill>
              <a:latin typeface="+mn-lt"/>
            </a:endParaRPr>
          </a:p>
          <a:p>
            <a:pPr>
              <a:defRPr/>
            </a:pPr>
            <a:r>
              <a:rPr lang="en-US" altLang="en-US" dirty="0">
                <a:solidFill>
                  <a:srgbClr val="000000"/>
                </a:solidFill>
                <a:latin typeface="+mn-lt"/>
              </a:rPr>
              <a:t>  Ensures that the equipment     </a:t>
            </a:r>
          </a:p>
          <a:p>
            <a:pPr>
              <a:defRPr/>
            </a:pPr>
            <a:r>
              <a:rPr lang="en-US" altLang="en-US" dirty="0">
                <a:solidFill>
                  <a:srgbClr val="000000"/>
                </a:solidFill>
                <a:latin typeface="+mn-lt"/>
              </a:rPr>
              <a:t>  being controlled cannot be re-</a:t>
            </a:r>
          </a:p>
          <a:p>
            <a:pPr>
              <a:defRPr/>
            </a:pPr>
            <a:r>
              <a:rPr lang="en-US" altLang="en-US" dirty="0">
                <a:solidFill>
                  <a:srgbClr val="000000"/>
                </a:solidFill>
                <a:latin typeface="+mn-lt"/>
              </a:rPr>
              <a:t>  energized until the locking  </a:t>
            </a:r>
          </a:p>
          <a:p>
            <a:pPr>
              <a:defRPr/>
            </a:pPr>
            <a:r>
              <a:rPr lang="en-US" altLang="en-US" dirty="0">
                <a:solidFill>
                  <a:srgbClr val="000000"/>
                </a:solidFill>
                <a:latin typeface="+mn-lt"/>
              </a:rPr>
              <a:t>  device is removed</a:t>
            </a:r>
          </a:p>
        </p:txBody>
      </p:sp>
      <p:graphicFrame>
        <p:nvGraphicFramePr>
          <p:cNvPr id="192518" name="Object 6"/>
          <p:cNvGraphicFramePr>
            <a:graphicFrameLocks/>
          </p:cNvGraphicFramePr>
          <p:nvPr/>
        </p:nvGraphicFramePr>
        <p:xfrm>
          <a:off x="2057400" y="4379913"/>
          <a:ext cx="2301875" cy="1292225"/>
        </p:xfrm>
        <a:graphic>
          <a:graphicData uri="http://schemas.openxmlformats.org/presentationml/2006/ole">
            <mc:AlternateContent xmlns:mc="http://schemas.openxmlformats.org/markup-compatibility/2006">
              <mc:Choice xmlns:v="urn:schemas-microsoft-com:vml" Requires="v">
                <p:oleObj spid="_x0000_s58573" name="Clip" r:id="rId7" imgW="2301875" imgH="1292225" progId="MS_ClipArt_Gallery.2">
                  <p:embed/>
                </p:oleObj>
              </mc:Choice>
              <mc:Fallback>
                <p:oleObj name="Clip" r:id="rId7" imgW="2301875" imgH="1292225" progId="MS_ClipArt_Gallery.2">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379913"/>
                        <a:ext cx="23018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2518"/>
                                        </p:tgtEl>
                                        <p:attrNameLst>
                                          <p:attrName>style.visibility</p:attrName>
                                        </p:attrNameLst>
                                      </p:cBhvr>
                                      <p:to>
                                        <p:strVal val="visible"/>
                                      </p:to>
                                    </p:set>
                                    <p:anim calcmode="lin" valueType="num">
                                      <p:cBhvr additive="base">
                                        <p:cTn id="7" dur="500" fill="hold"/>
                                        <p:tgtEl>
                                          <p:spTgt spid="192518"/>
                                        </p:tgtEl>
                                        <p:attrNameLst>
                                          <p:attrName>ppt_x</p:attrName>
                                        </p:attrNameLst>
                                      </p:cBhvr>
                                      <p:tavLst>
                                        <p:tav tm="0">
                                          <p:val>
                                            <p:strVal val="0-#ppt_w/2"/>
                                          </p:val>
                                        </p:tav>
                                        <p:tav tm="100000">
                                          <p:val>
                                            <p:strVal val="#ppt_x"/>
                                          </p:val>
                                        </p:tav>
                                      </p:tavLst>
                                    </p:anim>
                                    <p:anim calcmode="lin" valueType="num">
                                      <p:cBhvr additive="base">
                                        <p:cTn id="8" dur="500" fill="hold"/>
                                        <p:tgtEl>
                                          <p:spTgt spid="192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609600" y="1295400"/>
            <a:ext cx="7924800" cy="4572000"/>
          </a:xfrm>
        </p:spPr>
        <p:txBody>
          <a:bodyPr/>
          <a:lstStyle/>
          <a:p>
            <a:pPr marL="0" indent="0" eaLnBrk="1" hangingPunct="1">
              <a:spcBef>
                <a:spcPts val="500"/>
              </a:spcBef>
              <a:spcAft>
                <a:spcPts val="500"/>
              </a:spcAft>
              <a:buClr>
                <a:srgbClr val="FF0000"/>
              </a:buClr>
              <a:buSzPct val="80000"/>
              <a:buFont typeface="Wingdings" pitchFamily="2" charset="2"/>
              <a:buNone/>
              <a:defRPr/>
            </a:pPr>
            <a:r>
              <a:rPr lang="en-US" sz="2000" dirty="0" smtClean="0"/>
              <a:t>     </a:t>
            </a:r>
            <a:r>
              <a:rPr lang="en-US" dirty="0" smtClean="0"/>
              <a:t>Laser Safety Officer (LSO)</a:t>
            </a:r>
          </a:p>
          <a:p>
            <a:pPr eaLnBrk="1" hangingPunct="1">
              <a:spcBef>
                <a:spcPts val="500"/>
              </a:spcBef>
              <a:spcAft>
                <a:spcPts val="500"/>
              </a:spcAft>
              <a:buClr>
                <a:srgbClr val="FF0000"/>
              </a:buClr>
              <a:buSzPct val="80000"/>
              <a:defRPr/>
            </a:pPr>
            <a:r>
              <a:rPr lang="en-US" dirty="0" smtClean="0"/>
              <a:t>ANSI Z136.1 specifies that any facility using Class 3B or Class 4 lasers or laser systems should designate a Laser Safety Officer to oversee safety for all operational, maintenance, and servicing situations.</a:t>
            </a:r>
          </a:p>
          <a:p>
            <a:pPr eaLnBrk="1" hangingPunct="1">
              <a:spcBef>
                <a:spcPts val="500"/>
              </a:spcBef>
              <a:spcAft>
                <a:spcPts val="500"/>
              </a:spcAft>
              <a:buClr>
                <a:srgbClr val="FF0000"/>
              </a:buClr>
              <a:buSzPct val="80000"/>
              <a:defRPr/>
            </a:pPr>
            <a:r>
              <a:rPr lang="en-US" dirty="0" smtClean="0"/>
              <a:t>This person should have the authority and responsibility to monitor and enforce the control of laser hazards. This person is also responsible for the evaluation of laser hazards and the establishment of appropriate control measures.</a:t>
            </a:r>
          </a:p>
          <a:p>
            <a:pPr eaLnBrk="1" hangingPunct="1">
              <a:defRPr/>
            </a:pPr>
            <a:endParaRPr lang="en-US" dirty="0" smtClean="0"/>
          </a:p>
        </p:txBody>
      </p:sp>
      <p:sp>
        <p:nvSpPr>
          <p:cNvPr id="59395" name="Rectangle 4"/>
          <p:cNvSpPr>
            <a:spLocks noGrp="1" noChangeArrowheads="1"/>
          </p:cNvSpPr>
          <p:nvPr>
            <p:ph type="title"/>
          </p:nvPr>
        </p:nvSpPr>
        <p:spPr>
          <a:xfrm>
            <a:off x="609600" y="533400"/>
            <a:ext cx="7924800" cy="685800"/>
          </a:xfrm>
          <a:noFill/>
        </p:spPr>
        <p:txBody>
          <a:bodyPr anchor="ctr"/>
          <a:lstStyle/>
          <a:p>
            <a:pPr eaLnBrk="1" hangingPunct="1"/>
            <a:r>
              <a:rPr lang="en-US" sz="2800" b="1" dirty="0" smtClean="0"/>
              <a:t>		Basic Laser Safety - LSO</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LSO</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0000"/>
              </a:buClr>
              <a:buSzPct val="80000"/>
              <a:buFont typeface="Wingdings" pitchFamily="2" charset="2"/>
              <a:buChar char="§"/>
              <a:defRPr/>
            </a:pPr>
            <a:r>
              <a:rPr lang="en-US" dirty="0">
                <a:latin typeface="+mn-lt"/>
              </a:rPr>
              <a:t>Laser Safety Committee/LSO</a:t>
            </a:r>
          </a:p>
          <a:p>
            <a:pPr marL="342900" indent="-342900">
              <a:spcBef>
                <a:spcPct val="20000"/>
              </a:spcBef>
              <a:buClr>
                <a:srgbClr val="FF0000"/>
              </a:buClr>
              <a:buSzPct val="80000"/>
              <a:buFont typeface="Wingdings" pitchFamily="2" charset="2"/>
              <a:buChar char="§"/>
              <a:defRPr/>
            </a:pPr>
            <a:r>
              <a:rPr lang="en-US" dirty="0">
                <a:latin typeface="+mn-lt"/>
              </a:rPr>
              <a:t>Equipment Registration-Class 3B and 4 </a:t>
            </a:r>
          </a:p>
          <a:p>
            <a:pPr marL="342900" indent="-342900">
              <a:spcBef>
                <a:spcPct val="20000"/>
              </a:spcBef>
              <a:buClr>
                <a:srgbClr val="FF0000"/>
              </a:buClr>
              <a:buSzPct val="80000"/>
              <a:buFont typeface="Wingdings" pitchFamily="2" charset="2"/>
              <a:buChar char="§"/>
              <a:defRPr/>
            </a:pPr>
            <a:r>
              <a:rPr lang="en-US" dirty="0">
                <a:latin typeface="+mn-lt"/>
              </a:rPr>
              <a:t>Personnel Registration and Training</a:t>
            </a:r>
          </a:p>
          <a:p>
            <a:pPr marL="342900" indent="-342900">
              <a:spcBef>
                <a:spcPct val="20000"/>
              </a:spcBef>
              <a:buClr>
                <a:srgbClr val="FF0000"/>
              </a:buClr>
              <a:buSzPct val="80000"/>
              <a:buFont typeface="Wingdings" pitchFamily="2" charset="2"/>
              <a:buChar char="§"/>
              <a:defRPr/>
            </a:pPr>
            <a:r>
              <a:rPr lang="en-US" dirty="0">
                <a:latin typeface="+mn-lt"/>
              </a:rPr>
              <a:t>SOPs- (3B and 4)</a:t>
            </a:r>
          </a:p>
          <a:p>
            <a:pPr marL="342900" indent="-342900">
              <a:spcBef>
                <a:spcPct val="20000"/>
              </a:spcBef>
              <a:buClr>
                <a:srgbClr val="FF0000"/>
              </a:buClr>
              <a:buSzPct val="80000"/>
              <a:buFont typeface="Wingdings" pitchFamily="2" charset="2"/>
              <a:buChar char="§"/>
              <a:defRPr/>
            </a:pPr>
            <a:r>
              <a:rPr lang="en-US" dirty="0">
                <a:latin typeface="+mn-lt"/>
              </a:rPr>
              <a:t>Signage </a:t>
            </a:r>
          </a:p>
          <a:p>
            <a:pPr marL="342900" indent="-342900">
              <a:spcBef>
                <a:spcPct val="20000"/>
              </a:spcBef>
              <a:buClr>
                <a:srgbClr val="FF0000"/>
              </a:buClr>
              <a:buSzPct val="80000"/>
              <a:buFont typeface="Wingdings" pitchFamily="2" charset="2"/>
              <a:buChar char="§"/>
              <a:defRPr/>
            </a:pPr>
            <a:r>
              <a:rPr lang="en-US" dirty="0">
                <a:latin typeface="+mn-lt"/>
              </a:rPr>
              <a:t>Emergency Procedures</a:t>
            </a:r>
          </a:p>
          <a:p>
            <a:pPr marL="342900" indent="-342900">
              <a:spcBef>
                <a:spcPct val="20000"/>
              </a:spcBef>
              <a:buClr>
                <a:srgbClr val="FF0000"/>
              </a:buClr>
              <a:buSzPct val="80000"/>
              <a:buFont typeface="Wingdings" pitchFamily="2" charset="2"/>
              <a:buChar char="§"/>
              <a:defRPr/>
            </a:pPr>
            <a:r>
              <a:rPr lang="en-US" dirty="0">
                <a:latin typeface="+mn-lt"/>
              </a:rPr>
              <a:t>Inspections and Monitoring</a:t>
            </a:r>
          </a:p>
        </p:txBody>
      </p:sp>
      <p:sp>
        <p:nvSpPr>
          <p:cNvPr id="56323" name="Rectangle 5"/>
          <p:cNvSpPr>
            <a:spLocks noChangeArrowheads="1"/>
          </p:cNvSpPr>
          <p:nvPr/>
        </p:nvSpPr>
        <p:spPr bwMode="auto">
          <a:xfrm>
            <a:off x="685800" y="228600"/>
            <a:ext cx="8077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b="1" dirty="0">
                <a:solidFill>
                  <a:schemeClr val="tx2"/>
                </a:solidFill>
                <a:latin typeface="+mj-lt"/>
              </a:rPr>
              <a:t>       Elements of BU Laser Safety Program</a:t>
            </a:r>
            <a:r>
              <a:rPr lang="en-US" sz="3400" dirty="0">
                <a:solidFill>
                  <a:schemeClr val="tx2"/>
                </a:solidFill>
                <a:latin typeface="Garamond" pitchFamily="18" charset="0"/>
              </a:rPr>
              <a:t>  </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Operational</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096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65000"/>
              <a:defRPr/>
            </a:pPr>
            <a:r>
              <a:rPr lang="en-US" dirty="0">
                <a:latin typeface="+mn-lt"/>
              </a:rPr>
              <a:t>     Laser Supervisor’s Role</a:t>
            </a:r>
          </a:p>
          <a:p>
            <a:pPr marL="687387" lvl="1" indent="-342900">
              <a:spcBef>
                <a:spcPct val="20000"/>
              </a:spcBef>
              <a:buClr>
                <a:srgbClr val="FF0000"/>
              </a:buClr>
              <a:buSzPct val="80000"/>
              <a:buFont typeface="Wingdings" pitchFamily="2" charset="2"/>
              <a:buChar char="§"/>
              <a:defRPr/>
            </a:pPr>
            <a:r>
              <a:rPr lang="en-US" dirty="0">
                <a:latin typeface="+mn-lt"/>
              </a:rPr>
              <a:t>Train users</a:t>
            </a:r>
          </a:p>
          <a:p>
            <a:pPr marL="687387" lvl="1" indent="-342900">
              <a:spcBef>
                <a:spcPct val="20000"/>
              </a:spcBef>
              <a:buClr>
                <a:srgbClr val="FF0000"/>
              </a:buClr>
              <a:buSzPct val="80000"/>
              <a:buFont typeface="Wingdings" pitchFamily="2" charset="2"/>
              <a:buChar char="§"/>
              <a:defRPr/>
            </a:pPr>
            <a:r>
              <a:rPr lang="en-US" dirty="0">
                <a:latin typeface="+mn-lt"/>
              </a:rPr>
              <a:t>Write SOPs</a:t>
            </a:r>
          </a:p>
          <a:p>
            <a:pPr marL="687387" lvl="1" indent="-342900">
              <a:spcBef>
                <a:spcPct val="20000"/>
              </a:spcBef>
              <a:buClr>
                <a:srgbClr val="FF0000"/>
              </a:buClr>
              <a:buSzPct val="80000"/>
              <a:buFont typeface="Wingdings" pitchFamily="2" charset="2"/>
              <a:buChar char="§"/>
              <a:defRPr/>
            </a:pPr>
            <a:r>
              <a:rPr lang="en-US" dirty="0">
                <a:latin typeface="+mn-lt"/>
              </a:rPr>
              <a:t>Beam Alignment</a:t>
            </a:r>
          </a:p>
          <a:p>
            <a:pPr marL="687387" lvl="1" indent="-342900">
              <a:spcBef>
                <a:spcPct val="20000"/>
              </a:spcBef>
              <a:buClr>
                <a:srgbClr val="FF0000"/>
              </a:buClr>
              <a:buSzPct val="80000"/>
              <a:buFont typeface="Wingdings" pitchFamily="2" charset="2"/>
              <a:buChar char="§"/>
              <a:defRPr/>
            </a:pPr>
            <a:r>
              <a:rPr lang="en-US" dirty="0">
                <a:latin typeface="+mn-lt"/>
              </a:rPr>
              <a:t>Post emergency numbers and procedures</a:t>
            </a:r>
          </a:p>
          <a:p>
            <a:pPr marL="687387" lvl="1" indent="-342900">
              <a:spcBef>
                <a:spcPct val="20000"/>
              </a:spcBef>
              <a:buClr>
                <a:srgbClr val="FF0000"/>
              </a:buClr>
              <a:buSzPct val="80000"/>
              <a:buFont typeface="Wingdings" pitchFamily="2" charset="2"/>
              <a:buChar char="§"/>
              <a:defRPr/>
            </a:pPr>
            <a:r>
              <a:rPr lang="en-US" dirty="0">
                <a:latin typeface="+mn-lt"/>
              </a:rPr>
              <a:t>Allow only authorized users to enter hazard areas</a:t>
            </a:r>
          </a:p>
          <a:p>
            <a:pPr marL="687387" lvl="1" indent="-342900">
              <a:spcBef>
                <a:spcPct val="20000"/>
              </a:spcBef>
              <a:buClr>
                <a:srgbClr val="FF0000"/>
              </a:buClr>
              <a:buSzPct val="80000"/>
              <a:buFont typeface="Wingdings" pitchFamily="2" charset="2"/>
              <a:buChar char="§"/>
              <a:defRPr/>
            </a:pPr>
            <a:r>
              <a:rPr lang="en-US" dirty="0">
                <a:latin typeface="+mn-lt"/>
              </a:rPr>
              <a:t>Address non-beam hazards</a:t>
            </a:r>
          </a:p>
          <a:p>
            <a:pPr marL="342900" indent="-342900">
              <a:spcBef>
                <a:spcPct val="20000"/>
              </a:spcBef>
              <a:buClr>
                <a:schemeClr val="accent1"/>
              </a:buClr>
              <a:buSzPct val="65000"/>
              <a:buFont typeface="Wingdings" pitchFamily="2" charset="2"/>
              <a:buChar char="n"/>
              <a:defRPr/>
            </a:pPr>
            <a:endParaRPr lang="en-US" sz="3000" dirty="0"/>
          </a:p>
        </p:txBody>
      </p:sp>
      <p:sp>
        <p:nvSpPr>
          <p:cNvPr id="57347" name="Rectangle 3"/>
          <p:cNvSpPr>
            <a:spLocks noChangeArrowheads="1"/>
          </p:cNvSpPr>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b="1" dirty="0">
                <a:solidFill>
                  <a:schemeClr val="tx2"/>
                </a:solidFill>
                <a:latin typeface="+mj-lt"/>
              </a:rPr>
              <a:t>       Elements of BU Laser Safety Program</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Operational</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1447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FF0000"/>
              </a:buClr>
              <a:buSzPct val="80000"/>
              <a:defRPr/>
            </a:pPr>
            <a:r>
              <a:rPr lang="en-US" dirty="0">
                <a:latin typeface="+mn-lt"/>
              </a:rPr>
              <a:t>                          Laser User’s Role</a:t>
            </a:r>
          </a:p>
          <a:p>
            <a:pPr>
              <a:spcBef>
                <a:spcPct val="20000"/>
              </a:spcBef>
              <a:buClr>
                <a:srgbClr val="FF0000"/>
              </a:buClr>
              <a:buSzPct val="80000"/>
              <a:defRPr/>
            </a:pPr>
            <a:endParaRPr lang="en-US" dirty="0">
              <a:latin typeface="+mn-lt"/>
            </a:endParaRPr>
          </a:p>
          <a:p>
            <a:pPr marL="687387" lvl="1" indent="-342900">
              <a:spcBef>
                <a:spcPct val="20000"/>
              </a:spcBef>
              <a:buClr>
                <a:srgbClr val="FF0000"/>
              </a:buClr>
              <a:buSzPct val="80000"/>
              <a:buFont typeface="Wingdings" pitchFamily="2" charset="2"/>
              <a:buChar char="§"/>
              <a:defRPr/>
            </a:pPr>
            <a:r>
              <a:rPr lang="en-US" dirty="0">
                <a:latin typeface="+mn-lt"/>
              </a:rPr>
              <a:t>Follow SOP</a:t>
            </a:r>
          </a:p>
          <a:p>
            <a:pPr marL="687387" lvl="1" indent="-342900">
              <a:spcBef>
                <a:spcPct val="20000"/>
              </a:spcBef>
              <a:buClr>
                <a:srgbClr val="FF0000"/>
              </a:buClr>
              <a:buSzPct val="80000"/>
              <a:buFont typeface="Wingdings" pitchFamily="2" charset="2"/>
              <a:buChar char="§"/>
              <a:defRPr/>
            </a:pPr>
            <a:r>
              <a:rPr lang="en-US" dirty="0">
                <a:latin typeface="+mn-lt"/>
              </a:rPr>
              <a:t>Wear appropriate eyewear</a:t>
            </a:r>
          </a:p>
          <a:p>
            <a:pPr marL="687387" lvl="1" indent="-342900">
              <a:spcBef>
                <a:spcPct val="20000"/>
              </a:spcBef>
              <a:buClr>
                <a:srgbClr val="FF0000"/>
              </a:buClr>
              <a:buSzPct val="80000"/>
              <a:buFont typeface="Wingdings" pitchFamily="2" charset="2"/>
              <a:buChar char="§"/>
              <a:defRPr/>
            </a:pPr>
            <a:r>
              <a:rPr lang="en-US" dirty="0">
                <a:latin typeface="+mn-lt"/>
              </a:rPr>
              <a:t>Use minimum power required/reduce output with attenuators </a:t>
            </a:r>
          </a:p>
          <a:p>
            <a:pPr marL="687387" lvl="1" indent="-342900">
              <a:spcBef>
                <a:spcPct val="20000"/>
              </a:spcBef>
              <a:buClr>
                <a:srgbClr val="FF0000"/>
              </a:buClr>
              <a:buSzPct val="80000"/>
              <a:buFont typeface="Wingdings" pitchFamily="2" charset="2"/>
              <a:buChar char="§"/>
              <a:defRPr/>
            </a:pPr>
            <a:r>
              <a:rPr lang="en-US" dirty="0">
                <a:latin typeface="+mn-lt"/>
              </a:rPr>
              <a:t>Keep beam path away from eye level</a:t>
            </a:r>
          </a:p>
          <a:p>
            <a:pPr marL="687387" lvl="1" indent="-342900">
              <a:spcBef>
                <a:spcPct val="20000"/>
              </a:spcBef>
              <a:buClr>
                <a:srgbClr val="FF0000"/>
              </a:buClr>
              <a:buSzPct val="80000"/>
              <a:buFont typeface="Wingdings" pitchFamily="2" charset="2"/>
              <a:buChar char="§"/>
              <a:defRPr/>
            </a:pPr>
            <a:r>
              <a:rPr lang="en-US" dirty="0">
                <a:latin typeface="+mn-lt"/>
              </a:rPr>
              <a:t>Remove unnecessary objects from table</a:t>
            </a:r>
          </a:p>
        </p:txBody>
      </p:sp>
      <p:sp>
        <p:nvSpPr>
          <p:cNvPr id="58371" name="Rectangle 3"/>
          <p:cNvSpPr>
            <a:spLocks noChangeArrowheads="1"/>
          </p:cNvSpPr>
          <p:nvPr/>
        </p:nvSpPr>
        <p:spPr bwMode="auto">
          <a:xfrm>
            <a:off x="685800" y="6096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b="1" dirty="0">
                <a:solidFill>
                  <a:schemeClr val="tx2"/>
                </a:solidFill>
                <a:latin typeface="+mj-lt"/>
              </a:rPr>
              <a:t>         </a:t>
            </a:r>
            <a:r>
              <a:rPr lang="en-US" sz="2800" b="1" dirty="0">
                <a:solidFill>
                  <a:schemeClr val="tx2"/>
                </a:solidFill>
                <a:latin typeface="+mj-lt"/>
              </a:rPr>
              <a:t>Elements of BU Laser Safety Program</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Operational</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609600"/>
          </a:xfrm>
        </p:spPr>
        <p:txBody>
          <a:bodyPr/>
          <a:lstStyle/>
          <a:p>
            <a:pPr>
              <a:defRPr/>
            </a:pPr>
            <a:r>
              <a:rPr lang="en-US" sz="2800" b="1" dirty="0" smtClean="0">
                <a:latin typeface="+mn-lt"/>
              </a:rPr>
              <a:t>		Laser Safety Regulations</a:t>
            </a:r>
            <a:endParaRPr lang="en-US" sz="2800" b="1" dirty="0">
              <a:latin typeface="+mn-lt"/>
            </a:endParaRPr>
          </a:p>
        </p:txBody>
      </p:sp>
      <p:sp>
        <p:nvSpPr>
          <p:cNvPr id="3" name="Content Placeholder 2"/>
          <p:cNvSpPr>
            <a:spLocks noGrp="1"/>
          </p:cNvSpPr>
          <p:nvPr>
            <p:ph idx="1"/>
          </p:nvPr>
        </p:nvSpPr>
        <p:spPr>
          <a:xfrm>
            <a:off x="457200" y="1143000"/>
            <a:ext cx="8305800" cy="4876800"/>
          </a:xfrm>
        </p:spPr>
        <p:txBody>
          <a:bodyPr/>
          <a:lstStyle/>
          <a:p>
            <a:pPr marL="0" indent="0">
              <a:buFont typeface="Wingdings" pitchFamily="2" charset="2"/>
              <a:buNone/>
              <a:defRPr/>
            </a:pPr>
            <a:endParaRPr lang="en-US" dirty="0"/>
          </a:p>
          <a:p>
            <a:pPr>
              <a:buClr>
                <a:srgbClr val="FF0000"/>
              </a:buClr>
              <a:buSzPct val="80000"/>
              <a:defRPr/>
            </a:pPr>
            <a:r>
              <a:rPr lang="en-US" dirty="0"/>
              <a:t>Occupational Safety &amp; Health Administration (OSHA)</a:t>
            </a:r>
          </a:p>
          <a:p>
            <a:pPr marL="0" indent="0">
              <a:buClr>
                <a:srgbClr val="FF0000"/>
              </a:buClr>
              <a:buSzPct val="80000"/>
              <a:buFont typeface="Wingdings" pitchFamily="2" charset="2"/>
              <a:buNone/>
              <a:defRPr/>
            </a:pPr>
            <a:r>
              <a:rPr lang="en-US" dirty="0" smtClean="0"/>
              <a:t>No </a:t>
            </a:r>
            <a:r>
              <a:rPr lang="en-US" dirty="0"/>
              <a:t>specific laser safety regulations, but will cite safety </a:t>
            </a:r>
            <a:r>
              <a:rPr lang="en-US" dirty="0" smtClean="0"/>
              <a:t>issues </a:t>
            </a:r>
            <a:r>
              <a:rPr lang="en-US" dirty="0"/>
              <a:t>under </a:t>
            </a:r>
            <a:r>
              <a:rPr lang="en-US" dirty="0" smtClean="0"/>
              <a:t>the General </a:t>
            </a:r>
            <a:r>
              <a:rPr lang="en-US" dirty="0"/>
              <a:t>Duty Clause 29 CFR 1910.132 &amp; 133 and will enforce the ANSI standards for laser safety</a:t>
            </a:r>
            <a:r>
              <a:rPr lang="en-US" dirty="0" smtClean="0"/>
              <a:t>.</a:t>
            </a:r>
          </a:p>
          <a:p>
            <a:pPr marL="0" indent="0">
              <a:buClr>
                <a:srgbClr val="FF0000"/>
              </a:buClr>
              <a:buSzPct val="80000"/>
              <a:buFont typeface="Wingdings" pitchFamily="2" charset="2"/>
              <a:buNone/>
              <a:defRPr/>
            </a:pPr>
            <a:endParaRPr lang="en-US" dirty="0"/>
          </a:p>
          <a:p>
            <a:pPr marL="0" indent="0">
              <a:buFont typeface="Wingdings" pitchFamily="2" charset="2"/>
              <a:buNone/>
              <a:defRPr/>
            </a:pPr>
            <a:r>
              <a:rPr lang="en-US" dirty="0" smtClean="0"/>
              <a:t>American National Standards Institute (ANSI)</a:t>
            </a:r>
            <a:r>
              <a:rPr lang="en-US" b="1" dirty="0">
                <a:solidFill>
                  <a:srgbClr val="000000"/>
                </a:solidFill>
              </a:rPr>
              <a:t> </a:t>
            </a:r>
            <a:br>
              <a:rPr lang="en-US" b="1" dirty="0">
                <a:solidFill>
                  <a:srgbClr val="000000"/>
                </a:solidFill>
              </a:rPr>
            </a:br>
            <a:r>
              <a:rPr lang="en-US" b="1" dirty="0">
                <a:solidFill>
                  <a:srgbClr val="000000"/>
                </a:solidFill>
              </a:rPr>
              <a:t/>
            </a:r>
            <a:br>
              <a:rPr lang="en-US" b="1" dirty="0">
                <a:solidFill>
                  <a:srgbClr val="000000"/>
                </a:solidFill>
              </a:rPr>
            </a:br>
            <a:r>
              <a:rPr lang="en-US" dirty="0">
                <a:solidFill>
                  <a:srgbClr val="000000"/>
                </a:solidFill>
              </a:rPr>
              <a:t>ANSI- Z 136.1   </a:t>
            </a:r>
            <a:endParaRPr lang="en-US" dirty="0" smtClean="0">
              <a:solidFill>
                <a:srgbClr val="000000"/>
              </a:solidFill>
            </a:endParaRPr>
          </a:p>
          <a:p>
            <a:pPr marL="0" indent="0">
              <a:buFont typeface="Wingdings" pitchFamily="2" charset="2"/>
              <a:buNone/>
              <a:defRPr/>
            </a:pPr>
            <a:r>
              <a:rPr lang="en-US" dirty="0" smtClean="0">
                <a:solidFill>
                  <a:srgbClr val="000000"/>
                </a:solidFill>
              </a:rPr>
              <a:t>ANSI-Z </a:t>
            </a:r>
            <a:r>
              <a:rPr lang="en-US" dirty="0">
                <a:solidFill>
                  <a:srgbClr val="000000"/>
                </a:solidFill>
              </a:rPr>
              <a:t>136.3   </a:t>
            </a:r>
            <a:endParaRPr lang="en-US" dirty="0" smtClean="0">
              <a:solidFill>
                <a:srgbClr val="000000"/>
              </a:solidFill>
            </a:endParaRPr>
          </a:p>
          <a:p>
            <a:pPr marL="0" indent="0">
              <a:buFont typeface="Wingdings" pitchFamily="2" charset="2"/>
              <a:buNone/>
              <a:defRPr/>
            </a:pPr>
            <a:r>
              <a:rPr lang="en-US" dirty="0" smtClean="0">
                <a:solidFill>
                  <a:srgbClr val="000000"/>
                </a:solidFill>
              </a:rPr>
              <a:t>MA-</a:t>
            </a:r>
            <a:r>
              <a:rPr lang="en-US" dirty="0" err="1" smtClean="0">
                <a:solidFill>
                  <a:srgbClr val="000000"/>
                </a:solidFill>
              </a:rPr>
              <a:t>DPH</a:t>
            </a:r>
            <a:r>
              <a:rPr lang="en-US" dirty="0" smtClean="0">
                <a:solidFill>
                  <a:srgbClr val="000000"/>
                </a:solidFill>
              </a:rPr>
              <a:t> </a:t>
            </a:r>
            <a:r>
              <a:rPr lang="en-US" dirty="0">
                <a:solidFill>
                  <a:srgbClr val="000000"/>
                </a:solidFill>
              </a:rPr>
              <a:t>120 CMR 105</a:t>
            </a:r>
          </a:p>
          <a:p>
            <a:pPr>
              <a:buFont typeface="Wingdings" pitchFamily="2" charset="2"/>
              <a:buNone/>
              <a:defRPr/>
            </a:pPr>
            <a:endParaRPr lang="en-US" dirty="0" smtClean="0">
              <a:solidFill>
                <a:srgbClr val="000000"/>
              </a:solidFill>
            </a:endParaRPr>
          </a:p>
          <a:p>
            <a:pPr>
              <a:buFont typeface="Wingdings" pitchFamily="2" charset="2"/>
              <a:buNone/>
              <a:defRPr/>
            </a:pPr>
            <a:endParaRPr lang="en-US" dirty="0" smtClean="0">
              <a:solidFill>
                <a:srgbClr val="000000"/>
              </a:solidFill>
            </a:endParaRPr>
          </a:p>
          <a:p>
            <a:pPr>
              <a:buFont typeface="Wingdings" pitchFamily="2" charset="2"/>
              <a:buNone/>
              <a:defRPr/>
            </a:pPr>
            <a:endParaRPr lang="en-US" b="1" dirty="0" smtClean="0">
              <a:solidFill>
                <a:srgbClr val="000000"/>
              </a:solidFill>
            </a:endParaRPr>
          </a:p>
          <a:p>
            <a:pPr>
              <a:buClr>
                <a:srgbClr val="FF0000"/>
              </a:buClr>
              <a:buSzPct val="80000"/>
              <a:defRPr/>
            </a:pPr>
            <a:endParaRPr lang="en-US" dirty="0"/>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LSO</a:t>
            </a:r>
            <a:endParaRPr lang="en-US" sz="12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3579813" y="1811338"/>
          <a:ext cx="5073650" cy="3946525"/>
        </p:xfrm>
        <a:graphic>
          <a:graphicData uri="http://schemas.openxmlformats.org/presentationml/2006/ole">
            <mc:AlternateContent xmlns:mc="http://schemas.openxmlformats.org/markup-compatibility/2006">
              <mc:Choice xmlns:v="urn:schemas-microsoft-com:vml" Requires="v">
                <p:oleObj spid="_x0000_s64815" name="Photo Editor Photo" r:id="rId4" imgW="9307224" imgH="7238095" progId="MSPhotoEd.3">
                  <p:embed/>
                </p:oleObj>
              </mc:Choice>
              <mc:Fallback>
                <p:oleObj name="Photo Editor Photo" r:id="rId4" imgW="9307224" imgH="7238095"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813" y="1811338"/>
                        <a:ext cx="5073650"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0707" name="Rectangle 3"/>
          <p:cNvSpPr>
            <a:spLocks noChangeArrowheads="1"/>
          </p:cNvSpPr>
          <p:nvPr/>
        </p:nvSpPr>
        <p:spPr bwMode="auto">
          <a:xfrm>
            <a:off x="1371600" y="457200"/>
            <a:ext cx="678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dirty="0">
                <a:effectLst>
                  <a:outerShdw blurRad="38100" dist="38100" dir="2700000" algn="tl">
                    <a:srgbClr val="FFFFFF"/>
                  </a:outerShdw>
                </a:effectLst>
                <a:latin typeface="+mj-lt"/>
              </a:rPr>
              <a:t>Door Posting Requirements </a:t>
            </a:r>
          </a:p>
        </p:txBody>
      </p:sp>
      <p:graphicFrame>
        <p:nvGraphicFramePr>
          <p:cNvPr id="64516" name="Object 4"/>
          <p:cNvGraphicFramePr>
            <a:graphicFrameLocks noChangeAspect="1"/>
          </p:cNvGraphicFramePr>
          <p:nvPr/>
        </p:nvGraphicFramePr>
        <p:xfrm>
          <a:off x="304800" y="2209800"/>
          <a:ext cx="2381250" cy="3505200"/>
        </p:xfrm>
        <a:graphic>
          <a:graphicData uri="http://schemas.openxmlformats.org/presentationml/2006/ole">
            <mc:AlternateContent xmlns:mc="http://schemas.openxmlformats.org/markup-compatibility/2006">
              <mc:Choice xmlns:v="urn:schemas-microsoft-com:vml" Requires="v">
                <p:oleObj spid="_x0000_s64816" name="Clip" r:id="rId6" imgW="2794000" imgH="4113213" progId="MS_ClipArt_Gallery.2">
                  <p:embed/>
                </p:oleObj>
              </mc:Choice>
              <mc:Fallback>
                <p:oleObj name="Clip" r:id="rId6" imgW="2794000" imgH="4113213" progId="MS_ClipArt_Gallery.2">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209800"/>
                        <a:ext cx="23812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1066800" y="3048000"/>
          <a:ext cx="838200" cy="652463"/>
        </p:xfrm>
        <a:graphic>
          <a:graphicData uri="http://schemas.openxmlformats.org/presentationml/2006/ole">
            <mc:AlternateContent xmlns:mc="http://schemas.openxmlformats.org/markup-compatibility/2006">
              <mc:Choice xmlns:v="urn:schemas-microsoft-com:vml" Requires="v">
                <p:oleObj spid="_x0000_s64817" name="Photo Editor Photo" r:id="rId8" imgW="9307224" imgH="7238095" progId="MSPhotoEd.3">
                  <p:embed/>
                </p:oleObj>
              </mc:Choice>
              <mc:Fallback>
                <p:oleObj name="Photo Editor Photo" r:id="rId8" imgW="9307224" imgH="7238095"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48000"/>
                        <a:ext cx="838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4518" name="Picture 6"/>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066800" y="4419600"/>
            <a:ext cx="7620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Text Box 14"/>
          <p:cNvSpPr txBox="1">
            <a:spLocks noChangeArrowheads="1"/>
          </p:cNvSpPr>
          <p:nvPr/>
        </p:nvSpPr>
        <p:spPr bwMode="auto">
          <a:xfrm>
            <a:off x="533400" y="1524000"/>
            <a:ext cx="252253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sz="2800" dirty="0">
                <a:solidFill>
                  <a:schemeClr val="bg1"/>
                </a:solidFill>
                <a:latin typeface="Times New Roman" pitchFamily="18" charset="0"/>
                <a:cs typeface="Arial" pitchFamily="34" charset="0"/>
              </a:rPr>
              <a:t>NHZ egress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b="1" dirty="0" smtClean="0"/>
              <a:t>        Laser Safety Supervisor and Laser Personnel</a:t>
            </a:r>
            <a:endParaRPr lang="en-US" sz="2400" dirty="0" smtClean="0"/>
          </a:p>
        </p:txBody>
      </p:sp>
      <p:sp>
        <p:nvSpPr>
          <p:cNvPr id="7171" name="Content Placeholder 2"/>
          <p:cNvSpPr>
            <a:spLocks noGrp="1"/>
          </p:cNvSpPr>
          <p:nvPr>
            <p:ph idx="1"/>
          </p:nvPr>
        </p:nvSpPr>
        <p:spPr>
          <a:xfrm>
            <a:off x="685800" y="1447800"/>
            <a:ext cx="7924800" cy="3886200"/>
          </a:xfrm>
        </p:spPr>
        <p:txBody>
          <a:bodyPr/>
          <a:lstStyle/>
          <a:p>
            <a:pPr>
              <a:buClr>
                <a:srgbClr val="FF0000"/>
              </a:buClr>
              <a:buSzPct val="80000"/>
            </a:pPr>
            <a:r>
              <a:rPr lang="en-US" dirty="0" smtClean="0"/>
              <a:t>Accountability of laser radiation workers, laser devices (HCLS) &amp; associated equipment registered with the Laser Safety Officer.</a:t>
            </a:r>
          </a:p>
          <a:p>
            <a:pPr>
              <a:buClr>
                <a:srgbClr val="FF0000"/>
              </a:buClr>
              <a:buSzPct val="80000"/>
            </a:pPr>
            <a:r>
              <a:rPr lang="en-US" dirty="0" smtClean="0"/>
              <a:t>Maintain a safe environment for patients, personnel, visitors, and the general public.</a:t>
            </a:r>
          </a:p>
          <a:p>
            <a:pPr>
              <a:buClr>
                <a:srgbClr val="FF0000"/>
              </a:buClr>
              <a:buSzPct val="80000"/>
            </a:pPr>
            <a:r>
              <a:rPr lang="en-US" dirty="0" smtClean="0"/>
              <a:t>Reports any equipment malfunction or potential hazard to the Laser Safety Supervisor</a:t>
            </a:r>
            <a:r>
              <a:rPr lang="en-US" sz="2000" dirty="0" smtClean="0"/>
              <a:t>.</a:t>
            </a:r>
          </a:p>
          <a:p>
            <a:endParaRPr lang="en-US" dirty="0" smtClean="0"/>
          </a:p>
        </p:txBody>
      </p:sp>
      <p:sp>
        <p:nvSpPr>
          <p:cNvPr id="7172" name="TextBox 3"/>
          <p:cNvSpPr txBox="1">
            <a:spLocks noChangeArrowheads="1"/>
          </p:cNvSpPr>
          <p:nvPr/>
        </p:nvSpPr>
        <p:spPr bwMode="auto">
          <a:xfrm>
            <a:off x="152400" y="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      Responsibilities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93345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FF0000"/>
              </a:buClr>
              <a:buSzPct val="80000"/>
              <a:defRPr/>
            </a:pPr>
            <a:r>
              <a:rPr lang="en-US" sz="3000" dirty="0"/>
              <a:t>                 </a:t>
            </a:r>
            <a:r>
              <a:rPr lang="en-US" dirty="0">
                <a:latin typeface="+mn-lt"/>
              </a:rPr>
              <a:t>Common Causes of Accidents</a:t>
            </a:r>
          </a:p>
          <a:p>
            <a:pPr marL="687387" lvl="1" indent="-342900">
              <a:spcBef>
                <a:spcPct val="20000"/>
              </a:spcBef>
              <a:buClr>
                <a:srgbClr val="FF0000"/>
              </a:buClr>
              <a:buSzPct val="80000"/>
              <a:buFont typeface="Wingdings" pitchFamily="2" charset="2"/>
              <a:buChar char="§"/>
              <a:defRPr/>
            </a:pPr>
            <a:r>
              <a:rPr lang="en-US" dirty="0">
                <a:latin typeface="+mn-lt"/>
              </a:rPr>
              <a:t>Accidental energization or firing of laser</a:t>
            </a:r>
          </a:p>
          <a:p>
            <a:pPr marL="687387" lvl="1" indent="-342900">
              <a:spcBef>
                <a:spcPct val="20000"/>
              </a:spcBef>
              <a:buClr>
                <a:srgbClr val="FF0000"/>
              </a:buClr>
              <a:buSzPct val="80000"/>
              <a:buFont typeface="Wingdings" pitchFamily="2" charset="2"/>
              <a:buChar char="§"/>
              <a:defRPr/>
            </a:pPr>
            <a:r>
              <a:rPr lang="en-US" dirty="0">
                <a:latin typeface="+mn-lt"/>
              </a:rPr>
              <a:t>Bypass of Interlocks</a:t>
            </a:r>
          </a:p>
          <a:p>
            <a:pPr marL="687387" lvl="1" indent="-342900">
              <a:spcBef>
                <a:spcPct val="20000"/>
              </a:spcBef>
              <a:buClr>
                <a:srgbClr val="FF0000"/>
              </a:buClr>
              <a:buSzPct val="80000"/>
              <a:buFont typeface="Wingdings" pitchFamily="2" charset="2"/>
              <a:buChar char="§"/>
              <a:defRPr/>
            </a:pPr>
            <a:r>
              <a:rPr lang="en-US" dirty="0">
                <a:latin typeface="+mn-lt"/>
              </a:rPr>
              <a:t>Beam Alignment</a:t>
            </a:r>
          </a:p>
          <a:p>
            <a:pPr marL="687387" lvl="1" indent="-342900">
              <a:spcBef>
                <a:spcPct val="20000"/>
              </a:spcBef>
              <a:buClr>
                <a:srgbClr val="FF0000"/>
              </a:buClr>
              <a:buSzPct val="80000"/>
              <a:buFont typeface="Wingdings" pitchFamily="2" charset="2"/>
              <a:buChar char="§"/>
              <a:defRPr/>
            </a:pPr>
            <a:r>
              <a:rPr lang="en-US" dirty="0">
                <a:latin typeface="+mn-lt"/>
              </a:rPr>
              <a:t>Grounding</a:t>
            </a:r>
          </a:p>
          <a:p>
            <a:pPr marL="687387" lvl="1" indent="-342900">
              <a:spcBef>
                <a:spcPct val="20000"/>
              </a:spcBef>
              <a:buClr>
                <a:srgbClr val="FF0000"/>
              </a:buClr>
              <a:buSzPct val="80000"/>
              <a:buFont typeface="Wingdings" pitchFamily="2" charset="2"/>
              <a:buChar char="§"/>
              <a:defRPr/>
            </a:pPr>
            <a:r>
              <a:rPr lang="en-US" dirty="0">
                <a:latin typeface="+mn-lt"/>
              </a:rPr>
              <a:t>No goggles</a:t>
            </a:r>
          </a:p>
          <a:p>
            <a:pPr marL="687387" lvl="1" indent="-342900">
              <a:spcBef>
                <a:spcPct val="20000"/>
              </a:spcBef>
              <a:buClr>
                <a:srgbClr val="FF0000"/>
              </a:buClr>
              <a:buSzPct val="80000"/>
              <a:buFont typeface="Wingdings" pitchFamily="2" charset="2"/>
              <a:buChar char="§"/>
              <a:defRPr/>
            </a:pPr>
            <a:r>
              <a:rPr lang="en-US" dirty="0">
                <a:latin typeface="+mn-lt"/>
              </a:rPr>
              <a:t>Movement of beam path</a:t>
            </a:r>
          </a:p>
          <a:p>
            <a:pPr marL="687387" lvl="1" indent="-342900">
              <a:spcBef>
                <a:spcPct val="20000"/>
              </a:spcBef>
              <a:buClr>
                <a:srgbClr val="FF0000"/>
              </a:buClr>
              <a:buSzPct val="80000"/>
              <a:buFont typeface="Wingdings" pitchFamily="2" charset="2"/>
              <a:buChar char="§"/>
              <a:defRPr/>
            </a:pPr>
            <a:r>
              <a:rPr lang="en-US" dirty="0">
                <a:latin typeface="+mn-lt"/>
              </a:rPr>
              <a:t>Reflective objects in beam path (clutter)</a:t>
            </a:r>
          </a:p>
          <a:p>
            <a:pPr marL="342900" indent="-342900" algn="ctr">
              <a:spcBef>
                <a:spcPct val="20000"/>
              </a:spcBef>
              <a:buClr>
                <a:srgbClr val="FF0000"/>
              </a:buClr>
              <a:buSzPct val="80000"/>
              <a:buFont typeface="Wingdings" pitchFamily="2" charset="2"/>
              <a:buChar char="§"/>
              <a:defRPr/>
            </a:pPr>
            <a:r>
              <a:rPr lang="en-US" b="1" dirty="0">
                <a:latin typeface="+mn-lt"/>
              </a:rPr>
              <a:t>CALL 617-638-7052 (BUMC)</a:t>
            </a:r>
          </a:p>
          <a:p>
            <a:pPr marL="342900" indent="-342900" algn="ctr">
              <a:spcBef>
                <a:spcPct val="20000"/>
              </a:spcBef>
              <a:buClr>
                <a:srgbClr val="FF0000"/>
              </a:buClr>
              <a:buSzPct val="80000"/>
              <a:buFont typeface="Wingdings" pitchFamily="2" charset="2"/>
              <a:buChar char="§"/>
              <a:defRPr/>
            </a:pPr>
            <a:r>
              <a:rPr lang="en-US" b="1" dirty="0">
                <a:solidFill>
                  <a:srgbClr val="FF3300"/>
                </a:solidFill>
                <a:latin typeface="+mn-lt"/>
              </a:rPr>
              <a:t>24 hrs</a:t>
            </a:r>
            <a:r>
              <a:rPr lang="en-US" b="1" dirty="0">
                <a:latin typeface="+mn-lt"/>
              </a:rPr>
              <a:t>.</a:t>
            </a:r>
          </a:p>
          <a:p>
            <a:pPr marL="342900" indent="-342900" algn="ctr">
              <a:spcBef>
                <a:spcPct val="20000"/>
              </a:spcBef>
              <a:buClr>
                <a:srgbClr val="FF0000"/>
              </a:buClr>
              <a:buSzPct val="80000"/>
              <a:buFont typeface="Wingdings" pitchFamily="2" charset="2"/>
              <a:buChar char="§"/>
              <a:defRPr/>
            </a:pPr>
            <a:r>
              <a:rPr lang="en-US" b="1" dirty="0">
                <a:latin typeface="+mn-lt"/>
              </a:rPr>
              <a:t>617-353-7233 (CRC)</a:t>
            </a:r>
          </a:p>
        </p:txBody>
      </p:sp>
      <p:sp>
        <p:nvSpPr>
          <p:cNvPr id="55299" name="Rectangle 3"/>
          <p:cNvSpPr>
            <a:spLocks noChangeArrowheads="1"/>
          </p:cNvSpPr>
          <p:nvPr/>
        </p:nvSpPr>
        <p:spPr bwMode="auto">
          <a:xfrm>
            <a:off x="685800" y="5334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b="1" dirty="0">
                <a:solidFill>
                  <a:schemeClr val="tx2"/>
                </a:solidFill>
                <a:latin typeface="+mj-lt"/>
              </a:rPr>
              <a:t>         Basic Laser Safety - Accidents </a:t>
            </a:r>
          </a:p>
        </p:txBody>
      </p:sp>
      <p:sp>
        <p:nvSpPr>
          <p:cNvPr id="4" name="TextBox 3"/>
          <p:cNvSpPr txBox="1"/>
          <p:nvPr/>
        </p:nvSpPr>
        <p:spPr>
          <a:xfrm>
            <a:off x="609600" y="0"/>
            <a:ext cx="1828800" cy="276225"/>
          </a:xfrm>
          <a:prstGeom prst="rect">
            <a:avLst/>
          </a:prstGeom>
          <a:noFill/>
        </p:spPr>
        <p:txBody>
          <a:bodyPr>
            <a:spAutoFit/>
          </a:bodyPr>
          <a:lstStyle/>
          <a:p>
            <a:pPr>
              <a:defRPr/>
            </a:pPr>
            <a:r>
              <a:rPr lang="en-US" sz="1200" dirty="0" smtClean="0">
                <a:solidFill>
                  <a:schemeClr val="bg1"/>
                </a:solidFill>
                <a:latin typeface="+mn-lt"/>
              </a:rPr>
              <a:t>Laser Safety</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888" y="152400"/>
            <a:ext cx="8048625" cy="7510463"/>
          </a:xfrm>
          <a:prstGeom prst="rect">
            <a:avLst/>
          </a:prstGeom>
        </p:spPr>
        <p:txBody>
          <a:bodyPr>
            <a:spAutoFit/>
          </a:bodyPr>
          <a:lstStyle/>
          <a:p>
            <a:pPr>
              <a:defRPr/>
            </a:pPr>
            <a:endParaRPr lang="en-US" sz="1400" dirty="0">
              <a:latin typeface="+mn-lt"/>
            </a:endParaRPr>
          </a:p>
          <a:p>
            <a:pPr>
              <a:defRPr/>
            </a:pPr>
            <a:r>
              <a:rPr lang="en-US" sz="2000" b="1" dirty="0">
                <a:latin typeface="+mn-lt"/>
              </a:rPr>
              <a:t>	Optical protection: practical tips for laser operators</a:t>
            </a:r>
          </a:p>
          <a:p>
            <a:pPr>
              <a:defRPr/>
            </a:pPr>
            <a:endParaRPr lang="en-US" sz="1400" b="1" dirty="0">
              <a:latin typeface="+mn-lt"/>
            </a:endParaRPr>
          </a:p>
          <a:p>
            <a:pPr>
              <a:defRPr/>
            </a:pPr>
            <a:endParaRPr lang="en-US" sz="1400" dirty="0">
              <a:latin typeface="+mn-lt"/>
            </a:endParaRPr>
          </a:p>
          <a:p>
            <a:pPr marL="285750" indent="-285750">
              <a:buClr>
                <a:srgbClr val="FF0000"/>
              </a:buClr>
              <a:buSzPct val="85000"/>
              <a:buFont typeface="Wingdings" pitchFamily="2" charset="2"/>
              <a:buChar char="§"/>
              <a:defRPr/>
            </a:pPr>
            <a:r>
              <a:rPr lang="en-US" sz="1800" b="1" dirty="0">
                <a:latin typeface="+mn-lt"/>
              </a:rPr>
              <a:t>REMOVE</a:t>
            </a:r>
            <a:r>
              <a:rPr lang="en-US" sz="1800" dirty="0">
                <a:latin typeface="+mn-lt"/>
              </a:rPr>
              <a:t> jewelry, especially watches and rings to avoid reflection and other reflective material from your body</a:t>
            </a:r>
          </a:p>
          <a:p>
            <a:pPr marL="742950" lvl="1" indent="-285750">
              <a:buClr>
                <a:srgbClr val="FF0000"/>
              </a:buClr>
              <a:buSzPct val="85000"/>
              <a:buFont typeface="Wingdings" pitchFamily="2" charset="2"/>
              <a:buChar char="§"/>
              <a:defRPr/>
            </a:pPr>
            <a:endParaRPr lang="en-US" sz="1800" dirty="0">
              <a:latin typeface="+mn-lt"/>
            </a:endParaRPr>
          </a:p>
          <a:p>
            <a:pPr marL="285750" indent="-285750">
              <a:buClr>
                <a:srgbClr val="FF0000"/>
              </a:buClr>
              <a:buSzPct val="85000"/>
              <a:buFont typeface="Wingdings" pitchFamily="2" charset="2"/>
              <a:buChar char="§"/>
              <a:defRPr/>
            </a:pPr>
            <a:r>
              <a:rPr lang="en-US" sz="1800" b="1" dirty="0">
                <a:latin typeface="+mn-lt"/>
              </a:rPr>
              <a:t>Most incidents occur during alignment</a:t>
            </a:r>
            <a:r>
              <a:rPr lang="en-US" sz="1800" dirty="0">
                <a:latin typeface="+mn-lt"/>
              </a:rPr>
              <a:t> •Avoid using reflective tools in alignment </a:t>
            </a:r>
            <a:endParaRPr lang="en-US" sz="1800" b="1" dirty="0">
              <a:latin typeface="+mn-lt"/>
            </a:endParaRPr>
          </a:p>
          <a:p>
            <a:pPr marL="285750" indent="-285750">
              <a:buClr>
                <a:srgbClr val="FF0000"/>
              </a:buClr>
              <a:buSzPct val="85000"/>
              <a:buFont typeface="Wingdings" pitchFamily="2" charset="2"/>
              <a:buChar char="§"/>
              <a:defRPr/>
            </a:pPr>
            <a:endParaRPr lang="en-US" sz="1800" dirty="0">
              <a:latin typeface="+mn-lt"/>
            </a:endParaRPr>
          </a:p>
          <a:p>
            <a:pPr marL="285750" indent="-285750">
              <a:buClr>
                <a:srgbClr val="FF0000"/>
              </a:buClr>
              <a:buSzPct val="85000"/>
              <a:buFont typeface="Wingdings" pitchFamily="2" charset="2"/>
              <a:buChar char="§"/>
              <a:defRPr/>
            </a:pPr>
            <a:r>
              <a:rPr lang="en-US" sz="1800" dirty="0">
                <a:latin typeface="+mn-lt"/>
              </a:rPr>
              <a:t>Monitor </a:t>
            </a:r>
            <a:r>
              <a:rPr lang="en-US" sz="1800" dirty="0" smtClean="0">
                <a:latin typeface="+mn-lt"/>
              </a:rPr>
              <a:t>all reflection </a:t>
            </a:r>
            <a:r>
              <a:rPr lang="en-US" sz="1800" dirty="0">
                <a:latin typeface="+mn-lt"/>
              </a:rPr>
              <a:t>from optics in the setup</a:t>
            </a:r>
          </a:p>
          <a:p>
            <a:pPr marL="285750" indent="-285750">
              <a:buClr>
                <a:srgbClr val="FF0000"/>
              </a:buClr>
              <a:buSzPct val="85000"/>
              <a:buFont typeface="Wingdings" pitchFamily="2" charset="2"/>
              <a:buChar char="§"/>
              <a:defRPr/>
            </a:pPr>
            <a:endParaRPr lang="en-US" sz="1800" dirty="0">
              <a:latin typeface="+mn-lt"/>
            </a:endParaRPr>
          </a:p>
          <a:p>
            <a:pPr marL="285750" indent="-285750">
              <a:buClr>
                <a:srgbClr val="FF0000"/>
              </a:buClr>
              <a:buSzPct val="85000"/>
              <a:buFont typeface="Wingdings" pitchFamily="2" charset="2"/>
              <a:buChar char="§"/>
              <a:defRPr/>
            </a:pPr>
            <a:r>
              <a:rPr lang="en-US" sz="1800" dirty="0">
                <a:latin typeface="+mn-lt"/>
              </a:rPr>
              <a:t>Close eyes when bowing through plane of laser table–i.e. picking up a dropped tool</a:t>
            </a:r>
          </a:p>
          <a:p>
            <a:pPr marL="285750" indent="-285750">
              <a:buClr>
                <a:srgbClr val="FF0000"/>
              </a:buClr>
              <a:buSzPct val="85000"/>
              <a:buFont typeface="Wingdings" pitchFamily="2" charset="2"/>
              <a:buChar char="§"/>
              <a:defRPr/>
            </a:pPr>
            <a:endParaRPr lang="en-US" sz="1800" dirty="0">
              <a:latin typeface="+mn-lt"/>
            </a:endParaRPr>
          </a:p>
          <a:p>
            <a:pPr marL="285750" indent="-285750">
              <a:buClr>
                <a:srgbClr val="FF0000"/>
              </a:buClr>
              <a:buSzPct val="85000"/>
              <a:buFont typeface="Wingdings" pitchFamily="2" charset="2"/>
              <a:buChar char="§"/>
              <a:defRPr/>
            </a:pPr>
            <a:r>
              <a:rPr lang="en-US" sz="1800" b="1" dirty="0">
                <a:latin typeface="+mn-lt"/>
              </a:rPr>
              <a:t>Communicate </a:t>
            </a:r>
            <a:r>
              <a:rPr lang="en-US" sz="1800" dirty="0">
                <a:latin typeface="+mn-lt"/>
              </a:rPr>
              <a:t>with other lab operators, when performing high‐risk tasks </a:t>
            </a:r>
          </a:p>
          <a:p>
            <a:pPr>
              <a:buClr>
                <a:srgbClr val="FF0000"/>
              </a:buClr>
              <a:buSzPct val="85000"/>
              <a:defRPr/>
            </a:pPr>
            <a:endParaRPr lang="en-US" sz="1800" dirty="0">
              <a:latin typeface="+mn-lt"/>
            </a:endParaRPr>
          </a:p>
          <a:p>
            <a:pPr marL="285750" indent="-285750">
              <a:buClr>
                <a:srgbClr val="FF0000"/>
              </a:buClr>
              <a:buSzPct val="85000"/>
              <a:buFont typeface="Wingdings" pitchFamily="2" charset="2"/>
              <a:buChar char="§"/>
              <a:defRPr/>
            </a:pPr>
            <a:r>
              <a:rPr lang="en-US" sz="1800" dirty="0">
                <a:latin typeface="+mn-lt"/>
              </a:rPr>
              <a:t>Wear laser safety </a:t>
            </a:r>
            <a:r>
              <a:rPr lang="en-US" sz="1800" dirty="0" smtClean="0">
                <a:latin typeface="+mn-lt"/>
              </a:rPr>
              <a:t>glasses or goggles  when appropriates</a:t>
            </a:r>
            <a:endParaRPr lang="en-US" sz="1800" dirty="0">
              <a:latin typeface="+mn-lt"/>
            </a:endParaRPr>
          </a:p>
          <a:p>
            <a:pPr>
              <a:buClr>
                <a:srgbClr val="FF0000"/>
              </a:buClr>
              <a:buSzPct val="85000"/>
              <a:defRPr/>
            </a:pPr>
            <a:endParaRPr lang="en-US" sz="1400" dirty="0">
              <a:latin typeface="+mn-lt"/>
            </a:endParaRPr>
          </a:p>
          <a:p>
            <a:pPr>
              <a:defRPr/>
            </a:pPr>
            <a:endParaRPr lang="en-US" sz="1400" dirty="0">
              <a:latin typeface="+mn-lt"/>
            </a:endParaRPr>
          </a:p>
          <a:p>
            <a:pPr>
              <a:defRPr/>
            </a:pPr>
            <a:endParaRPr lang="en-US" sz="1400" dirty="0">
              <a:latin typeface="+mn-lt"/>
            </a:endParaRPr>
          </a:p>
          <a:p>
            <a:pPr>
              <a:defRPr/>
            </a:pPr>
            <a:endParaRPr lang="en-US" sz="1400" dirty="0">
              <a:latin typeface="+mn-lt"/>
            </a:endParaRPr>
          </a:p>
          <a:p>
            <a:pPr>
              <a:defRPr/>
            </a:pPr>
            <a:endParaRPr lang="en-US" sz="1400" dirty="0">
              <a:latin typeface="+mn-lt"/>
            </a:endParaRPr>
          </a:p>
          <a:p>
            <a:pPr>
              <a:defRPr/>
            </a:pPr>
            <a:endParaRPr lang="en-US" sz="1400" dirty="0">
              <a:latin typeface="+mn-lt"/>
            </a:endParaRPr>
          </a:p>
          <a:p>
            <a:pPr>
              <a:defRPr/>
            </a:pPr>
            <a:r>
              <a:rPr lang="en-US" sz="1400" dirty="0">
                <a:latin typeface="+mn-lt"/>
              </a:rPr>
              <a:t> </a:t>
            </a:r>
          </a:p>
          <a:p>
            <a:pPr>
              <a:defRPr/>
            </a:pPr>
            <a:r>
              <a:rPr lang="en-US" sz="1400" dirty="0">
                <a:latin typeface="+mn-lt"/>
              </a:rPr>
              <a:t> </a:t>
            </a:r>
          </a:p>
          <a:p>
            <a:pPr>
              <a:defRPr/>
            </a:pPr>
            <a:r>
              <a:rPr lang="en-US" sz="1400" dirty="0">
                <a:latin typeface="+mn-lt"/>
              </a:rPr>
              <a:t> </a:t>
            </a:r>
          </a:p>
          <a:p>
            <a:pPr>
              <a:defRPr/>
            </a:pPr>
            <a:endParaRPr lang="en-US" sz="1400" dirty="0">
              <a:latin typeface="+mn-lt"/>
            </a:endParaRPr>
          </a:p>
          <a:p>
            <a:pPr>
              <a:defRPr/>
            </a:pPr>
            <a:endParaRPr lang="en-US" sz="1400" dirty="0">
              <a:latin typeface="+mn-lt"/>
            </a:endParaRPr>
          </a:p>
          <a:p>
            <a:pPr>
              <a:defRPr/>
            </a:pPr>
            <a:endParaRPr lang="en-US" sz="1400" dirty="0">
              <a:latin typeface="+mn-lt"/>
            </a:endParaRPr>
          </a:p>
        </p:txBody>
      </p:sp>
      <p:sp>
        <p:nvSpPr>
          <p:cNvPr id="3" name="TextBox 2"/>
          <p:cNvSpPr txBox="1"/>
          <p:nvPr/>
        </p:nvSpPr>
        <p:spPr>
          <a:xfrm>
            <a:off x="609600" y="0"/>
            <a:ext cx="1828800" cy="276225"/>
          </a:xfrm>
          <a:prstGeom prst="rect">
            <a:avLst/>
          </a:prstGeom>
          <a:noFill/>
        </p:spPr>
        <p:txBody>
          <a:bodyPr>
            <a:spAutoFit/>
          </a:bodyPr>
          <a:lstStyle/>
          <a:p>
            <a:pPr>
              <a:defRPr/>
            </a:pPr>
            <a:r>
              <a:rPr lang="en-US" sz="1200" dirty="0">
                <a:solidFill>
                  <a:schemeClr val="bg1"/>
                </a:solidFill>
                <a:latin typeface="+mn-lt"/>
              </a:rPr>
              <a:t>Operational</a:t>
            </a:r>
            <a:endParaRPr lang="en-US" sz="1200"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b="1" dirty="0">
                <a:solidFill>
                  <a:schemeClr val="tx2"/>
                </a:solidFill>
                <a:latin typeface="+mj-lt"/>
              </a:rPr>
              <a:t>            Basic Laser Safety - Exercise </a:t>
            </a:r>
          </a:p>
        </p:txBody>
      </p:sp>
      <p:sp>
        <p:nvSpPr>
          <p:cNvPr id="59395" name="Rectangle 4"/>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65000"/>
              <a:defRPr/>
            </a:pPr>
            <a:r>
              <a:rPr lang="en-US" dirty="0">
                <a:latin typeface="+mn-lt"/>
              </a:rPr>
              <a:t>     Can you identify safe and/or unsafe conditions?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laser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26" descr="laser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lase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laser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laser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1"/>
          <p:cNvSpPr txBox="1">
            <a:spLocks noChangeArrowheads="1"/>
          </p:cNvSpPr>
          <p:nvPr/>
        </p:nvSpPr>
        <p:spPr bwMode="auto">
          <a:xfrm>
            <a:off x="4648200" y="14478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800" dirty="0">
                <a:solidFill>
                  <a:schemeClr val="bg1"/>
                </a:solidFill>
              </a:rPr>
              <a:t>   Emergency     </a:t>
            </a:r>
          </a:p>
          <a:p>
            <a:r>
              <a:rPr lang="en-US" sz="1800" dirty="0">
                <a:solidFill>
                  <a:schemeClr val="bg1"/>
                </a:solidFill>
              </a:rPr>
              <a:t>   Power Off</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laser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Box 2"/>
          <p:cNvSpPr txBox="1">
            <a:spLocks noChangeArrowheads="1"/>
          </p:cNvSpPr>
          <p:nvPr/>
        </p:nvSpPr>
        <p:spPr bwMode="auto">
          <a:xfrm>
            <a:off x="1752600" y="801688"/>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800" dirty="0">
                <a:solidFill>
                  <a:schemeClr val="bg1"/>
                </a:solidFill>
              </a:rPr>
              <a:t>   Emergency     </a:t>
            </a:r>
          </a:p>
          <a:p>
            <a:r>
              <a:rPr lang="en-US" sz="1800" dirty="0">
                <a:solidFill>
                  <a:schemeClr val="bg1"/>
                </a:solidFill>
              </a:rPr>
              <a:t>   Power Off</a:t>
            </a:r>
          </a:p>
        </p:txBody>
      </p:sp>
      <p:cxnSp>
        <p:nvCxnSpPr>
          <p:cNvPr id="73732" name="Straight Arrow Connector 3"/>
          <p:cNvCxnSpPr>
            <a:cxnSpLocks noChangeShapeType="1"/>
          </p:cNvCxnSpPr>
          <p:nvPr/>
        </p:nvCxnSpPr>
        <p:spPr bwMode="auto">
          <a:xfrm>
            <a:off x="2895600" y="1447800"/>
            <a:ext cx="228600" cy="304800"/>
          </a:xfrm>
          <a:prstGeom prst="straightConnector1">
            <a:avLst/>
          </a:prstGeom>
          <a:noFill/>
          <a:ln w="9525" algn="ctr">
            <a:solidFill>
              <a:schemeClr val="bg1"/>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457200"/>
            <a:ext cx="7772400" cy="457200"/>
          </a:xfrm>
        </p:spPr>
        <p:txBody>
          <a:bodyPr/>
          <a:lstStyle/>
          <a:p>
            <a:pPr eaLnBrk="1" hangingPunct="1"/>
            <a:r>
              <a:rPr lang="en-US" dirty="0" smtClean="0"/>
              <a:t>               </a:t>
            </a:r>
            <a:r>
              <a:rPr lang="en-US" sz="2800" b="1" dirty="0" smtClean="0"/>
              <a:t>Important Information</a:t>
            </a:r>
            <a:endParaRPr lang="en-US" dirty="0" smtClean="0"/>
          </a:p>
        </p:txBody>
      </p:sp>
      <p:sp>
        <p:nvSpPr>
          <p:cNvPr id="74755" name="Rectangle 3"/>
          <p:cNvSpPr>
            <a:spLocks noGrp="1" noChangeArrowheads="1"/>
          </p:cNvSpPr>
          <p:nvPr>
            <p:ph type="body" idx="1"/>
          </p:nvPr>
        </p:nvSpPr>
        <p:spPr>
          <a:xfrm>
            <a:off x="914400" y="1524000"/>
            <a:ext cx="7772400" cy="4114800"/>
          </a:xfrm>
        </p:spPr>
        <p:txBody>
          <a:bodyPr/>
          <a:lstStyle/>
          <a:p>
            <a:pPr eaLnBrk="1" hangingPunct="1">
              <a:lnSpc>
                <a:spcPct val="80000"/>
              </a:lnSpc>
              <a:buClr>
                <a:srgbClr val="FF0000"/>
              </a:buClr>
              <a:buSzPct val="80000"/>
            </a:pPr>
            <a:r>
              <a:rPr lang="en-US" sz="2100" b="1" dirty="0" smtClean="0"/>
              <a:t>BU Laser Safety Officer</a:t>
            </a:r>
            <a:endParaRPr lang="en-US" b="1" dirty="0" smtClean="0"/>
          </a:p>
          <a:p>
            <a:pPr lvl="1" eaLnBrk="1" hangingPunct="1">
              <a:lnSpc>
                <a:spcPct val="80000"/>
              </a:lnSpc>
              <a:buClr>
                <a:srgbClr val="FF0000"/>
              </a:buClr>
              <a:buSzPct val="80000"/>
            </a:pPr>
            <a:r>
              <a:rPr lang="en-US" sz="2000" b="1" dirty="0" smtClean="0"/>
              <a:t>617-638-7052 Medical Campus</a:t>
            </a:r>
          </a:p>
          <a:p>
            <a:pPr lvl="1" eaLnBrk="1" hangingPunct="1">
              <a:lnSpc>
                <a:spcPct val="80000"/>
              </a:lnSpc>
              <a:buClr>
                <a:srgbClr val="FF0000"/>
              </a:buClr>
              <a:buSzPct val="80000"/>
            </a:pPr>
            <a:r>
              <a:rPr lang="en-US" sz="2000" b="1" dirty="0" smtClean="0"/>
              <a:t>617-353-7233 CRC</a:t>
            </a:r>
          </a:p>
          <a:p>
            <a:pPr lvl="1" eaLnBrk="1" hangingPunct="1">
              <a:lnSpc>
                <a:spcPct val="80000"/>
              </a:lnSpc>
              <a:buClr>
                <a:srgbClr val="FF0000"/>
              </a:buClr>
              <a:buSzPct val="80000"/>
            </a:pPr>
            <a:endParaRPr lang="en-US" sz="2000" b="1" dirty="0" smtClean="0"/>
          </a:p>
          <a:p>
            <a:pPr eaLnBrk="1" hangingPunct="1">
              <a:lnSpc>
                <a:spcPct val="80000"/>
              </a:lnSpc>
              <a:buClr>
                <a:srgbClr val="FF0000"/>
              </a:buClr>
              <a:buSzPct val="80000"/>
            </a:pPr>
            <a:r>
              <a:rPr lang="en-US" sz="2100" b="1" dirty="0" smtClean="0"/>
              <a:t>MA DPH Radiation Control Program</a:t>
            </a:r>
          </a:p>
          <a:p>
            <a:pPr lvl="1" eaLnBrk="1" hangingPunct="1">
              <a:lnSpc>
                <a:spcPct val="80000"/>
              </a:lnSpc>
              <a:buClr>
                <a:srgbClr val="FF0000"/>
              </a:buClr>
              <a:buSzPct val="80000"/>
            </a:pPr>
            <a:r>
              <a:rPr lang="en-US" sz="2200" dirty="0" smtClean="0"/>
              <a:t>105 CMR 121.000 Regulations for the Control of   Lasers</a:t>
            </a:r>
          </a:p>
          <a:p>
            <a:pPr lvl="1" eaLnBrk="1" hangingPunct="1">
              <a:lnSpc>
                <a:spcPct val="80000"/>
              </a:lnSpc>
              <a:buClr>
                <a:srgbClr val="FF0000"/>
              </a:buClr>
              <a:buSzPct val="80000"/>
            </a:pPr>
            <a:endParaRPr lang="en-US" sz="2200" dirty="0" smtClean="0"/>
          </a:p>
          <a:p>
            <a:pPr eaLnBrk="1" hangingPunct="1">
              <a:lnSpc>
                <a:spcPct val="80000"/>
              </a:lnSpc>
              <a:buClr>
                <a:srgbClr val="FF0000"/>
              </a:buClr>
              <a:buSzPct val="80000"/>
            </a:pPr>
            <a:r>
              <a:rPr lang="en-US" sz="2100" b="1" dirty="0" smtClean="0"/>
              <a:t>ANSI Z-136 Series (Z136.1 and Z136.5) </a:t>
            </a:r>
          </a:p>
          <a:p>
            <a:pPr eaLnBrk="1" hangingPunct="1">
              <a:lnSpc>
                <a:spcPct val="80000"/>
              </a:lnSpc>
              <a:buClr>
                <a:srgbClr val="FF0000"/>
              </a:buClr>
              <a:buSzPct val="80000"/>
            </a:pPr>
            <a:endParaRPr lang="en-US" sz="2100" b="1" dirty="0" smtClean="0"/>
          </a:p>
          <a:p>
            <a:pPr eaLnBrk="1" hangingPunct="1">
              <a:lnSpc>
                <a:spcPct val="80000"/>
              </a:lnSpc>
              <a:buClr>
                <a:srgbClr val="FF0000"/>
              </a:buClr>
              <a:buSzPct val="80000"/>
            </a:pPr>
            <a:r>
              <a:rPr lang="en-US" sz="2100" b="1" dirty="0" smtClean="0"/>
              <a:t>24 hr. Contact, CONTROL CENTER 617-638-4144 (BUMC)</a:t>
            </a:r>
          </a:p>
          <a:p>
            <a:pPr eaLnBrk="1" hangingPunct="1">
              <a:lnSpc>
                <a:spcPct val="80000"/>
              </a:lnSpc>
              <a:buClr>
                <a:srgbClr val="FF0000"/>
              </a:buClr>
              <a:buSzPct val="80000"/>
            </a:pPr>
            <a:r>
              <a:rPr lang="en-US" sz="2100" b="1" dirty="0" smtClean="0"/>
              <a:t>24 hr. Contact  617-353-SAFE (CRC)</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a:xfrm>
            <a:off x="762000" y="381000"/>
            <a:ext cx="7772400" cy="685800"/>
          </a:xfrm>
        </p:spPr>
        <p:txBody>
          <a:bodyPr/>
          <a:lstStyle/>
          <a:p>
            <a:pPr>
              <a:defRPr/>
            </a:pPr>
            <a:r>
              <a:rPr lang="en-US" altLang="en-US" sz="2800" b="1" dirty="0" smtClean="0">
                <a:effectLst>
                  <a:outerShdw blurRad="38100" dist="38100" dir="2700000" algn="tl">
                    <a:srgbClr val="C0C0C0"/>
                  </a:outerShdw>
                </a:effectLst>
                <a:latin typeface="Times New Roman" pitchFamily="18" charset="0"/>
                <a:cs typeface="Times New Roman" pitchFamily="18" charset="0"/>
              </a:rPr>
              <a:t>	   </a:t>
            </a:r>
            <a:r>
              <a:rPr lang="en-US" altLang="en-US" sz="2800" b="1" dirty="0" smtClean="0">
                <a:effectLst>
                  <a:outerShdw blurRad="38100" dist="38100" dir="2700000" algn="tl">
                    <a:srgbClr val="C0C0C0"/>
                  </a:outerShdw>
                </a:effectLst>
                <a:cs typeface="Times New Roman" pitchFamily="18" charset="0"/>
              </a:rPr>
              <a:t>Educated Laser </a:t>
            </a:r>
            <a:r>
              <a:rPr lang="en-US" altLang="en-US" sz="2800" b="1" dirty="0" smtClean="0">
                <a:effectLst>
                  <a:outerShdw blurRad="38100" dist="38100" dir="2700000" algn="tl">
                    <a:srgbClr val="C0C0C0"/>
                  </a:outerShdw>
                </a:effectLst>
              </a:rPr>
              <a:t>Safe Employees</a:t>
            </a:r>
            <a:endParaRPr lang="en-US" altLang="en-US" sz="2800" b="1" dirty="0" smtClean="0"/>
          </a:p>
        </p:txBody>
      </p:sp>
      <p:sp>
        <p:nvSpPr>
          <p:cNvPr id="190467" name="Rectangle 1027"/>
          <p:cNvSpPr>
            <a:spLocks noGrp="1" noChangeArrowheads="1"/>
          </p:cNvSpPr>
          <p:nvPr>
            <p:ph type="body" idx="1"/>
          </p:nvPr>
        </p:nvSpPr>
        <p:spPr>
          <a:xfrm>
            <a:off x="228600" y="1066800"/>
            <a:ext cx="8534400" cy="4572000"/>
          </a:xfrm>
        </p:spPr>
        <p:txBody>
          <a:bodyPr/>
          <a:lstStyle/>
          <a:p>
            <a:pPr>
              <a:buClr>
                <a:srgbClr val="FF0000"/>
              </a:buClr>
              <a:buSzPct val="80000"/>
              <a:defRPr/>
            </a:pPr>
            <a:r>
              <a:rPr lang="en-US" altLang="en-US" dirty="0" smtClean="0">
                <a:solidFill>
                  <a:srgbClr val="000000"/>
                </a:solidFill>
              </a:rPr>
              <a:t>Provide adequate laser awareness for others</a:t>
            </a:r>
          </a:p>
          <a:p>
            <a:pPr>
              <a:buClr>
                <a:srgbClr val="FF0000"/>
              </a:buClr>
              <a:buSzPct val="80000"/>
              <a:defRPr/>
            </a:pPr>
            <a:endParaRPr lang="en-US" altLang="en-US" dirty="0" smtClean="0">
              <a:solidFill>
                <a:srgbClr val="000000"/>
              </a:solidFill>
            </a:endParaRPr>
          </a:p>
          <a:p>
            <a:pPr>
              <a:buClr>
                <a:srgbClr val="FF0000"/>
              </a:buClr>
              <a:buSzPct val="80000"/>
              <a:defRPr/>
            </a:pPr>
            <a:r>
              <a:rPr lang="en-US" altLang="en-US" dirty="0" smtClean="0">
                <a:solidFill>
                  <a:srgbClr val="000000"/>
                </a:solidFill>
              </a:rPr>
              <a:t>Committed to BU policies and regulatory                                                                                                                                                                                                                      compliance</a:t>
            </a:r>
          </a:p>
          <a:p>
            <a:pPr marL="0" indent="0">
              <a:buClr>
                <a:srgbClr val="FF0000"/>
              </a:buClr>
              <a:buSzPct val="80000"/>
              <a:buFont typeface="Wingdings" pitchFamily="2" charset="2"/>
              <a:buNone/>
              <a:defRPr/>
            </a:pPr>
            <a:endParaRPr lang="en-US" altLang="en-US" dirty="0" smtClean="0">
              <a:solidFill>
                <a:srgbClr val="000000"/>
              </a:solidFill>
            </a:endParaRPr>
          </a:p>
          <a:p>
            <a:pPr>
              <a:buClr>
                <a:srgbClr val="FF0000"/>
              </a:buClr>
              <a:buSzPct val="80000"/>
              <a:defRPr/>
            </a:pPr>
            <a:r>
              <a:rPr lang="en-US" altLang="en-US" dirty="0" smtClean="0">
                <a:solidFill>
                  <a:srgbClr val="000000"/>
                </a:solidFill>
              </a:rPr>
              <a:t>Practice safe methods &amp; procedures to eliminate                                                                                                                                                                                                                Maximum Permissible Exposure (MPE) to the eye or skin</a:t>
            </a:r>
          </a:p>
          <a:p>
            <a:pPr marL="0" indent="0">
              <a:buClr>
                <a:srgbClr val="FF0000"/>
              </a:buClr>
              <a:buSzPct val="80000"/>
              <a:buFont typeface="Wingdings" pitchFamily="2" charset="2"/>
              <a:buNone/>
              <a:defRPr/>
            </a:pPr>
            <a:endParaRPr lang="en-US" altLang="en-US" dirty="0" smtClean="0">
              <a:solidFill>
                <a:srgbClr val="000000"/>
              </a:solidFill>
            </a:endParaRPr>
          </a:p>
        </p:txBody>
      </p:sp>
      <p:graphicFrame>
        <p:nvGraphicFramePr>
          <p:cNvPr id="8196" name="Object 1028"/>
          <p:cNvGraphicFramePr>
            <a:graphicFrameLocks noChangeAspect="1"/>
          </p:cNvGraphicFramePr>
          <p:nvPr/>
        </p:nvGraphicFramePr>
        <p:xfrm>
          <a:off x="7924800" y="4038600"/>
          <a:ext cx="882650" cy="2133600"/>
        </p:xfrm>
        <a:graphic>
          <a:graphicData uri="http://schemas.openxmlformats.org/presentationml/2006/ole">
            <mc:AlternateContent xmlns:mc="http://schemas.openxmlformats.org/markup-compatibility/2006">
              <mc:Choice xmlns:v="urn:schemas-microsoft-com:vml" Requires="v">
                <p:oleObj spid="_x0000_s8297" name="Clip" r:id="rId4" imgW="1308100" imgH="3949700" progId="MS_ClipArt_Gallery.2">
                  <p:embed/>
                </p:oleObj>
              </mc:Choice>
              <mc:Fallback>
                <p:oleObj name="Clip" r:id="rId4" imgW="1308100" imgH="3949700"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038600"/>
                        <a:ext cx="88265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TextBox 3"/>
          <p:cNvSpPr txBox="1">
            <a:spLocks noChangeArrowheads="1"/>
          </p:cNvSpPr>
          <p:nvPr/>
        </p:nvSpPr>
        <p:spPr bwMode="auto">
          <a:xfrm>
            <a:off x="152400" y="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      Responsibilities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left)">
                                      <p:cBhvr>
                                        <p:cTn id="7" dur="500"/>
                                        <p:tgtEl>
                                          <p:spTgt spid="190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7">
                                            <p:txEl>
                                              <p:pRg st="2" end="2"/>
                                            </p:txEl>
                                          </p:spTgt>
                                        </p:tgtEl>
                                        <p:attrNameLst>
                                          <p:attrName>style.visibility</p:attrName>
                                        </p:attrNameLst>
                                      </p:cBhvr>
                                      <p:to>
                                        <p:strVal val="visible"/>
                                      </p:to>
                                    </p:set>
                                    <p:animEffect transition="in" filter="wipe(left)">
                                      <p:cBhvr>
                                        <p:cTn id="12" dur="500"/>
                                        <p:tgtEl>
                                          <p:spTgt spid="190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467">
                                            <p:txEl>
                                              <p:pRg st="4" end="4"/>
                                            </p:txEl>
                                          </p:spTgt>
                                        </p:tgtEl>
                                        <p:attrNameLst>
                                          <p:attrName>style.visibility</p:attrName>
                                        </p:attrNameLst>
                                      </p:cBhvr>
                                      <p:to>
                                        <p:strVal val="visible"/>
                                      </p:to>
                                    </p:set>
                                    <p:animEffect transition="in" filter="wipe(left)">
                                      <p:cBhvr>
                                        <p:cTn id="17" dur="500"/>
                                        <p:tgtEl>
                                          <p:spTgt spid="190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24800" cy="533400"/>
          </a:xfrm>
        </p:spPr>
        <p:txBody>
          <a:bodyPr/>
          <a:lstStyle/>
          <a:p>
            <a:r>
              <a:rPr lang="en-US" dirty="0" smtClean="0"/>
              <a:t>			  </a:t>
            </a:r>
            <a:r>
              <a:rPr lang="en-US" sz="2400" dirty="0" smtClean="0"/>
              <a:t>Summary</a:t>
            </a:r>
            <a:endParaRPr lang="en-US" sz="2400" dirty="0"/>
          </a:p>
        </p:txBody>
      </p:sp>
      <p:sp>
        <p:nvSpPr>
          <p:cNvPr id="3" name="Content Placeholder 2"/>
          <p:cNvSpPr>
            <a:spLocks noGrp="1"/>
          </p:cNvSpPr>
          <p:nvPr>
            <p:ph idx="1"/>
          </p:nvPr>
        </p:nvSpPr>
        <p:spPr>
          <a:xfrm>
            <a:off x="381000" y="1219200"/>
            <a:ext cx="8458200" cy="4572000"/>
          </a:xfrm>
        </p:spPr>
        <p:txBody>
          <a:bodyPr/>
          <a:lstStyle/>
          <a:p>
            <a:pPr>
              <a:buClr>
                <a:srgbClr val="C00000"/>
              </a:buClr>
              <a:buSzPct val="65000"/>
            </a:pPr>
            <a:r>
              <a:rPr lang="en-US" dirty="0" smtClean="0"/>
              <a:t>All Class 3B and 4 laser systems must be registered with the LSO</a:t>
            </a:r>
          </a:p>
          <a:p>
            <a:pPr>
              <a:buClr>
                <a:srgbClr val="C00000"/>
              </a:buClr>
              <a:buSzPct val="65000"/>
            </a:pPr>
            <a:r>
              <a:rPr lang="en-US" dirty="0" smtClean="0"/>
              <a:t>All Class 3B and 4 laser systems users must have SOP’s, alignment procedures, user registration, user certifications,</a:t>
            </a:r>
          </a:p>
          <a:p>
            <a:pPr marL="0" indent="0">
              <a:buClr>
                <a:srgbClr val="C00000"/>
              </a:buClr>
              <a:buSzPct val="65000"/>
              <a:buNone/>
            </a:pPr>
            <a:r>
              <a:rPr lang="en-US" dirty="0"/>
              <a:t> </a:t>
            </a:r>
            <a:r>
              <a:rPr lang="en-US" dirty="0" smtClean="0"/>
              <a:t>   eye-ware and safety devices.</a:t>
            </a:r>
          </a:p>
          <a:p>
            <a:pPr>
              <a:buClr>
                <a:srgbClr val="C00000"/>
              </a:buClr>
              <a:buSzPct val="65000"/>
            </a:pPr>
            <a:r>
              <a:rPr lang="en-US" dirty="0"/>
              <a:t>See our web </a:t>
            </a:r>
            <a:r>
              <a:rPr lang="en-US" dirty="0" smtClean="0"/>
              <a:t>site for all forms at:  </a:t>
            </a:r>
          </a:p>
          <a:p>
            <a:pPr marL="0" indent="0">
              <a:buClr>
                <a:srgbClr val="C00000"/>
              </a:buClr>
              <a:buSzPct val="65000"/>
              <a:buNone/>
            </a:pPr>
            <a:endParaRPr lang="en-US" sz="1600" dirty="0">
              <a:hlinkClick r:id="rId2"/>
            </a:endParaRPr>
          </a:p>
          <a:p>
            <a:pPr marL="0" indent="0">
              <a:buClr>
                <a:srgbClr val="C00000"/>
              </a:buClr>
              <a:buSzPct val="65000"/>
              <a:buNone/>
            </a:pPr>
            <a:r>
              <a:rPr lang="en-US" sz="1600" dirty="0" smtClean="0">
                <a:hlinkClick r:id="rId2"/>
              </a:rPr>
              <a:t> http</a:t>
            </a:r>
            <a:r>
              <a:rPr lang="en-US" sz="1600" dirty="0">
                <a:hlinkClick r:id="rId2"/>
              </a:rPr>
              <a:t>://www.bu.edu/ehs/plans/management-plans/laser-safety</a:t>
            </a:r>
            <a:r>
              <a:rPr lang="en-US" sz="1600" dirty="0" smtClean="0">
                <a:hlinkClick r:id="rId2"/>
              </a:rPr>
              <a:t>/</a:t>
            </a:r>
            <a:endParaRPr lang="en-US" sz="1600" dirty="0" smtClean="0"/>
          </a:p>
          <a:p>
            <a:pPr marL="0" indent="0">
              <a:buClr>
                <a:srgbClr val="C00000"/>
              </a:buClr>
              <a:buSzPct val="65000"/>
              <a:buNone/>
            </a:pPr>
            <a:endParaRPr lang="en-US" dirty="0" smtClean="0"/>
          </a:p>
          <a:p>
            <a:pPr>
              <a:buClr>
                <a:srgbClr val="C00000"/>
              </a:buClr>
              <a:buSzPct val="65000"/>
            </a:pPr>
            <a:r>
              <a:rPr lang="en-US" dirty="0" smtClean="0"/>
              <a:t>Notify the LSO of all new laser purchases, intended disposal, or transfers of laser systems.</a:t>
            </a:r>
          </a:p>
          <a:p>
            <a:pPr marL="0" indent="0">
              <a:buClr>
                <a:srgbClr val="C00000"/>
              </a:buClr>
              <a:buSzPct val="65000"/>
              <a:buNone/>
            </a:pPr>
            <a:endParaRPr lang="en-US" dirty="0"/>
          </a:p>
        </p:txBody>
      </p:sp>
    </p:spTree>
    <p:extLst>
      <p:ext uri="{BB962C8B-B14F-4D97-AF65-F5344CB8AC3E}">
        <p14:creationId xmlns:p14="http://schemas.microsoft.com/office/powerpoint/2010/main" val="255405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533400" y="609600"/>
            <a:ext cx="8229600" cy="5410200"/>
          </a:xfrm>
        </p:spPr>
        <p:txBody>
          <a:bodyPr/>
          <a:lstStyle/>
          <a:p>
            <a:pPr marL="0" indent="0">
              <a:buFont typeface="Wingdings" pitchFamily="2" charset="2"/>
              <a:buNone/>
            </a:pPr>
            <a:r>
              <a:rPr lang="en-US" sz="2000" dirty="0"/>
              <a:t>	</a:t>
            </a:r>
            <a:r>
              <a:rPr lang="en-US" sz="2000" dirty="0" smtClean="0"/>
              <a:t>		         </a:t>
            </a:r>
            <a:r>
              <a:rPr lang="en-US" sz="3200" b="1" dirty="0" smtClean="0"/>
              <a:t>QUIZ</a:t>
            </a:r>
          </a:p>
          <a:p>
            <a:pPr marL="0" indent="0">
              <a:buFont typeface="Wingdings" pitchFamily="2" charset="2"/>
              <a:buNone/>
            </a:pPr>
            <a:endParaRPr lang="en-US" b="1" dirty="0"/>
          </a:p>
          <a:p>
            <a:pPr marL="0" indent="0">
              <a:buFont typeface="Wingdings" pitchFamily="2" charset="2"/>
              <a:buNone/>
            </a:pPr>
            <a:r>
              <a:rPr lang="en-US" b="1" dirty="0" smtClean="0"/>
              <a:t>   This training presentation meets ANSI standards.</a:t>
            </a:r>
          </a:p>
          <a:p>
            <a:pPr marL="0" indent="0">
              <a:buFont typeface="Wingdings" pitchFamily="2" charset="2"/>
              <a:buNone/>
            </a:pPr>
            <a:endParaRPr lang="en-US" b="1" dirty="0"/>
          </a:p>
          <a:p>
            <a:pPr marL="0" indent="0">
              <a:buFont typeface="Wingdings" pitchFamily="2" charset="2"/>
              <a:buNone/>
            </a:pPr>
            <a:r>
              <a:rPr lang="en-US" b="1" dirty="0" smtClean="0"/>
              <a:t>Additional laser training is provided by your permit holder on specific laser systems.</a:t>
            </a:r>
          </a:p>
          <a:p>
            <a:pPr marL="0" indent="0">
              <a:buFont typeface="Wingdings" pitchFamily="2" charset="2"/>
              <a:buNone/>
            </a:pPr>
            <a:endParaRPr lang="en-US" b="1" dirty="0" smtClean="0"/>
          </a:p>
          <a:p>
            <a:pPr marL="0" indent="0">
              <a:buFont typeface="Wingdings" pitchFamily="2" charset="2"/>
              <a:buNone/>
            </a:pPr>
            <a:r>
              <a:rPr lang="en-US" b="1" dirty="0" smtClean="0"/>
              <a:t>If you have any questions, contact the Laser Safety Officer at 617-638-7052.</a:t>
            </a:r>
          </a:p>
          <a:p>
            <a:pPr marL="0" indent="0">
              <a:buFont typeface="Wingdings" pitchFamily="2" charset="2"/>
              <a:buNone/>
            </a:pPr>
            <a:endParaRPr lang="en-US" b="1" dirty="0"/>
          </a:p>
          <a:p>
            <a:pPr marL="0" indent="0">
              <a:buFont typeface="Wingdings" pitchFamily="2" charset="2"/>
              <a:buNone/>
            </a:pPr>
            <a:r>
              <a:rPr lang="en-US" b="1" dirty="0" smtClean="0"/>
              <a:t>           A passing grade of 70 percent is required.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823200" cy="685800"/>
          </a:xfrm>
          <a:noFill/>
        </p:spPr>
        <p:txBody>
          <a:bodyPr lIns="92075" tIns="46038" rIns="92075" bIns="46038"/>
          <a:lstStyle/>
          <a:p>
            <a:r>
              <a:rPr lang="en-US" sz="2800" b="1" dirty="0" smtClean="0"/>
              <a:t>                      Contacting Laser Safety</a:t>
            </a:r>
            <a:endParaRPr lang="en-US" sz="2800" dirty="0" smtClean="0"/>
          </a:p>
        </p:txBody>
      </p:sp>
      <p:sp>
        <p:nvSpPr>
          <p:cNvPr id="7171" name="Rectangle 3"/>
          <p:cNvSpPr>
            <a:spLocks noGrp="1" noChangeArrowheads="1"/>
          </p:cNvSpPr>
          <p:nvPr>
            <p:ph type="body" idx="1"/>
          </p:nvPr>
        </p:nvSpPr>
        <p:spPr>
          <a:xfrm>
            <a:off x="685800" y="1219200"/>
            <a:ext cx="8153400" cy="4876800"/>
          </a:xfrm>
        </p:spPr>
        <p:txBody>
          <a:bodyPr lIns="92075" tIns="46038" rIns="92075" bIns="46038"/>
          <a:lstStyle/>
          <a:p>
            <a:pPr>
              <a:buClr>
                <a:srgbClr val="CC3300"/>
              </a:buClr>
              <a:buSzPct val="70000"/>
              <a:buFont typeface="Wingdings" pitchFamily="2" charset="2"/>
              <a:buNone/>
              <a:defRPr/>
            </a:pPr>
            <a:r>
              <a:rPr lang="en-US" dirty="0" smtClean="0"/>
              <a:t>    </a:t>
            </a:r>
            <a:r>
              <a:rPr lang="en-US" sz="2000" b="1" dirty="0" smtClean="0"/>
              <a:t>BUMC</a:t>
            </a:r>
          </a:p>
          <a:p>
            <a:pPr>
              <a:buClr>
                <a:srgbClr val="CC3300"/>
              </a:buClr>
              <a:buSzPct val="70000"/>
              <a:defRPr/>
            </a:pPr>
            <a:r>
              <a:rPr lang="en-US" sz="2000" dirty="0" smtClean="0"/>
              <a:t>Week Day</a:t>
            </a:r>
            <a:r>
              <a:rPr lang="en-US" sz="2000" b="1" dirty="0" smtClean="0"/>
              <a:t> </a:t>
            </a:r>
            <a:r>
              <a:rPr lang="en-US" sz="2000" dirty="0" smtClean="0"/>
              <a:t>Phone: 617-638-7052</a:t>
            </a:r>
          </a:p>
          <a:p>
            <a:pPr>
              <a:buClr>
                <a:srgbClr val="CC3300"/>
              </a:buClr>
              <a:buSzPct val="70000"/>
              <a:defRPr/>
            </a:pPr>
            <a:r>
              <a:rPr lang="en-US" sz="2000" dirty="0" smtClean="0"/>
              <a:t>Emergency Pager # 0180 OFF Hours Emergency or Page-Control 617-638-4144 for additional assistance</a:t>
            </a:r>
          </a:p>
          <a:p>
            <a:pPr marL="0" indent="0">
              <a:buClr>
                <a:srgbClr val="CC3300"/>
              </a:buClr>
              <a:buSzPct val="70000"/>
              <a:buNone/>
              <a:defRPr/>
            </a:pPr>
            <a:endParaRPr lang="en-US" sz="2000" dirty="0" smtClean="0"/>
          </a:p>
          <a:p>
            <a:pPr marL="0" indent="0">
              <a:buClr>
                <a:srgbClr val="CC3300"/>
              </a:buClr>
              <a:buSzPct val="70000"/>
              <a:buNone/>
              <a:defRPr/>
            </a:pPr>
            <a:r>
              <a:rPr lang="en-US" sz="2000" dirty="0" smtClean="0">
                <a:solidFill>
                  <a:srgbClr val="FF0000"/>
                </a:solidFill>
              </a:rPr>
              <a:t>    </a:t>
            </a:r>
            <a:r>
              <a:rPr lang="en-US" sz="2000" b="1" dirty="0" smtClean="0"/>
              <a:t>Charles River Campus (CRC)</a:t>
            </a:r>
          </a:p>
          <a:p>
            <a:pPr>
              <a:buClr>
                <a:srgbClr val="CC3300"/>
              </a:buClr>
              <a:buSzPct val="70000"/>
              <a:defRPr/>
            </a:pPr>
            <a:r>
              <a:rPr lang="en-US" sz="2000" dirty="0" smtClean="0"/>
              <a:t>617-353-7233 or call Public Safety @ 617-353-2110</a:t>
            </a:r>
            <a:r>
              <a:rPr lang="en-US" sz="2000" dirty="0"/>
              <a:t>; </a:t>
            </a:r>
            <a:br>
              <a:rPr lang="en-US" sz="2000" dirty="0"/>
            </a:br>
            <a:r>
              <a:rPr lang="en-US" sz="2000" dirty="0"/>
              <a:t>617-353-2121 (emergencies only)</a:t>
            </a:r>
            <a:endParaRPr lang="en-US" sz="2000" dirty="0" smtClean="0"/>
          </a:p>
          <a:p>
            <a:pPr>
              <a:buClr>
                <a:srgbClr val="CC3300"/>
              </a:buClr>
              <a:buSzPct val="70000"/>
              <a:defRPr/>
            </a:pPr>
            <a:endParaRPr lang="en-US" sz="2000" dirty="0" smtClean="0"/>
          </a:p>
          <a:p>
            <a:pPr marL="0" indent="0">
              <a:buClr>
                <a:srgbClr val="CC3300"/>
              </a:buClr>
              <a:buSzPct val="70000"/>
              <a:buFont typeface="Wingdings" pitchFamily="2" charset="2"/>
              <a:buNone/>
              <a:defRPr/>
            </a:pPr>
            <a:r>
              <a:rPr lang="en-US" sz="2000" dirty="0" smtClean="0"/>
              <a:t>                </a:t>
            </a:r>
            <a:r>
              <a:rPr lang="en-US" sz="2000" b="1" dirty="0" smtClean="0"/>
              <a:t>24-hrs.</a:t>
            </a:r>
            <a:r>
              <a:rPr lang="en-US" sz="2000" dirty="0" smtClean="0"/>
              <a:t> a day there is a staff on call</a:t>
            </a:r>
            <a:r>
              <a:rPr lang="en-US" sz="2000" b="1" dirty="0" smtClean="0"/>
              <a:t> </a:t>
            </a:r>
            <a:r>
              <a:rPr lang="en-US" sz="2000" dirty="0" smtClean="0"/>
              <a:t>and emergency             		  assistance is available</a:t>
            </a:r>
          </a:p>
          <a:p>
            <a:pPr>
              <a:buClr>
                <a:srgbClr val="CC3300"/>
              </a:buClr>
              <a:buSzPct val="70000"/>
              <a:buFont typeface="Monotype Sorts"/>
              <a:buChar char=" "/>
              <a:defRPr/>
            </a:pPr>
            <a:endParaRPr lang="en-US" b="1" dirty="0" smtClean="0"/>
          </a:p>
          <a:p>
            <a:pPr>
              <a:buFont typeface="Monotype Sorts"/>
              <a:buNone/>
              <a:defRPr/>
            </a:pPr>
            <a:r>
              <a:rPr lang="en-US" sz="2000" b="1" dirty="0" smtClean="0"/>
              <a:t>         </a:t>
            </a:r>
          </a:p>
        </p:txBody>
      </p:sp>
      <p:graphicFrame>
        <p:nvGraphicFramePr>
          <p:cNvPr id="9220" name="Object 4"/>
          <p:cNvGraphicFramePr>
            <a:graphicFrameLocks/>
          </p:cNvGraphicFramePr>
          <p:nvPr>
            <p:extLst>
              <p:ext uri="{D42A27DB-BD31-4B8C-83A1-F6EECF244321}">
                <p14:modId xmlns:p14="http://schemas.microsoft.com/office/powerpoint/2010/main" val="4049957060"/>
              </p:ext>
            </p:extLst>
          </p:nvPr>
        </p:nvGraphicFramePr>
        <p:xfrm>
          <a:off x="695325" y="457200"/>
          <a:ext cx="1143000" cy="762000"/>
        </p:xfrm>
        <a:graphic>
          <a:graphicData uri="http://schemas.openxmlformats.org/presentationml/2006/ole">
            <mc:AlternateContent xmlns:mc="http://schemas.openxmlformats.org/markup-compatibility/2006">
              <mc:Choice xmlns:v="urn:schemas-microsoft-com:vml" Requires="v">
                <p:oleObj spid="_x0000_s9322" name="Clip" r:id="rId4" imgW="7562560" imgH="7418035" progId="MS_ClipArt_Gallery.2">
                  <p:embed/>
                </p:oleObj>
              </mc:Choice>
              <mc:Fallback>
                <p:oleObj name="Clip" r:id="rId4" imgW="7562560" imgH="7418035"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4572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1" name="Text Box 5"/>
          <p:cNvSpPr txBox="1">
            <a:spLocks noChangeArrowheads="1"/>
          </p:cNvSpPr>
          <p:nvPr/>
        </p:nvSpPr>
        <p:spPr bwMode="auto">
          <a:xfrm>
            <a:off x="7696200" y="6324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pPr eaLnBrk="1" hangingPunct="1"/>
            <a:r>
              <a:rPr lang="en-US" sz="2000" dirty="0">
                <a:solidFill>
                  <a:srgbClr val="000000"/>
                </a:solidFill>
                <a:latin typeface="Times New Roman" pitchFamily="18" charset="0"/>
                <a:cs typeface="Arial" pitchFamily="34" charset="0"/>
              </a:rPr>
              <a:t>           </a:t>
            </a:r>
            <a:endParaRPr lang="en-US" dirty="0">
              <a:latin typeface="Times New Roman" pitchFamily="18" charset="0"/>
              <a:cs typeface="Arial" pitchFamily="34" charset="0"/>
            </a:endParaRPr>
          </a:p>
        </p:txBody>
      </p:sp>
      <p:sp>
        <p:nvSpPr>
          <p:cNvPr id="9222" name="TextBox 3"/>
          <p:cNvSpPr txBox="1">
            <a:spLocks noChangeArrowheads="1"/>
          </p:cNvSpPr>
          <p:nvPr/>
        </p:nvSpPr>
        <p:spPr bwMode="auto">
          <a:xfrm>
            <a:off x="152400" y="0"/>
            <a:ext cx="335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200" dirty="0">
                <a:solidFill>
                  <a:schemeClr val="bg1"/>
                </a:solidFill>
              </a:rPr>
              <a:t>      Contacts     </a:t>
            </a:r>
          </a:p>
        </p:txBody>
      </p:sp>
    </p:spTree>
  </p:cSld>
  <p:clrMapOvr>
    <a:masterClrMapping/>
  </p:clrMapOvr>
  <p:transition xmlns:p14="http://schemas.microsoft.com/office/powerpoint/2010/main" advTm="8740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 calcmode="lin" valueType="num">
                                      <p:cBhvr additive="base">
                                        <p:cTn id="3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anim calcmode="lin" valueType="num">
                                      <p:cBhvr additive="base">
                                        <p:cTn id="43"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7813"/>
            <a:ext cx="8229600" cy="484187"/>
          </a:xfrm>
        </p:spPr>
        <p:txBody>
          <a:bodyPr/>
          <a:lstStyle/>
          <a:p>
            <a:r>
              <a:rPr lang="en-US" sz="2400" dirty="0" smtClean="0"/>
              <a:t>			</a:t>
            </a:r>
            <a:r>
              <a:rPr lang="en-US" sz="2800" b="1" dirty="0" smtClean="0"/>
              <a:t>Laser History</a:t>
            </a:r>
          </a:p>
        </p:txBody>
      </p:sp>
      <p:sp>
        <p:nvSpPr>
          <p:cNvPr id="3" name="Content Placeholder 2"/>
          <p:cNvSpPr>
            <a:spLocks noGrp="1"/>
          </p:cNvSpPr>
          <p:nvPr>
            <p:ph idx="1"/>
          </p:nvPr>
        </p:nvSpPr>
        <p:spPr>
          <a:xfrm>
            <a:off x="457200" y="838200"/>
            <a:ext cx="8229600" cy="5486400"/>
          </a:xfrm>
        </p:spPr>
        <p:txBody>
          <a:bodyPr/>
          <a:lstStyle/>
          <a:p>
            <a:pPr marL="0" indent="0">
              <a:buFont typeface="Wingdings" pitchFamily="2" charset="2"/>
              <a:buNone/>
              <a:defRPr/>
            </a:pPr>
            <a:endParaRPr lang="en-US" dirty="0"/>
          </a:p>
          <a:p>
            <a:pPr>
              <a:buClr>
                <a:srgbClr val="FF0000"/>
              </a:buClr>
              <a:buSzPct val="80000"/>
              <a:defRPr/>
            </a:pPr>
            <a:r>
              <a:rPr lang="en-US" sz="2000" dirty="0" smtClean="0"/>
              <a:t>Stimulated </a:t>
            </a:r>
            <a:r>
              <a:rPr lang="en-US" sz="2000" dirty="0"/>
              <a:t>emission, the basis of a laser beam, was first proposed in 1917, by </a:t>
            </a:r>
            <a:r>
              <a:rPr lang="en-US" sz="2000" i="1" dirty="0"/>
              <a:t>Albert Einstein</a:t>
            </a:r>
            <a:r>
              <a:rPr lang="en-US" sz="2000" dirty="0"/>
              <a:t>. </a:t>
            </a:r>
            <a:endParaRPr lang="en-US" sz="2000" dirty="0" smtClean="0"/>
          </a:p>
          <a:p>
            <a:pPr>
              <a:buClr>
                <a:srgbClr val="FF0000"/>
              </a:buClr>
              <a:buSzPct val="80000"/>
              <a:defRPr/>
            </a:pPr>
            <a:r>
              <a:rPr lang="en-US" sz="2000" dirty="0" smtClean="0"/>
              <a:t>In </a:t>
            </a:r>
            <a:r>
              <a:rPr lang="en-US" sz="2000" dirty="0"/>
              <a:t>1954, American physicist </a:t>
            </a:r>
            <a:r>
              <a:rPr lang="en-US" sz="2000" i="1" dirty="0"/>
              <a:t>Charles Townes </a:t>
            </a:r>
            <a:r>
              <a:rPr lang="en-US" sz="2000" dirty="0"/>
              <a:t>created a device </a:t>
            </a:r>
            <a:r>
              <a:rPr lang="en-US" sz="2000" dirty="0" smtClean="0"/>
              <a:t>that amplified </a:t>
            </a:r>
            <a:r>
              <a:rPr lang="en-US" sz="2000" dirty="0"/>
              <a:t>microwaves, the device was called a </a:t>
            </a:r>
            <a:r>
              <a:rPr lang="en-US" sz="2000" dirty="0" smtClean="0"/>
              <a:t>MASER.</a:t>
            </a:r>
          </a:p>
          <a:p>
            <a:pPr>
              <a:buClr>
                <a:srgbClr val="FF0000"/>
              </a:buClr>
              <a:buSzPct val="80000"/>
              <a:defRPr/>
            </a:pPr>
            <a:r>
              <a:rPr lang="en-US" sz="2000" dirty="0" smtClean="0"/>
              <a:t>In </a:t>
            </a:r>
            <a:r>
              <a:rPr lang="en-US" sz="2000" dirty="0"/>
              <a:t>1960 American physicist </a:t>
            </a:r>
            <a:r>
              <a:rPr lang="en-US" sz="2000" i="1" dirty="0"/>
              <a:t>Theodore Maiman </a:t>
            </a:r>
            <a:r>
              <a:rPr lang="en-US" sz="2000" dirty="0"/>
              <a:t>built the first working laser with a ruby rod as the active medium, with a spiral lamp as the power </a:t>
            </a:r>
            <a:r>
              <a:rPr lang="en-US" sz="2000" dirty="0" smtClean="0"/>
              <a:t>source</a:t>
            </a:r>
          </a:p>
          <a:p>
            <a:pPr>
              <a:buClr>
                <a:srgbClr val="FF0000"/>
              </a:buClr>
              <a:buSzPct val="80000"/>
              <a:defRPr/>
            </a:pPr>
            <a:r>
              <a:rPr lang="en-US" sz="2000" dirty="0" smtClean="0"/>
              <a:t>American </a:t>
            </a:r>
            <a:r>
              <a:rPr lang="en-US" sz="2000" dirty="0"/>
              <a:t>physicist </a:t>
            </a:r>
            <a:r>
              <a:rPr lang="en-US" sz="2000" i="1" dirty="0"/>
              <a:t>Ali Javan </a:t>
            </a:r>
            <a:r>
              <a:rPr lang="en-US" sz="2000" dirty="0"/>
              <a:t>built a helium-neon laser a year later </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38600"/>
            <a:ext cx="26670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Box 1"/>
          <p:cNvSpPr txBox="1">
            <a:spLocks noChangeArrowheads="1"/>
          </p:cNvSpPr>
          <p:nvPr/>
        </p:nvSpPr>
        <p:spPr bwMode="auto">
          <a:xfrm>
            <a:off x="609600" y="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Osaka" pitchFamily="-64" charset="-128"/>
              </a:defRPr>
            </a:lvl1pPr>
            <a:lvl2pPr marL="742950" indent="-285750">
              <a:defRPr sz="2400">
                <a:solidFill>
                  <a:schemeClr val="tx1"/>
                </a:solidFill>
                <a:latin typeface="Times" charset="0"/>
                <a:ea typeface="Osaka" pitchFamily="-64" charset="-128"/>
              </a:defRPr>
            </a:lvl2pPr>
            <a:lvl3pPr marL="1143000" indent="-228600">
              <a:defRPr sz="2400">
                <a:solidFill>
                  <a:schemeClr val="tx1"/>
                </a:solidFill>
                <a:latin typeface="Times" charset="0"/>
                <a:ea typeface="Osaka" pitchFamily="-64" charset="-128"/>
              </a:defRPr>
            </a:lvl3pPr>
            <a:lvl4pPr marL="1600200" indent="-228600">
              <a:defRPr sz="2400">
                <a:solidFill>
                  <a:schemeClr val="tx1"/>
                </a:solidFill>
                <a:latin typeface="Times" charset="0"/>
                <a:ea typeface="Osaka" pitchFamily="-64" charset="-128"/>
              </a:defRPr>
            </a:lvl4pPr>
            <a:lvl5pPr marL="2057400" indent="-228600">
              <a:defRPr sz="2400">
                <a:solidFill>
                  <a:schemeClr val="tx1"/>
                </a:solidFill>
                <a:latin typeface="Times" charset="0"/>
                <a:ea typeface="Osaka" pitchFamily="-64" charset="-128"/>
              </a:defRPr>
            </a:lvl5pPr>
            <a:lvl6pPr marL="2514600" indent="-228600" eaLnBrk="0" fontAlgn="base" hangingPunct="0">
              <a:spcBef>
                <a:spcPct val="0"/>
              </a:spcBef>
              <a:spcAft>
                <a:spcPct val="0"/>
              </a:spcAft>
              <a:defRPr sz="2400">
                <a:solidFill>
                  <a:schemeClr val="tx1"/>
                </a:solidFill>
                <a:latin typeface="Times" charset="0"/>
                <a:ea typeface="Osaka" pitchFamily="-64" charset="-128"/>
              </a:defRPr>
            </a:lvl6pPr>
            <a:lvl7pPr marL="2971800" indent="-228600" eaLnBrk="0" fontAlgn="base" hangingPunct="0">
              <a:spcBef>
                <a:spcPct val="0"/>
              </a:spcBef>
              <a:spcAft>
                <a:spcPct val="0"/>
              </a:spcAft>
              <a:defRPr sz="2400">
                <a:solidFill>
                  <a:schemeClr val="tx1"/>
                </a:solidFill>
                <a:latin typeface="Times" charset="0"/>
                <a:ea typeface="Osaka" pitchFamily="-64" charset="-128"/>
              </a:defRPr>
            </a:lvl7pPr>
            <a:lvl8pPr marL="3429000" indent="-228600" eaLnBrk="0" fontAlgn="base" hangingPunct="0">
              <a:spcBef>
                <a:spcPct val="0"/>
              </a:spcBef>
              <a:spcAft>
                <a:spcPct val="0"/>
              </a:spcAft>
              <a:defRPr sz="2400">
                <a:solidFill>
                  <a:schemeClr val="tx1"/>
                </a:solidFill>
                <a:latin typeface="Times" charset="0"/>
                <a:ea typeface="Osaka" pitchFamily="-64" charset="-128"/>
              </a:defRPr>
            </a:lvl8pPr>
            <a:lvl9pPr marL="3886200" indent="-228600" eaLnBrk="0" fontAlgn="base" hangingPunct="0">
              <a:spcBef>
                <a:spcPct val="0"/>
              </a:spcBef>
              <a:spcAft>
                <a:spcPct val="0"/>
              </a:spcAft>
              <a:defRPr sz="2400">
                <a:solidFill>
                  <a:schemeClr val="tx1"/>
                </a:solidFill>
                <a:latin typeface="Times" charset="0"/>
                <a:ea typeface="Osaka" pitchFamily="-64" charset="-128"/>
              </a:defRPr>
            </a:lvl9pPr>
          </a:lstStyle>
          <a:p>
            <a:r>
              <a:rPr lang="en-US" sz="1400" dirty="0">
                <a:solidFill>
                  <a:schemeClr val="bg1"/>
                </a:solidFill>
              </a:rPr>
              <a:t>Laser History</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pitchFamily="-64" charset="-128"/>
            <a:cs typeface="Osak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Osaka" pitchFamily="-64" charset="-128"/>
            <a:cs typeface="Osaka"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4511</TotalTime>
  <Words>3351</Words>
  <Application>Microsoft Macintosh PowerPoint</Application>
  <PresentationFormat>On-screen Show (4:3)</PresentationFormat>
  <Paragraphs>615</Paragraphs>
  <Slides>71</Slides>
  <Notes>40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71</vt:i4>
      </vt:variant>
    </vt:vector>
  </HeadingPairs>
  <TitlesOfParts>
    <vt:vector size="76" baseType="lpstr">
      <vt:lpstr>Blank Presentation</vt:lpstr>
      <vt:lpstr>Clip</vt:lpstr>
      <vt:lpstr>Bitmap Image</vt:lpstr>
      <vt:lpstr>Photo Editor Photo</vt:lpstr>
      <vt:lpstr>Picture</vt:lpstr>
      <vt:lpstr>Laser Safety    </vt:lpstr>
      <vt:lpstr>               </vt:lpstr>
      <vt:lpstr>PowerPoint Presentation</vt:lpstr>
      <vt:lpstr>                  Laser Radiation Committee</vt:lpstr>
      <vt:lpstr>          Laser Safety Supervisor and Laser Personnel</vt:lpstr>
      <vt:lpstr>        Laser Safety Supervisor and Laser Personnel</vt:lpstr>
      <vt:lpstr>    Educated Laser Safe Employees</vt:lpstr>
      <vt:lpstr>                      Contacting Laser Safety</vt:lpstr>
      <vt:lpstr>   Laser History</vt:lpstr>
      <vt:lpstr>      Basic Laser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Basic Laser Safety - Bio effects</vt:lpstr>
      <vt:lpstr>PowerPoint Presentation</vt:lpstr>
      <vt:lpstr>   Laser Effects on Biological Tissue</vt:lpstr>
      <vt:lpstr>       Coefficient of Absorption &amp; Selective Absorption</vt:lpstr>
      <vt:lpstr>   Anatomy of the Eye</vt:lpstr>
      <vt:lpstr>    EYE HAZARDS</vt:lpstr>
      <vt:lpstr>                               Hazards to the Eye  </vt:lpstr>
      <vt:lpstr>PowerPoint Presentation</vt:lpstr>
      <vt:lpstr>PowerPoint Presentation</vt:lpstr>
      <vt:lpstr>       Eye Burn</vt:lpstr>
      <vt:lpstr>Laser Hazards - Monochromaticity</vt:lpstr>
      <vt:lpstr>                    Laser Operation and Eye Exposure</vt:lpstr>
      <vt:lpstr>   EYE SAFETY</vt:lpstr>
      <vt:lpstr>Skin Photochemical and Thermal Burns</vt:lpstr>
      <vt:lpstr>Photochemical and Thermal Burns</vt:lpstr>
      <vt:lpstr> Basic Laser Safety - Exposure Limits</vt:lpstr>
      <vt:lpstr>PowerPoint Presentation</vt:lpstr>
      <vt:lpstr>PowerPoint Presentation</vt:lpstr>
      <vt:lpstr>PowerPoint Presentation</vt:lpstr>
      <vt:lpstr>          Basic Laser Safety - Safety Controls </vt:lpstr>
      <vt:lpstr>       Basic Laser Safety - Safety Controls </vt:lpstr>
      <vt:lpstr>PowerPoint Presentation</vt:lpstr>
      <vt:lpstr>PowerPoint Presentation</vt:lpstr>
      <vt:lpstr>PowerPoint Presentation</vt:lpstr>
      <vt:lpstr>     Fire Precaution</vt:lpstr>
      <vt:lpstr>PowerPoint Presentation</vt:lpstr>
      <vt:lpstr>PowerPoint Presentation</vt:lpstr>
      <vt:lpstr>  Basic Laser Safety - LSO</vt:lpstr>
      <vt:lpstr>PowerPoint Presentation</vt:lpstr>
      <vt:lpstr>PowerPoint Presentation</vt:lpstr>
      <vt:lpstr>PowerPoint Presentation</vt:lpstr>
      <vt:lpstr>  Laser Safety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Important Information</vt:lpstr>
      <vt:lpstr>     Summary</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BUMC</cp:lastModifiedBy>
  <cp:revision>210</cp:revision>
  <cp:lastPrinted>2011-08-01T14:05:44Z</cp:lastPrinted>
  <dcterms:created xsi:type="dcterms:W3CDTF">2008-01-28T19:49:47Z</dcterms:created>
  <dcterms:modified xsi:type="dcterms:W3CDTF">2015-02-04T18:41:58Z</dcterms:modified>
</cp:coreProperties>
</file>